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88" r:id="rId2"/>
  </p:sldMasterIdLst>
  <p:notesMasterIdLst>
    <p:notesMasterId r:id="rId108"/>
  </p:notesMasterIdLst>
  <p:handoutMasterIdLst>
    <p:handoutMasterId r:id="rId109"/>
  </p:handoutMasterIdLst>
  <p:sldIdLst>
    <p:sldId id="325" r:id="rId3"/>
    <p:sldId id="257" r:id="rId4"/>
    <p:sldId id="258" r:id="rId5"/>
    <p:sldId id="263" r:id="rId6"/>
    <p:sldId id="259" r:id="rId7"/>
    <p:sldId id="260" r:id="rId8"/>
    <p:sldId id="261" r:id="rId9"/>
    <p:sldId id="262" r:id="rId10"/>
    <p:sldId id="266" r:id="rId11"/>
    <p:sldId id="334" r:id="rId12"/>
    <p:sldId id="343" r:id="rId13"/>
    <p:sldId id="346" r:id="rId14"/>
    <p:sldId id="268" r:id="rId15"/>
    <p:sldId id="269" r:id="rId16"/>
    <p:sldId id="270" r:id="rId17"/>
    <p:sldId id="271" r:id="rId18"/>
    <p:sldId id="272" r:id="rId19"/>
    <p:sldId id="356" r:id="rId20"/>
    <p:sldId id="357" r:id="rId21"/>
    <p:sldId id="273" r:id="rId22"/>
    <p:sldId id="274" r:id="rId23"/>
    <p:sldId id="275" r:id="rId24"/>
    <p:sldId id="382" r:id="rId25"/>
    <p:sldId id="383" r:id="rId26"/>
    <p:sldId id="384" r:id="rId27"/>
    <p:sldId id="276" r:id="rId28"/>
    <p:sldId id="380" r:id="rId29"/>
    <p:sldId id="381" r:id="rId30"/>
    <p:sldId id="277"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 id="290" r:id="rId44"/>
    <p:sldId id="361" r:id="rId45"/>
    <p:sldId id="363" r:id="rId46"/>
    <p:sldId id="370" r:id="rId47"/>
    <p:sldId id="371" r:id="rId48"/>
    <p:sldId id="294" r:id="rId49"/>
    <p:sldId id="373" r:id="rId50"/>
    <p:sldId id="295" r:id="rId51"/>
    <p:sldId id="327" r:id="rId52"/>
    <p:sldId id="296" r:id="rId53"/>
    <p:sldId id="297" r:id="rId54"/>
    <p:sldId id="298" r:id="rId55"/>
    <p:sldId id="299" r:id="rId56"/>
    <p:sldId id="300" r:id="rId57"/>
    <p:sldId id="374" r:id="rId58"/>
    <p:sldId id="335" r:id="rId59"/>
    <p:sldId id="301" r:id="rId60"/>
    <p:sldId id="302" r:id="rId61"/>
    <p:sldId id="375" r:id="rId62"/>
    <p:sldId id="305" r:id="rId63"/>
    <p:sldId id="306" r:id="rId64"/>
    <p:sldId id="307" r:id="rId65"/>
    <p:sldId id="331" r:id="rId66"/>
    <p:sldId id="309" r:id="rId67"/>
    <p:sldId id="376" r:id="rId68"/>
    <p:sldId id="377" r:id="rId69"/>
    <p:sldId id="378" r:id="rId70"/>
    <p:sldId id="379" r:id="rId71"/>
    <p:sldId id="332" r:id="rId72"/>
    <p:sldId id="333" r:id="rId73"/>
    <p:sldId id="310" r:id="rId74"/>
    <p:sldId id="339" r:id="rId75"/>
    <p:sldId id="359" r:id="rId76"/>
    <p:sldId id="360" r:id="rId77"/>
    <p:sldId id="340" r:id="rId78"/>
    <p:sldId id="351" r:id="rId79"/>
    <p:sldId id="352" r:id="rId80"/>
    <p:sldId id="353" r:id="rId81"/>
    <p:sldId id="355" r:id="rId82"/>
    <p:sldId id="354" r:id="rId83"/>
    <p:sldId id="313" r:id="rId84"/>
    <p:sldId id="314" r:id="rId85"/>
    <p:sldId id="315" r:id="rId86"/>
    <p:sldId id="385" r:id="rId87"/>
    <p:sldId id="386" r:id="rId88"/>
    <p:sldId id="387" r:id="rId89"/>
    <p:sldId id="326" r:id="rId90"/>
    <p:sldId id="316" r:id="rId91"/>
    <p:sldId id="329" r:id="rId92"/>
    <p:sldId id="317" r:id="rId93"/>
    <p:sldId id="341" r:id="rId94"/>
    <p:sldId id="319" r:id="rId95"/>
    <p:sldId id="320" r:id="rId96"/>
    <p:sldId id="366" r:id="rId97"/>
    <p:sldId id="367" r:id="rId98"/>
    <p:sldId id="368" r:id="rId99"/>
    <p:sldId id="369" r:id="rId100"/>
    <p:sldId id="321" r:id="rId101"/>
    <p:sldId id="322" r:id="rId102"/>
    <p:sldId id="358" r:id="rId103"/>
    <p:sldId id="336" r:id="rId104"/>
    <p:sldId id="323" r:id="rId105"/>
    <p:sldId id="337" r:id="rId106"/>
    <p:sldId id="324" r:id="rId107"/>
  </p:sldIdLst>
  <p:sldSz cx="9144000" cy="6858000" type="screen4x3"/>
  <p:notesSz cx="6858000" cy="9686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3333CC"/>
    <a:srgbClr val="FF0000"/>
    <a:srgbClr val="0000FF"/>
    <a:srgbClr val="FF9900"/>
    <a:srgbClr val="FF3399"/>
    <a:srgbClr val="F1F7A7"/>
    <a:srgbClr val="C7E0BE"/>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45" autoAdjust="0"/>
  </p:normalViewPr>
  <p:slideViewPr>
    <p:cSldViewPr snapToGrid="0">
      <p:cViewPr varScale="1">
        <p:scale>
          <a:sx n="146" d="100"/>
          <a:sy n="146" d="100"/>
        </p:scale>
        <p:origin x="162" y="13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535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07" Type="http://schemas.openxmlformats.org/officeDocument/2006/relationships/slide" Target="slides/slide105.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slide" Target="slides/slide100.xml"/><Relationship Id="rId110"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13"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slide" Target="slides/slide101.xml"/><Relationship Id="rId108"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handoutMaster" Target="handoutMasters/handoutMaster1.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21F6CC-0DEE-4258-A636-8DA19A9D3C05}"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CH"/>
        </a:p>
      </dgm:t>
    </dgm:pt>
    <dgm:pt modelId="{2463FE11-257E-4854-BE40-304208388216}">
      <dgm:prSet phldrT="[Text]" custT="1"/>
      <dgm:spPr/>
      <dgm:t>
        <a:bodyPr/>
        <a:lstStyle/>
        <a:p>
          <a:r>
            <a:rPr lang="en-US" sz="5400" noProof="0" dirty="0" smtClean="0"/>
            <a:t>BIM</a:t>
          </a:r>
        </a:p>
      </dgm:t>
    </dgm:pt>
    <dgm:pt modelId="{EC6AFB65-D519-42EC-8C02-FEA6EBE6C15F}" type="parTrans" cxnId="{C5741AA1-2C1F-4402-86BF-262B4AD6B747}">
      <dgm:prSet/>
      <dgm:spPr/>
      <dgm:t>
        <a:bodyPr/>
        <a:lstStyle/>
        <a:p>
          <a:endParaRPr lang="fr-CH"/>
        </a:p>
      </dgm:t>
    </dgm:pt>
    <dgm:pt modelId="{44216A7B-FF88-433E-86A8-474B74CB94F7}" type="sibTrans" cxnId="{C5741AA1-2C1F-4402-86BF-262B4AD6B747}">
      <dgm:prSet/>
      <dgm:spPr/>
      <dgm:t>
        <a:bodyPr/>
        <a:lstStyle/>
        <a:p>
          <a:endParaRPr lang="fr-CH"/>
        </a:p>
      </dgm:t>
    </dgm:pt>
    <dgm:pt modelId="{0AF75EFB-0947-408F-9AFE-C87EA2191655}">
      <dgm:prSet phldrT="[Text]" custT="1"/>
      <dgm:spPr/>
      <dgm:t>
        <a:bodyPr/>
        <a:lstStyle/>
        <a:p>
          <a:r>
            <a:rPr lang="en-US" sz="2400" noProof="0" dirty="0" smtClean="0"/>
            <a:t>Owner</a:t>
          </a:r>
          <a:endParaRPr lang="en-US" sz="2400" noProof="0" dirty="0"/>
        </a:p>
      </dgm:t>
    </dgm:pt>
    <dgm:pt modelId="{5EEDCABD-EF6D-4B5B-A052-3A36A4E97D53}" type="sibTrans" cxnId="{B5254CED-A94E-4F2E-9B76-ACF903C85CAE}">
      <dgm:prSet/>
      <dgm:spPr/>
      <dgm:t>
        <a:bodyPr/>
        <a:lstStyle/>
        <a:p>
          <a:endParaRPr lang="fr-CH"/>
        </a:p>
      </dgm:t>
    </dgm:pt>
    <dgm:pt modelId="{E58745F7-A578-4DFD-8A13-9CF8409D1F2C}" type="parTrans" cxnId="{B5254CED-A94E-4F2E-9B76-ACF903C85CAE}">
      <dgm:prSet/>
      <dgm:spPr/>
      <dgm:t>
        <a:bodyPr/>
        <a:lstStyle/>
        <a:p>
          <a:endParaRPr lang="fr-CH"/>
        </a:p>
      </dgm:t>
    </dgm:pt>
    <dgm:pt modelId="{606FDCDB-2185-4822-9436-B0BC893BEF61}">
      <dgm:prSet phldrT="[Text]" custT="1"/>
      <dgm:spPr/>
      <dgm:t>
        <a:bodyPr/>
        <a:lstStyle/>
        <a:p>
          <a:r>
            <a:rPr lang="en-US" sz="2400" noProof="0" dirty="0" smtClean="0"/>
            <a:t>Manufacturer</a:t>
          </a:r>
          <a:endParaRPr lang="en-US" sz="2400" noProof="0" dirty="0"/>
        </a:p>
      </dgm:t>
    </dgm:pt>
    <dgm:pt modelId="{8C23798B-73A3-421C-A047-6BF883C66E8B}" type="sibTrans" cxnId="{85BED62B-7C49-404C-96FB-FE7F5E6C4F39}">
      <dgm:prSet/>
      <dgm:spPr/>
      <dgm:t>
        <a:bodyPr/>
        <a:lstStyle/>
        <a:p>
          <a:endParaRPr lang="fr-CH"/>
        </a:p>
      </dgm:t>
    </dgm:pt>
    <dgm:pt modelId="{750CE385-F2B6-439E-8269-88D19A0B9273}" type="parTrans" cxnId="{85BED62B-7C49-404C-96FB-FE7F5E6C4F39}">
      <dgm:prSet/>
      <dgm:spPr/>
      <dgm:t>
        <a:bodyPr/>
        <a:lstStyle/>
        <a:p>
          <a:endParaRPr lang="fr-CH"/>
        </a:p>
      </dgm:t>
    </dgm:pt>
    <dgm:pt modelId="{C381D41D-2308-418B-A03F-FA0195148BE6}">
      <dgm:prSet phldrT="[Text]" custT="1"/>
      <dgm:spPr/>
      <dgm:t>
        <a:bodyPr/>
        <a:lstStyle/>
        <a:p>
          <a:r>
            <a:rPr lang="en-US" sz="2400" noProof="0" dirty="0" smtClean="0"/>
            <a:t>Contractor</a:t>
          </a:r>
        </a:p>
      </dgm:t>
    </dgm:pt>
    <dgm:pt modelId="{5F330FF0-5570-4B7D-965C-93F96F4AC303}" type="sibTrans" cxnId="{98792B47-2541-46EF-BA45-F2C512BE8124}">
      <dgm:prSet/>
      <dgm:spPr/>
      <dgm:t>
        <a:bodyPr/>
        <a:lstStyle/>
        <a:p>
          <a:endParaRPr lang="fr-CH"/>
        </a:p>
      </dgm:t>
    </dgm:pt>
    <dgm:pt modelId="{452492FF-D44C-4663-B1D9-EAF409FF89CE}" type="parTrans" cxnId="{98792B47-2541-46EF-BA45-F2C512BE8124}">
      <dgm:prSet/>
      <dgm:spPr/>
      <dgm:t>
        <a:bodyPr/>
        <a:lstStyle/>
        <a:p>
          <a:endParaRPr lang="fr-CH"/>
        </a:p>
      </dgm:t>
    </dgm:pt>
    <dgm:pt modelId="{953D4B74-C4AD-457F-9D5C-C7B762E2BAE0}">
      <dgm:prSet phldrT="[Text]" custT="1"/>
      <dgm:spPr/>
      <dgm:t>
        <a:bodyPr/>
        <a:lstStyle/>
        <a:p>
          <a:r>
            <a:rPr lang="en-US" sz="2400" noProof="0" dirty="0" smtClean="0"/>
            <a:t>Engineer</a:t>
          </a:r>
          <a:endParaRPr lang="en-US" sz="2400" noProof="0" dirty="0"/>
        </a:p>
      </dgm:t>
    </dgm:pt>
    <dgm:pt modelId="{F0E8B9C7-6F72-483F-9704-3B428D73AD38}" type="sibTrans" cxnId="{DAF4EDF0-773C-47FC-93C2-69D92703DF61}">
      <dgm:prSet/>
      <dgm:spPr/>
      <dgm:t>
        <a:bodyPr/>
        <a:lstStyle/>
        <a:p>
          <a:endParaRPr lang="fr-CH"/>
        </a:p>
      </dgm:t>
    </dgm:pt>
    <dgm:pt modelId="{9E25C3D9-CFAD-48F6-AF5A-C3FC11F7EEF7}" type="parTrans" cxnId="{DAF4EDF0-773C-47FC-93C2-69D92703DF61}">
      <dgm:prSet/>
      <dgm:spPr/>
      <dgm:t>
        <a:bodyPr/>
        <a:lstStyle/>
        <a:p>
          <a:endParaRPr lang="fr-CH"/>
        </a:p>
      </dgm:t>
    </dgm:pt>
    <dgm:pt modelId="{EB12FA2B-4BCE-4C52-AE59-1B76B69F3060}">
      <dgm:prSet phldrT="[Text]" custT="1"/>
      <dgm:spPr/>
      <dgm:t>
        <a:bodyPr/>
        <a:lstStyle/>
        <a:p>
          <a:r>
            <a:rPr lang="en-US" sz="2400" noProof="0" dirty="0" smtClean="0"/>
            <a:t>Architect</a:t>
          </a:r>
          <a:endParaRPr lang="en-US" sz="2400" noProof="0" dirty="0"/>
        </a:p>
      </dgm:t>
    </dgm:pt>
    <dgm:pt modelId="{25907DE0-2F01-4A47-95D1-E08B8830CBA0}" type="sibTrans" cxnId="{2B87CC31-7FDE-4B9E-925B-C64ADC1A3B16}">
      <dgm:prSet/>
      <dgm:spPr/>
      <dgm:t>
        <a:bodyPr/>
        <a:lstStyle/>
        <a:p>
          <a:endParaRPr lang="fr-CH"/>
        </a:p>
      </dgm:t>
    </dgm:pt>
    <dgm:pt modelId="{7D48DBB2-A32C-4F3A-B192-DBC3F70A02E3}" type="parTrans" cxnId="{2B87CC31-7FDE-4B9E-925B-C64ADC1A3B16}">
      <dgm:prSet/>
      <dgm:spPr/>
      <dgm:t>
        <a:bodyPr/>
        <a:lstStyle/>
        <a:p>
          <a:endParaRPr lang="fr-CH"/>
        </a:p>
      </dgm:t>
    </dgm:pt>
    <dgm:pt modelId="{5C29BF49-59B8-455D-95D7-87FED4864794}">
      <dgm:prSet phldrT="[Text]" custT="1"/>
      <dgm:spPr/>
      <dgm:t>
        <a:bodyPr/>
        <a:lstStyle/>
        <a:p>
          <a:r>
            <a:rPr lang="en-US" sz="2400" noProof="0" dirty="0" smtClean="0"/>
            <a:t>Trades</a:t>
          </a:r>
        </a:p>
      </dgm:t>
    </dgm:pt>
    <dgm:pt modelId="{449E4137-98AC-4EF0-9885-5D812E7FF7A6}" type="sibTrans" cxnId="{CB0D881A-9E35-439B-98BC-6DA6A8AA7E3A}">
      <dgm:prSet/>
      <dgm:spPr/>
      <dgm:t>
        <a:bodyPr/>
        <a:lstStyle/>
        <a:p>
          <a:endParaRPr lang="fr-CH"/>
        </a:p>
      </dgm:t>
    </dgm:pt>
    <dgm:pt modelId="{6CBDF251-E5EA-406D-B277-9118EFE0C1C2}" type="parTrans" cxnId="{CB0D881A-9E35-439B-98BC-6DA6A8AA7E3A}">
      <dgm:prSet/>
      <dgm:spPr/>
      <dgm:t>
        <a:bodyPr/>
        <a:lstStyle/>
        <a:p>
          <a:endParaRPr lang="fr-CH"/>
        </a:p>
      </dgm:t>
    </dgm:pt>
    <dgm:pt modelId="{269AA8AE-ED85-4295-9099-0D1C8F192200}" type="pres">
      <dgm:prSet presAssocID="{CD21F6CC-0DEE-4258-A636-8DA19A9D3C05}" presName="cycle" presStyleCnt="0">
        <dgm:presLayoutVars>
          <dgm:chMax val="1"/>
          <dgm:dir/>
          <dgm:animLvl val="ctr"/>
          <dgm:resizeHandles val="exact"/>
        </dgm:presLayoutVars>
      </dgm:prSet>
      <dgm:spPr/>
      <dgm:t>
        <a:bodyPr/>
        <a:lstStyle/>
        <a:p>
          <a:endParaRPr lang="fr-CH"/>
        </a:p>
      </dgm:t>
    </dgm:pt>
    <dgm:pt modelId="{D3E39E40-1006-4D10-93E0-FAF9710E46B6}" type="pres">
      <dgm:prSet presAssocID="{2463FE11-257E-4854-BE40-304208388216}" presName="centerShape" presStyleLbl="node0" presStyleIdx="0" presStyleCnt="1" custScaleX="80421" custScaleY="80421" custLinFactNeighborX="-3220" custLinFactNeighborY="-3902"/>
      <dgm:spPr/>
      <dgm:t>
        <a:bodyPr/>
        <a:lstStyle/>
        <a:p>
          <a:endParaRPr lang="fr-CH"/>
        </a:p>
      </dgm:t>
    </dgm:pt>
    <dgm:pt modelId="{B3CFC2B8-380E-4B77-95C2-1B9A3A41D2DD}" type="pres">
      <dgm:prSet presAssocID="{6CBDF251-E5EA-406D-B277-9118EFE0C1C2}" presName="parTrans" presStyleLbl="bgSibTrans2D1" presStyleIdx="0" presStyleCnt="6" custScaleX="59401" custLinFactNeighborX="20896" custLinFactNeighborY="-6009"/>
      <dgm:spPr>
        <a:prstGeom prst="leftRightArrow">
          <a:avLst/>
        </a:prstGeom>
      </dgm:spPr>
      <dgm:t>
        <a:bodyPr/>
        <a:lstStyle/>
        <a:p>
          <a:endParaRPr lang="fr-CH"/>
        </a:p>
      </dgm:t>
    </dgm:pt>
    <dgm:pt modelId="{02899055-FACB-4F37-BD9B-DD65FCCEA1CD}" type="pres">
      <dgm:prSet presAssocID="{5C29BF49-59B8-455D-95D7-87FED4864794}" presName="node" presStyleLbl="node1" presStyleIdx="0" presStyleCnt="6" custScaleX="91941" custScaleY="44411" custRadScaleRad="95893" custRadScaleInc="4737">
        <dgm:presLayoutVars>
          <dgm:bulletEnabled val="1"/>
        </dgm:presLayoutVars>
      </dgm:prSet>
      <dgm:spPr/>
      <dgm:t>
        <a:bodyPr/>
        <a:lstStyle/>
        <a:p>
          <a:endParaRPr lang="fr-CH"/>
        </a:p>
      </dgm:t>
    </dgm:pt>
    <dgm:pt modelId="{92AC12DF-672E-4C82-B482-134F86523D87}" type="pres">
      <dgm:prSet presAssocID="{7D48DBB2-A32C-4F3A-B192-DBC3F70A02E3}" presName="parTrans" presStyleLbl="bgSibTrans2D1" presStyleIdx="1" presStyleCnt="6" custScaleX="74469" custLinFactNeighborX="14698" custLinFactNeighborY="29541"/>
      <dgm:spPr>
        <a:prstGeom prst="leftRightArrow">
          <a:avLst/>
        </a:prstGeom>
      </dgm:spPr>
      <dgm:t>
        <a:bodyPr/>
        <a:lstStyle/>
        <a:p>
          <a:endParaRPr lang="fr-CH"/>
        </a:p>
      </dgm:t>
    </dgm:pt>
    <dgm:pt modelId="{D99DC9EF-09FC-4E21-8FBA-8C4A0CAD7BE8}" type="pres">
      <dgm:prSet presAssocID="{EB12FA2B-4BCE-4C52-AE59-1B76B69F3060}" presName="node" presStyleLbl="node1" presStyleIdx="1" presStyleCnt="6" custScaleX="86220" custScaleY="43114" custRadScaleRad="98453" custRadScaleInc="356">
        <dgm:presLayoutVars>
          <dgm:bulletEnabled val="1"/>
        </dgm:presLayoutVars>
      </dgm:prSet>
      <dgm:spPr/>
      <dgm:t>
        <a:bodyPr/>
        <a:lstStyle/>
        <a:p>
          <a:endParaRPr lang="fr-CH"/>
        </a:p>
      </dgm:t>
    </dgm:pt>
    <dgm:pt modelId="{84F31E49-62D4-483C-9AD9-F323FAFF70A3}" type="pres">
      <dgm:prSet presAssocID="{9E25C3D9-CFAD-48F6-AF5A-C3FC11F7EEF7}" presName="parTrans" presStyleLbl="bgSibTrans2D1" presStyleIdx="2" presStyleCnt="6" custScaleX="75443" custLinFactNeighborX="4384" custLinFactNeighborY="39764"/>
      <dgm:spPr>
        <a:prstGeom prst="leftRightArrow">
          <a:avLst/>
        </a:prstGeom>
      </dgm:spPr>
      <dgm:t>
        <a:bodyPr/>
        <a:lstStyle/>
        <a:p>
          <a:endParaRPr lang="fr-CH"/>
        </a:p>
      </dgm:t>
    </dgm:pt>
    <dgm:pt modelId="{3B8B7B24-857A-4AAE-B6AA-8537B929E794}" type="pres">
      <dgm:prSet presAssocID="{953D4B74-C4AD-457F-9D5C-C7B762E2BAE0}" presName="node" presStyleLbl="node1" presStyleIdx="2" presStyleCnt="6" custScaleX="86420" custScaleY="44466" custRadScaleRad="93243" custRadScaleInc="-14778">
        <dgm:presLayoutVars>
          <dgm:bulletEnabled val="1"/>
        </dgm:presLayoutVars>
      </dgm:prSet>
      <dgm:spPr/>
      <dgm:t>
        <a:bodyPr/>
        <a:lstStyle/>
        <a:p>
          <a:endParaRPr lang="fr-CH"/>
        </a:p>
      </dgm:t>
    </dgm:pt>
    <dgm:pt modelId="{27277FF4-B935-4DE0-92F7-EF5DE2A7DBAB}" type="pres">
      <dgm:prSet presAssocID="{452492FF-D44C-4663-B1D9-EAF409FF89CE}" presName="parTrans" presStyleLbl="bgSibTrans2D1" presStyleIdx="3" presStyleCnt="6" custScaleX="70280" custLinFactNeighborX="-5273" custLinFactNeighborY="44603"/>
      <dgm:spPr>
        <a:prstGeom prst="leftRightArrow">
          <a:avLst/>
        </a:prstGeom>
      </dgm:spPr>
      <dgm:t>
        <a:bodyPr/>
        <a:lstStyle/>
        <a:p>
          <a:endParaRPr lang="fr-CH"/>
        </a:p>
      </dgm:t>
    </dgm:pt>
    <dgm:pt modelId="{62D5E52C-0DDC-4B40-B9F0-57831C51ADA8}" type="pres">
      <dgm:prSet presAssocID="{C381D41D-2308-418B-A03F-FA0195148BE6}" presName="node" presStyleLbl="node1" presStyleIdx="3" presStyleCnt="6" custScaleX="106106" custScaleY="44831" custRadScaleRad="89795" custRadScaleInc="-7525">
        <dgm:presLayoutVars>
          <dgm:bulletEnabled val="1"/>
        </dgm:presLayoutVars>
      </dgm:prSet>
      <dgm:spPr/>
      <dgm:t>
        <a:bodyPr/>
        <a:lstStyle/>
        <a:p>
          <a:endParaRPr lang="fr-CH"/>
        </a:p>
      </dgm:t>
    </dgm:pt>
    <dgm:pt modelId="{4B787639-AC7F-4A2B-B45E-3C1D83E74FCE}" type="pres">
      <dgm:prSet presAssocID="{750CE385-F2B6-439E-8269-88D19A0B9273}" presName="parTrans" presStyleLbl="bgSibTrans2D1" presStyleIdx="4" presStyleCnt="6" custScaleX="66912" custLinFactNeighborX="-13660" custLinFactNeighborY="32247"/>
      <dgm:spPr>
        <a:prstGeom prst="leftRightArrow">
          <a:avLst/>
        </a:prstGeom>
      </dgm:spPr>
      <dgm:t>
        <a:bodyPr/>
        <a:lstStyle/>
        <a:p>
          <a:endParaRPr lang="fr-CH"/>
        </a:p>
      </dgm:t>
    </dgm:pt>
    <dgm:pt modelId="{0A71EB53-CB45-44DF-B205-B056AB7351F0}" type="pres">
      <dgm:prSet presAssocID="{606FDCDB-2185-4822-9436-B0BC893BEF61}" presName="node" presStyleLbl="node1" presStyleIdx="4" presStyleCnt="6" custScaleX="123676" custScaleY="44739" custRadScaleRad="85397" custRadScaleInc="-4481">
        <dgm:presLayoutVars>
          <dgm:bulletEnabled val="1"/>
        </dgm:presLayoutVars>
      </dgm:prSet>
      <dgm:spPr/>
      <dgm:t>
        <a:bodyPr/>
        <a:lstStyle/>
        <a:p>
          <a:endParaRPr lang="fr-CH"/>
        </a:p>
      </dgm:t>
    </dgm:pt>
    <dgm:pt modelId="{560262ED-EC4F-4E82-BF7C-E18E12E4E812}" type="pres">
      <dgm:prSet presAssocID="{E58745F7-A578-4DFD-8A13-9CF8409D1F2C}" presName="parTrans" presStyleLbl="bgSibTrans2D1" presStyleIdx="5" presStyleCnt="6" custScaleX="63326" custLinFactNeighborX="-17668" custLinFactNeighborY="6320"/>
      <dgm:spPr>
        <a:prstGeom prst="leftRightArrow">
          <a:avLst/>
        </a:prstGeom>
      </dgm:spPr>
      <dgm:t>
        <a:bodyPr/>
        <a:lstStyle/>
        <a:p>
          <a:endParaRPr lang="fr-CH"/>
        </a:p>
      </dgm:t>
    </dgm:pt>
    <dgm:pt modelId="{FF54EACB-4AFF-4881-9E11-EC393F043D05}" type="pres">
      <dgm:prSet presAssocID="{0AF75EFB-0947-408F-9AFE-C87EA2191655}" presName="node" presStyleLbl="node1" presStyleIdx="5" presStyleCnt="6" custScaleX="73009" custScaleY="50818" custRadScaleRad="88548" custRadScaleInc="-3095">
        <dgm:presLayoutVars>
          <dgm:bulletEnabled val="1"/>
        </dgm:presLayoutVars>
      </dgm:prSet>
      <dgm:spPr/>
      <dgm:t>
        <a:bodyPr/>
        <a:lstStyle/>
        <a:p>
          <a:endParaRPr lang="fr-CH"/>
        </a:p>
      </dgm:t>
    </dgm:pt>
  </dgm:ptLst>
  <dgm:cxnLst>
    <dgm:cxn modelId="{CA986334-1C63-4AEB-8069-CB27E1F5F941}" type="presOf" srcId="{452492FF-D44C-4663-B1D9-EAF409FF89CE}" destId="{27277FF4-B935-4DE0-92F7-EF5DE2A7DBAB}" srcOrd="0" destOrd="0" presId="urn:microsoft.com/office/officeart/2005/8/layout/radial4"/>
    <dgm:cxn modelId="{7C75A75B-659D-4280-92D9-C681780B0E61}" type="presOf" srcId="{C381D41D-2308-418B-A03F-FA0195148BE6}" destId="{62D5E52C-0DDC-4B40-B9F0-57831C51ADA8}" srcOrd="0" destOrd="0" presId="urn:microsoft.com/office/officeart/2005/8/layout/radial4"/>
    <dgm:cxn modelId="{2B87CC31-7FDE-4B9E-925B-C64ADC1A3B16}" srcId="{2463FE11-257E-4854-BE40-304208388216}" destId="{EB12FA2B-4BCE-4C52-AE59-1B76B69F3060}" srcOrd="1" destOrd="0" parTransId="{7D48DBB2-A32C-4F3A-B192-DBC3F70A02E3}" sibTransId="{25907DE0-2F01-4A47-95D1-E08B8830CBA0}"/>
    <dgm:cxn modelId="{3BD737FC-60E2-4FD9-B7CF-5942D116F3C1}" type="presOf" srcId="{6CBDF251-E5EA-406D-B277-9118EFE0C1C2}" destId="{B3CFC2B8-380E-4B77-95C2-1B9A3A41D2DD}" srcOrd="0" destOrd="0" presId="urn:microsoft.com/office/officeart/2005/8/layout/radial4"/>
    <dgm:cxn modelId="{16F173E7-1DB4-465F-8495-1FCF17C53166}" type="presOf" srcId="{2463FE11-257E-4854-BE40-304208388216}" destId="{D3E39E40-1006-4D10-93E0-FAF9710E46B6}" srcOrd="0" destOrd="0" presId="urn:microsoft.com/office/officeart/2005/8/layout/radial4"/>
    <dgm:cxn modelId="{A15966D0-BC23-48C7-893F-0ED05440417F}" type="presOf" srcId="{953D4B74-C4AD-457F-9D5C-C7B762E2BAE0}" destId="{3B8B7B24-857A-4AAE-B6AA-8537B929E794}" srcOrd="0" destOrd="0" presId="urn:microsoft.com/office/officeart/2005/8/layout/radial4"/>
    <dgm:cxn modelId="{C6D707A2-51BB-4DEE-A426-66610F80FB11}" type="presOf" srcId="{7D48DBB2-A32C-4F3A-B192-DBC3F70A02E3}" destId="{92AC12DF-672E-4C82-B482-134F86523D87}" srcOrd="0" destOrd="0" presId="urn:microsoft.com/office/officeart/2005/8/layout/radial4"/>
    <dgm:cxn modelId="{98792B47-2541-46EF-BA45-F2C512BE8124}" srcId="{2463FE11-257E-4854-BE40-304208388216}" destId="{C381D41D-2308-418B-A03F-FA0195148BE6}" srcOrd="3" destOrd="0" parTransId="{452492FF-D44C-4663-B1D9-EAF409FF89CE}" sibTransId="{5F330FF0-5570-4B7D-965C-93F96F4AC303}"/>
    <dgm:cxn modelId="{63EA4E52-BF04-4CD8-84C4-961B3645A75E}" type="presOf" srcId="{5C29BF49-59B8-455D-95D7-87FED4864794}" destId="{02899055-FACB-4F37-BD9B-DD65FCCEA1CD}" srcOrd="0" destOrd="0" presId="urn:microsoft.com/office/officeart/2005/8/layout/radial4"/>
    <dgm:cxn modelId="{C5741AA1-2C1F-4402-86BF-262B4AD6B747}" srcId="{CD21F6CC-0DEE-4258-A636-8DA19A9D3C05}" destId="{2463FE11-257E-4854-BE40-304208388216}" srcOrd="0" destOrd="0" parTransId="{EC6AFB65-D519-42EC-8C02-FEA6EBE6C15F}" sibTransId="{44216A7B-FF88-433E-86A8-474B74CB94F7}"/>
    <dgm:cxn modelId="{DAF4EDF0-773C-47FC-93C2-69D92703DF61}" srcId="{2463FE11-257E-4854-BE40-304208388216}" destId="{953D4B74-C4AD-457F-9D5C-C7B762E2BAE0}" srcOrd="2" destOrd="0" parTransId="{9E25C3D9-CFAD-48F6-AF5A-C3FC11F7EEF7}" sibTransId="{F0E8B9C7-6F72-483F-9704-3B428D73AD38}"/>
    <dgm:cxn modelId="{CB0D881A-9E35-439B-98BC-6DA6A8AA7E3A}" srcId="{2463FE11-257E-4854-BE40-304208388216}" destId="{5C29BF49-59B8-455D-95D7-87FED4864794}" srcOrd="0" destOrd="0" parTransId="{6CBDF251-E5EA-406D-B277-9118EFE0C1C2}" sibTransId="{449E4137-98AC-4EF0-9885-5D812E7FF7A6}"/>
    <dgm:cxn modelId="{B5254CED-A94E-4F2E-9B76-ACF903C85CAE}" srcId="{2463FE11-257E-4854-BE40-304208388216}" destId="{0AF75EFB-0947-408F-9AFE-C87EA2191655}" srcOrd="5" destOrd="0" parTransId="{E58745F7-A578-4DFD-8A13-9CF8409D1F2C}" sibTransId="{5EEDCABD-EF6D-4B5B-A052-3A36A4E97D53}"/>
    <dgm:cxn modelId="{93A86662-3221-46EC-8A73-A9E3031ADFA7}" type="presOf" srcId="{EB12FA2B-4BCE-4C52-AE59-1B76B69F3060}" destId="{D99DC9EF-09FC-4E21-8FBA-8C4A0CAD7BE8}" srcOrd="0" destOrd="0" presId="urn:microsoft.com/office/officeart/2005/8/layout/radial4"/>
    <dgm:cxn modelId="{B5673D78-AB71-4ABA-9BD8-45C5CB9FE8A7}" type="presOf" srcId="{0AF75EFB-0947-408F-9AFE-C87EA2191655}" destId="{FF54EACB-4AFF-4881-9E11-EC393F043D05}" srcOrd="0" destOrd="0" presId="urn:microsoft.com/office/officeart/2005/8/layout/radial4"/>
    <dgm:cxn modelId="{F1A3591D-87B5-4374-94FC-4F11E79D1845}" type="presOf" srcId="{750CE385-F2B6-439E-8269-88D19A0B9273}" destId="{4B787639-AC7F-4A2B-B45E-3C1D83E74FCE}" srcOrd="0" destOrd="0" presId="urn:microsoft.com/office/officeart/2005/8/layout/radial4"/>
    <dgm:cxn modelId="{F2AD6368-1368-4E97-8D16-45F45C4500B1}" type="presOf" srcId="{9E25C3D9-CFAD-48F6-AF5A-C3FC11F7EEF7}" destId="{84F31E49-62D4-483C-9AD9-F323FAFF70A3}" srcOrd="0" destOrd="0" presId="urn:microsoft.com/office/officeart/2005/8/layout/radial4"/>
    <dgm:cxn modelId="{B49E597A-4A2B-4BEA-9114-DD38F18897E8}" type="presOf" srcId="{E58745F7-A578-4DFD-8A13-9CF8409D1F2C}" destId="{560262ED-EC4F-4E82-BF7C-E18E12E4E812}" srcOrd="0" destOrd="0" presId="urn:microsoft.com/office/officeart/2005/8/layout/radial4"/>
    <dgm:cxn modelId="{39C17D66-41CF-426C-9883-EF6BAE8DAF1D}" type="presOf" srcId="{CD21F6CC-0DEE-4258-A636-8DA19A9D3C05}" destId="{269AA8AE-ED85-4295-9099-0D1C8F192200}" srcOrd="0" destOrd="0" presId="urn:microsoft.com/office/officeart/2005/8/layout/radial4"/>
    <dgm:cxn modelId="{FE3B9A50-1E5D-49B4-97A2-4060C63A874B}" type="presOf" srcId="{606FDCDB-2185-4822-9436-B0BC893BEF61}" destId="{0A71EB53-CB45-44DF-B205-B056AB7351F0}" srcOrd="0" destOrd="0" presId="urn:microsoft.com/office/officeart/2005/8/layout/radial4"/>
    <dgm:cxn modelId="{85BED62B-7C49-404C-96FB-FE7F5E6C4F39}" srcId="{2463FE11-257E-4854-BE40-304208388216}" destId="{606FDCDB-2185-4822-9436-B0BC893BEF61}" srcOrd="4" destOrd="0" parTransId="{750CE385-F2B6-439E-8269-88D19A0B9273}" sibTransId="{8C23798B-73A3-421C-A047-6BF883C66E8B}"/>
    <dgm:cxn modelId="{2B163A20-A1C1-40CE-944C-DA3EBF3A23A7}" type="presParOf" srcId="{269AA8AE-ED85-4295-9099-0D1C8F192200}" destId="{D3E39E40-1006-4D10-93E0-FAF9710E46B6}" srcOrd="0" destOrd="0" presId="urn:microsoft.com/office/officeart/2005/8/layout/radial4"/>
    <dgm:cxn modelId="{0B11CAA2-16A8-44C9-8874-C1C5CC5661A2}" type="presParOf" srcId="{269AA8AE-ED85-4295-9099-0D1C8F192200}" destId="{B3CFC2B8-380E-4B77-95C2-1B9A3A41D2DD}" srcOrd="1" destOrd="0" presId="urn:microsoft.com/office/officeart/2005/8/layout/radial4"/>
    <dgm:cxn modelId="{AB79C45A-E881-4FCE-BAEE-FE3512D1414C}" type="presParOf" srcId="{269AA8AE-ED85-4295-9099-0D1C8F192200}" destId="{02899055-FACB-4F37-BD9B-DD65FCCEA1CD}" srcOrd="2" destOrd="0" presId="urn:microsoft.com/office/officeart/2005/8/layout/radial4"/>
    <dgm:cxn modelId="{885DEF71-C339-44A7-938C-6FD9F20EF61C}" type="presParOf" srcId="{269AA8AE-ED85-4295-9099-0D1C8F192200}" destId="{92AC12DF-672E-4C82-B482-134F86523D87}" srcOrd="3" destOrd="0" presId="urn:microsoft.com/office/officeart/2005/8/layout/radial4"/>
    <dgm:cxn modelId="{C3AFE195-71EE-4961-8136-B9D726FC2072}" type="presParOf" srcId="{269AA8AE-ED85-4295-9099-0D1C8F192200}" destId="{D99DC9EF-09FC-4E21-8FBA-8C4A0CAD7BE8}" srcOrd="4" destOrd="0" presId="urn:microsoft.com/office/officeart/2005/8/layout/radial4"/>
    <dgm:cxn modelId="{E15D455E-6C20-439B-925A-7361769F027F}" type="presParOf" srcId="{269AA8AE-ED85-4295-9099-0D1C8F192200}" destId="{84F31E49-62D4-483C-9AD9-F323FAFF70A3}" srcOrd="5" destOrd="0" presId="urn:microsoft.com/office/officeart/2005/8/layout/radial4"/>
    <dgm:cxn modelId="{F72BD830-2190-443B-BDE5-92A9516ABC5F}" type="presParOf" srcId="{269AA8AE-ED85-4295-9099-0D1C8F192200}" destId="{3B8B7B24-857A-4AAE-B6AA-8537B929E794}" srcOrd="6" destOrd="0" presId="urn:microsoft.com/office/officeart/2005/8/layout/radial4"/>
    <dgm:cxn modelId="{B4961922-7A08-497D-B7AA-5A0487CB2245}" type="presParOf" srcId="{269AA8AE-ED85-4295-9099-0D1C8F192200}" destId="{27277FF4-B935-4DE0-92F7-EF5DE2A7DBAB}" srcOrd="7" destOrd="0" presId="urn:microsoft.com/office/officeart/2005/8/layout/radial4"/>
    <dgm:cxn modelId="{8615D5DF-2EEA-46AD-A645-4A055B85EFC2}" type="presParOf" srcId="{269AA8AE-ED85-4295-9099-0D1C8F192200}" destId="{62D5E52C-0DDC-4B40-B9F0-57831C51ADA8}" srcOrd="8" destOrd="0" presId="urn:microsoft.com/office/officeart/2005/8/layout/radial4"/>
    <dgm:cxn modelId="{5D6A8B4D-C1E0-48AE-8F0B-DC3D3F29436F}" type="presParOf" srcId="{269AA8AE-ED85-4295-9099-0D1C8F192200}" destId="{4B787639-AC7F-4A2B-B45E-3C1D83E74FCE}" srcOrd="9" destOrd="0" presId="urn:microsoft.com/office/officeart/2005/8/layout/radial4"/>
    <dgm:cxn modelId="{24CBD328-5115-4A4E-9EDA-FE20C3B09F28}" type="presParOf" srcId="{269AA8AE-ED85-4295-9099-0D1C8F192200}" destId="{0A71EB53-CB45-44DF-B205-B056AB7351F0}" srcOrd="10" destOrd="0" presId="urn:microsoft.com/office/officeart/2005/8/layout/radial4"/>
    <dgm:cxn modelId="{73FAAAE2-108F-4C38-A3DE-53E74D7D8E01}" type="presParOf" srcId="{269AA8AE-ED85-4295-9099-0D1C8F192200}" destId="{560262ED-EC4F-4E82-BF7C-E18E12E4E812}" srcOrd="11" destOrd="0" presId="urn:microsoft.com/office/officeart/2005/8/layout/radial4"/>
    <dgm:cxn modelId="{E680B7E5-CEE5-4183-BC54-08451362AD41}" type="presParOf" srcId="{269AA8AE-ED85-4295-9099-0D1C8F192200}" destId="{FF54EACB-4AFF-4881-9E11-EC393F043D05}"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A0BC35-41B4-4BE2-B6CB-6CE150292162}" type="doc">
      <dgm:prSet loTypeId="urn:microsoft.com/office/officeart/2005/8/layout/orgChart1" loCatId="hierarchy" qsTypeId="urn:microsoft.com/office/officeart/2005/8/quickstyle/simple1" qsCatId="simple" csTypeId="urn:microsoft.com/office/officeart/2005/8/colors/accent1_2" csCatId="accent1" phldr="1"/>
      <dgm:spPr/>
    </dgm:pt>
    <dgm:pt modelId="{C35F8689-E4D1-4C93-8C89-507BF0605BB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Owner</a:t>
          </a:r>
        </a:p>
      </dgm:t>
    </dgm:pt>
    <dgm:pt modelId="{4F02974E-7387-405B-9B87-20F824523944}" type="parTrans" cxnId="{589326F9-ABA6-49BC-A9DD-EA02AABC7494}">
      <dgm:prSet/>
      <dgm:spPr/>
      <dgm:t>
        <a:bodyPr/>
        <a:lstStyle/>
        <a:p>
          <a:endParaRPr lang="fr-CH"/>
        </a:p>
      </dgm:t>
    </dgm:pt>
    <dgm:pt modelId="{7003F212-397C-4823-8BCD-C0E172EC580F}" type="sibTrans" cxnId="{589326F9-ABA6-49BC-A9DD-EA02AABC7494}">
      <dgm:prSet/>
      <dgm:spPr/>
      <dgm:t>
        <a:bodyPr/>
        <a:lstStyle/>
        <a:p>
          <a:endParaRPr lang="fr-CH"/>
        </a:p>
      </dgm:t>
    </dgm:pt>
    <dgm:pt modelId="{174411F4-F7B9-4B9B-BD58-1FDD227853C8}" type="asst">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Owner’s Rep</a:t>
          </a:r>
        </a:p>
      </dgm:t>
    </dgm:pt>
    <dgm:pt modelId="{42D4DA02-6494-415C-8E42-4BAF15B81D79}" type="parTrans" cxnId="{8C251024-24DB-4EB6-95A5-39ECE27A43D8}">
      <dgm:prSet/>
      <dgm:spPr/>
      <dgm:t>
        <a:bodyPr/>
        <a:lstStyle/>
        <a:p>
          <a:endParaRPr lang="fr-CH"/>
        </a:p>
      </dgm:t>
    </dgm:pt>
    <dgm:pt modelId="{4AD2B2CB-DC3F-4807-B7E1-F571D1F7D57D}" type="sibTrans" cxnId="{8C251024-24DB-4EB6-95A5-39ECE27A43D8}">
      <dgm:prSet/>
      <dgm:spPr/>
      <dgm:t>
        <a:bodyPr/>
        <a:lstStyle/>
        <a:p>
          <a:endParaRPr lang="fr-CH"/>
        </a:p>
      </dgm:t>
    </dgm:pt>
    <dgm:pt modelId="{1DBFD853-631B-4047-921E-E206894CB27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Architect</a:t>
          </a:r>
        </a:p>
      </dgm:t>
    </dgm:pt>
    <dgm:pt modelId="{0AF20633-3E77-496B-97DE-FCC8ED2D8FE7}" type="parTrans" cxnId="{F1303B90-953A-47A6-819E-E4EF493A9786}">
      <dgm:prSet/>
      <dgm:spPr/>
      <dgm:t>
        <a:bodyPr/>
        <a:lstStyle/>
        <a:p>
          <a:endParaRPr lang="fr-CH"/>
        </a:p>
      </dgm:t>
    </dgm:pt>
    <dgm:pt modelId="{1B978992-9F1A-4F12-8532-FE537988E867}" type="sibTrans" cxnId="{F1303B90-953A-47A6-819E-E4EF493A9786}">
      <dgm:prSet/>
      <dgm:spPr/>
      <dgm:t>
        <a:bodyPr/>
        <a:lstStyle/>
        <a:p>
          <a:endParaRPr lang="fr-CH"/>
        </a:p>
      </dgm:t>
    </dgm:pt>
    <dgm:pt modelId="{860E0B75-B9D7-4ADE-AD64-7F64E506BAB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Engineer</a:t>
          </a:r>
        </a:p>
      </dgm:t>
    </dgm:pt>
    <dgm:pt modelId="{C2EEF7AC-79ED-4A1D-B660-9272EEF40745}" type="parTrans" cxnId="{B72BDC75-2BE5-494A-BB68-1D1ADE650E43}">
      <dgm:prSet/>
      <dgm:spPr/>
      <dgm:t>
        <a:bodyPr/>
        <a:lstStyle/>
        <a:p>
          <a:endParaRPr lang="fr-CH"/>
        </a:p>
      </dgm:t>
    </dgm:pt>
    <dgm:pt modelId="{38EF0F73-0511-43A3-B77F-966E7B3D8CB8}" type="sibTrans" cxnId="{B72BDC75-2BE5-494A-BB68-1D1ADE650E43}">
      <dgm:prSet/>
      <dgm:spPr/>
      <dgm:t>
        <a:bodyPr/>
        <a:lstStyle/>
        <a:p>
          <a:endParaRPr lang="fr-CH"/>
        </a:p>
      </dgm:t>
    </dgm:pt>
    <dgm:pt modelId="{F127A5AD-EF94-4A69-97C5-B3AE5F25E4A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Consultant</a:t>
          </a:r>
        </a:p>
      </dgm:t>
    </dgm:pt>
    <dgm:pt modelId="{11E51D56-14F2-44DF-BF4D-5FABD481D360}" type="parTrans" cxnId="{9F4C7021-0EA1-4DBD-B26C-EB2710776D7A}">
      <dgm:prSet/>
      <dgm:spPr/>
      <dgm:t>
        <a:bodyPr/>
        <a:lstStyle/>
        <a:p>
          <a:endParaRPr lang="fr-CH"/>
        </a:p>
      </dgm:t>
    </dgm:pt>
    <dgm:pt modelId="{F9EA2CF3-1538-4683-B901-934D69561FB4}" type="sibTrans" cxnId="{9F4C7021-0EA1-4DBD-B26C-EB2710776D7A}">
      <dgm:prSet/>
      <dgm:spPr/>
      <dgm:t>
        <a:bodyPr/>
        <a:lstStyle/>
        <a:p>
          <a:endParaRPr lang="fr-CH"/>
        </a:p>
      </dgm:t>
    </dgm:pt>
    <dgm:pt modelId="{DA576464-BA6A-4584-8980-3F7652E573B5}">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Consultant</a:t>
          </a:r>
        </a:p>
      </dgm:t>
    </dgm:pt>
    <dgm:pt modelId="{2F960CFB-FA61-4FCF-882B-9F6947C3B340}" type="parTrans" cxnId="{EF001C41-56E6-40B6-A29A-EB42920AD153}">
      <dgm:prSet/>
      <dgm:spPr/>
      <dgm:t>
        <a:bodyPr/>
        <a:lstStyle/>
        <a:p>
          <a:endParaRPr lang="fr-CH"/>
        </a:p>
      </dgm:t>
    </dgm:pt>
    <dgm:pt modelId="{552AC64A-A3B5-4DD1-9BDD-7965F0E6C04D}" type="sibTrans" cxnId="{EF001C41-56E6-40B6-A29A-EB42920AD153}">
      <dgm:prSet/>
      <dgm:spPr/>
      <dgm:t>
        <a:bodyPr/>
        <a:lstStyle/>
        <a:p>
          <a:endParaRPr lang="fr-CH"/>
        </a:p>
      </dgm:t>
    </dgm:pt>
    <dgm:pt modelId="{E2638441-1698-4B57-BA4C-5772EB13D89F}">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Contractor</a:t>
          </a:r>
        </a:p>
      </dgm:t>
    </dgm:pt>
    <dgm:pt modelId="{990ED614-02E5-4CE7-A034-85038D52AD66}" type="parTrans" cxnId="{E7EE2B3C-885C-492F-8BBE-C4C57C9B22D1}">
      <dgm:prSet/>
      <dgm:spPr/>
      <dgm:t>
        <a:bodyPr/>
        <a:lstStyle/>
        <a:p>
          <a:endParaRPr lang="fr-CH"/>
        </a:p>
      </dgm:t>
    </dgm:pt>
    <dgm:pt modelId="{22AC0F48-382D-4151-B3A8-464CC6D1F5C4}" type="sibTrans" cxnId="{E7EE2B3C-885C-492F-8BBE-C4C57C9B22D1}">
      <dgm:prSet/>
      <dgm:spPr/>
      <dgm:t>
        <a:bodyPr/>
        <a:lstStyle/>
        <a:p>
          <a:endParaRPr lang="fr-CH"/>
        </a:p>
      </dgm:t>
    </dgm:pt>
    <dgm:pt modelId="{EE2D00F7-1EF4-4C04-9292-B439AEC9EFD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Subcontractor</a:t>
          </a:r>
        </a:p>
      </dgm:t>
    </dgm:pt>
    <dgm:pt modelId="{D913A89C-63DC-4DE1-835A-6F70E180103D}" type="parTrans" cxnId="{1855FC60-F798-4FAF-B1DE-FC199849702C}">
      <dgm:prSet/>
      <dgm:spPr/>
      <dgm:t>
        <a:bodyPr/>
        <a:lstStyle/>
        <a:p>
          <a:endParaRPr lang="fr-CH"/>
        </a:p>
      </dgm:t>
    </dgm:pt>
    <dgm:pt modelId="{7D2EE627-F127-4D59-9CEF-3F498D893758}" type="sibTrans" cxnId="{1855FC60-F798-4FAF-B1DE-FC199849702C}">
      <dgm:prSet/>
      <dgm:spPr/>
      <dgm:t>
        <a:bodyPr/>
        <a:lstStyle/>
        <a:p>
          <a:endParaRPr lang="fr-CH"/>
        </a:p>
      </dgm:t>
    </dgm:pt>
    <dgm:pt modelId="{009A877C-90A4-4BF7-84BD-53FB53C4377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Supplier</a:t>
          </a:r>
        </a:p>
      </dgm:t>
    </dgm:pt>
    <dgm:pt modelId="{14294CB1-EDE1-4BFE-A1DC-04BA015693BA}" type="parTrans" cxnId="{834C9349-64E0-41AC-BE4D-1D9B44298D62}">
      <dgm:prSet/>
      <dgm:spPr/>
      <dgm:t>
        <a:bodyPr/>
        <a:lstStyle/>
        <a:p>
          <a:endParaRPr lang="fr-CH"/>
        </a:p>
      </dgm:t>
    </dgm:pt>
    <dgm:pt modelId="{25807180-16F3-4AB6-9847-2D904B443C1E}" type="sibTrans" cxnId="{834C9349-64E0-41AC-BE4D-1D9B44298D62}">
      <dgm:prSet/>
      <dgm:spPr/>
      <dgm:t>
        <a:bodyPr/>
        <a:lstStyle/>
        <a:p>
          <a:endParaRPr lang="fr-CH"/>
        </a:p>
      </dgm:t>
    </dgm:pt>
    <dgm:pt modelId="{13766FC2-8AE0-421E-8E25-917E2831BBB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Supplier</a:t>
          </a:r>
        </a:p>
      </dgm:t>
    </dgm:pt>
    <dgm:pt modelId="{1F6D53E8-8823-4749-ACC8-B3F04A8295A2}" type="parTrans" cxnId="{86B40502-5FA2-4795-B9A5-EFE3C5F428D3}">
      <dgm:prSet/>
      <dgm:spPr/>
      <dgm:t>
        <a:bodyPr/>
        <a:lstStyle/>
        <a:p>
          <a:endParaRPr lang="fr-CH"/>
        </a:p>
      </dgm:t>
    </dgm:pt>
    <dgm:pt modelId="{67CB9279-5E9E-493F-82CE-9EBE8F2896F8}" type="sibTrans" cxnId="{86B40502-5FA2-4795-B9A5-EFE3C5F428D3}">
      <dgm:prSet/>
      <dgm:spPr/>
      <dgm:t>
        <a:bodyPr/>
        <a:lstStyle/>
        <a:p>
          <a:endParaRPr lang="fr-CH"/>
        </a:p>
      </dgm:t>
    </dgm:pt>
    <dgm:pt modelId="{CD3F40B1-05A5-4E8A-BFC3-D11B9CA6842D}" type="pres">
      <dgm:prSet presAssocID="{4EA0BC35-41B4-4BE2-B6CB-6CE150292162}" presName="hierChild1" presStyleCnt="0">
        <dgm:presLayoutVars>
          <dgm:orgChart val="1"/>
          <dgm:chPref val="1"/>
          <dgm:dir/>
          <dgm:animOne val="branch"/>
          <dgm:animLvl val="lvl"/>
          <dgm:resizeHandles/>
        </dgm:presLayoutVars>
      </dgm:prSet>
      <dgm:spPr/>
    </dgm:pt>
    <dgm:pt modelId="{3EE3494D-C46E-4631-9D6F-E79C6D5339D4}" type="pres">
      <dgm:prSet presAssocID="{C35F8689-E4D1-4C93-8C89-507BF0605BBE}" presName="hierRoot1" presStyleCnt="0">
        <dgm:presLayoutVars>
          <dgm:hierBranch/>
        </dgm:presLayoutVars>
      </dgm:prSet>
      <dgm:spPr/>
    </dgm:pt>
    <dgm:pt modelId="{1BB324EA-66CD-490D-9936-40CA96AB55F6}" type="pres">
      <dgm:prSet presAssocID="{C35F8689-E4D1-4C93-8C89-507BF0605BBE}" presName="rootComposite1" presStyleCnt="0"/>
      <dgm:spPr/>
    </dgm:pt>
    <dgm:pt modelId="{70433AE8-6D06-4ABE-A132-4859F64D3F5E}" type="pres">
      <dgm:prSet presAssocID="{C35F8689-E4D1-4C93-8C89-507BF0605BBE}" presName="rootText1" presStyleLbl="node0" presStyleIdx="0" presStyleCnt="1" custScaleX="116712" custScaleY="71480">
        <dgm:presLayoutVars>
          <dgm:chPref val="3"/>
        </dgm:presLayoutVars>
      </dgm:prSet>
      <dgm:spPr/>
      <dgm:t>
        <a:bodyPr/>
        <a:lstStyle/>
        <a:p>
          <a:endParaRPr lang="fr-CH"/>
        </a:p>
      </dgm:t>
    </dgm:pt>
    <dgm:pt modelId="{95E0E1AA-D661-42C0-9060-9159E420BD7D}" type="pres">
      <dgm:prSet presAssocID="{C35F8689-E4D1-4C93-8C89-507BF0605BBE}" presName="rootConnector1" presStyleLbl="node1" presStyleIdx="0" presStyleCnt="0"/>
      <dgm:spPr/>
      <dgm:t>
        <a:bodyPr/>
        <a:lstStyle/>
        <a:p>
          <a:endParaRPr lang="fr-CH"/>
        </a:p>
      </dgm:t>
    </dgm:pt>
    <dgm:pt modelId="{D11E4DDE-91E2-4B46-BACC-203DFBA2C71A}" type="pres">
      <dgm:prSet presAssocID="{C35F8689-E4D1-4C93-8C89-507BF0605BBE}" presName="hierChild2" presStyleCnt="0"/>
      <dgm:spPr/>
    </dgm:pt>
    <dgm:pt modelId="{F6700017-6CA8-490A-A4E6-B2F8E35E8C51}" type="pres">
      <dgm:prSet presAssocID="{0AF20633-3E77-496B-97DE-FCC8ED2D8FE7}" presName="Name35" presStyleLbl="parChTrans1D2" presStyleIdx="0" presStyleCnt="3"/>
      <dgm:spPr/>
      <dgm:t>
        <a:bodyPr/>
        <a:lstStyle/>
        <a:p>
          <a:endParaRPr lang="fr-CH"/>
        </a:p>
      </dgm:t>
    </dgm:pt>
    <dgm:pt modelId="{FE61F3A2-15F0-45BA-BE82-2F8839626659}" type="pres">
      <dgm:prSet presAssocID="{1DBFD853-631B-4047-921E-E206894CB278}" presName="hierRoot2" presStyleCnt="0">
        <dgm:presLayoutVars>
          <dgm:hierBranch/>
        </dgm:presLayoutVars>
      </dgm:prSet>
      <dgm:spPr/>
    </dgm:pt>
    <dgm:pt modelId="{E6136FD7-077B-4C51-8A63-B1C30C26ABCA}" type="pres">
      <dgm:prSet presAssocID="{1DBFD853-631B-4047-921E-E206894CB278}" presName="rootComposite" presStyleCnt="0"/>
      <dgm:spPr/>
    </dgm:pt>
    <dgm:pt modelId="{B6A40DD4-6341-4D27-848C-3A383B6D72E1}" type="pres">
      <dgm:prSet presAssocID="{1DBFD853-631B-4047-921E-E206894CB278}" presName="rootText" presStyleLbl="node2" presStyleIdx="0" presStyleCnt="2" custScaleX="116712" custScaleY="71480">
        <dgm:presLayoutVars>
          <dgm:chPref val="3"/>
        </dgm:presLayoutVars>
      </dgm:prSet>
      <dgm:spPr/>
      <dgm:t>
        <a:bodyPr/>
        <a:lstStyle/>
        <a:p>
          <a:endParaRPr lang="fr-CH"/>
        </a:p>
      </dgm:t>
    </dgm:pt>
    <dgm:pt modelId="{33B8208B-0498-4BBF-A397-3BD88EB10FDA}" type="pres">
      <dgm:prSet presAssocID="{1DBFD853-631B-4047-921E-E206894CB278}" presName="rootConnector" presStyleLbl="node2" presStyleIdx="0" presStyleCnt="2"/>
      <dgm:spPr/>
      <dgm:t>
        <a:bodyPr/>
        <a:lstStyle/>
        <a:p>
          <a:endParaRPr lang="fr-CH"/>
        </a:p>
      </dgm:t>
    </dgm:pt>
    <dgm:pt modelId="{46C38CB0-1626-43C0-B22A-355AA6077427}" type="pres">
      <dgm:prSet presAssocID="{1DBFD853-631B-4047-921E-E206894CB278}" presName="hierChild4" presStyleCnt="0"/>
      <dgm:spPr/>
    </dgm:pt>
    <dgm:pt modelId="{373A751A-20C2-4EAE-80BC-9CA714A7594A}" type="pres">
      <dgm:prSet presAssocID="{C2EEF7AC-79ED-4A1D-B660-9272EEF40745}" presName="Name35" presStyleLbl="parChTrans1D3" presStyleIdx="0" presStyleCnt="4"/>
      <dgm:spPr/>
      <dgm:t>
        <a:bodyPr/>
        <a:lstStyle/>
        <a:p>
          <a:endParaRPr lang="fr-CH"/>
        </a:p>
      </dgm:t>
    </dgm:pt>
    <dgm:pt modelId="{195E7A70-265F-4927-B910-E370BC12C3A3}" type="pres">
      <dgm:prSet presAssocID="{860E0B75-B9D7-4ADE-AD64-7F64E506BABF}" presName="hierRoot2" presStyleCnt="0">
        <dgm:presLayoutVars>
          <dgm:hierBranch val="r"/>
        </dgm:presLayoutVars>
      </dgm:prSet>
      <dgm:spPr/>
    </dgm:pt>
    <dgm:pt modelId="{1B4BA85C-CB75-43E1-80FD-1C15D0EFB0EB}" type="pres">
      <dgm:prSet presAssocID="{860E0B75-B9D7-4ADE-AD64-7F64E506BABF}" presName="rootComposite" presStyleCnt="0"/>
      <dgm:spPr/>
    </dgm:pt>
    <dgm:pt modelId="{784E9C78-5BD0-4CD7-9DB9-55404FE60A70}" type="pres">
      <dgm:prSet presAssocID="{860E0B75-B9D7-4ADE-AD64-7F64E506BABF}" presName="rootText" presStyleLbl="node3" presStyleIdx="0" presStyleCnt="4" custScaleX="116712" custScaleY="71480">
        <dgm:presLayoutVars>
          <dgm:chPref val="3"/>
        </dgm:presLayoutVars>
      </dgm:prSet>
      <dgm:spPr/>
      <dgm:t>
        <a:bodyPr/>
        <a:lstStyle/>
        <a:p>
          <a:endParaRPr lang="fr-CH"/>
        </a:p>
      </dgm:t>
    </dgm:pt>
    <dgm:pt modelId="{62AAA153-D354-4616-BCD8-BE1CDBAED1F3}" type="pres">
      <dgm:prSet presAssocID="{860E0B75-B9D7-4ADE-AD64-7F64E506BABF}" presName="rootConnector" presStyleLbl="node3" presStyleIdx="0" presStyleCnt="4"/>
      <dgm:spPr/>
      <dgm:t>
        <a:bodyPr/>
        <a:lstStyle/>
        <a:p>
          <a:endParaRPr lang="fr-CH"/>
        </a:p>
      </dgm:t>
    </dgm:pt>
    <dgm:pt modelId="{2C3A8AE0-F27C-42DD-B56E-1D51C5887889}" type="pres">
      <dgm:prSet presAssocID="{860E0B75-B9D7-4ADE-AD64-7F64E506BABF}" presName="hierChild4" presStyleCnt="0"/>
      <dgm:spPr/>
    </dgm:pt>
    <dgm:pt modelId="{E95C956A-1D45-4FE3-9BF8-6D17CBA971AF}" type="pres">
      <dgm:prSet presAssocID="{11E51D56-14F2-44DF-BF4D-5FABD481D360}" presName="Name50" presStyleLbl="parChTrans1D4" presStyleIdx="0" presStyleCnt="2"/>
      <dgm:spPr/>
      <dgm:t>
        <a:bodyPr/>
        <a:lstStyle/>
        <a:p>
          <a:endParaRPr lang="fr-CH"/>
        </a:p>
      </dgm:t>
    </dgm:pt>
    <dgm:pt modelId="{6871EAB0-27CE-4AE0-B245-D2C770CB8A1B}" type="pres">
      <dgm:prSet presAssocID="{F127A5AD-EF94-4A69-97C5-B3AE5F25E4AA}" presName="hierRoot2" presStyleCnt="0">
        <dgm:presLayoutVars>
          <dgm:hierBranch val="r"/>
        </dgm:presLayoutVars>
      </dgm:prSet>
      <dgm:spPr/>
    </dgm:pt>
    <dgm:pt modelId="{CABEA44B-C717-45F6-9ADC-C1C4F6CB3E4D}" type="pres">
      <dgm:prSet presAssocID="{F127A5AD-EF94-4A69-97C5-B3AE5F25E4AA}" presName="rootComposite" presStyleCnt="0"/>
      <dgm:spPr/>
    </dgm:pt>
    <dgm:pt modelId="{C150762F-D4A3-42AA-83EF-2A2AC9F270EB}" type="pres">
      <dgm:prSet presAssocID="{F127A5AD-EF94-4A69-97C5-B3AE5F25E4AA}" presName="rootText" presStyleLbl="node4" presStyleIdx="0" presStyleCnt="2" custScaleX="129694" custScaleY="71480">
        <dgm:presLayoutVars>
          <dgm:chPref val="3"/>
        </dgm:presLayoutVars>
      </dgm:prSet>
      <dgm:spPr/>
      <dgm:t>
        <a:bodyPr/>
        <a:lstStyle/>
        <a:p>
          <a:endParaRPr lang="fr-CH"/>
        </a:p>
      </dgm:t>
    </dgm:pt>
    <dgm:pt modelId="{F9E6FD78-911C-408E-9D3F-A644D2915D1C}" type="pres">
      <dgm:prSet presAssocID="{F127A5AD-EF94-4A69-97C5-B3AE5F25E4AA}" presName="rootConnector" presStyleLbl="node4" presStyleIdx="0" presStyleCnt="2"/>
      <dgm:spPr/>
      <dgm:t>
        <a:bodyPr/>
        <a:lstStyle/>
        <a:p>
          <a:endParaRPr lang="fr-CH"/>
        </a:p>
      </dgm:t>
    </dgm:pt>
    <dgm:pt modelId="{C7186C35-9650-426F-8755-6C82812155C5}" type="pres">
      <dgm:prSet presAssocID="{F127A5AD-EF94-4A69-97C5-B3AE5F25E4AA}" presName="hierChild4" presStyleCnt="0"/>
      <dgm:spPr/>
    </dgm:pt>
    <dgm:pt modelId="{25F831B3-271A-41F7-91C2-8E4924BBA31C}" type="pres">
      <dgm:prSet presAssocID="{F127A5AD-EF94-4A69-97C5-B3AE5F25E4AA}" presName="hierChild5" presStyleCnt="0"/>
      <dgm:spPr/>
    </dgm:pt>
    <dgm:pt modelId="{3294BE0B-B7B9-4BC9-863F-B4AF7255CBFA}" type="pres">
      <dgm:prSet presAssocID="{860E0B75-B9D7-4ADE-AD64-7F64E506BABF}" presName="hierChild5" presStyleCnt="0"/>
      <dgm:spPr/>
    </dgm:pt>
    <dgm:pt modelId="{C9994CBF-5B34-485D-8E26-795D37ECAB18}" type="pres">
      <dgm:prSet presAssocID="{2F960CFB-FA61-4FCF-882B-9F6947C3B340}" presName="Name35" presStyleLbl="parChTrans1D3" presStyleIdx="1" presStyleCnt="4"/>
      <dgm:spPr/>
      <dgm:t>
        <a:bodyPr/>
        <a:lstStyle/>
        <a:p>
          <a:endParaRPr lang="fr-CH"/>
        </a:p>
      </dgm:t>
    </dgm:pt>
    <dgm:pt modelId="{46FCA51E-F4CB-41D6-B97A-33A31094F472}" type="pres">
      <dgm:prSet presAssocID="{DA576464-BA6A-4584-8980-3F7652E573B5}" presName="hierRoot2" presStyleCnt="0">
        <dgm:presLayoutVars>
          <dgm:hierBranch val="r"/>
        </dgm:presLayoutVars>
      </dgm:prSet>
      <dgm:spPr/>
    </dgm:pt>
    <dgm:pt modelId="{DEA99A01-486B-43E3-920C-0DD0321AD151}" type="pres">
      <dgm:prSet presAssocID="{DA576464-BA6A-4584-8980-3F7652E573B5}" presName="rootComposite" presStyleCnt="0"/>
      <dgm:spPr/>
    </dgm:pt>
    <dgm:pt modelId="{9C1B5921-5345-45E2-91EF-740CF3797D86}" type="pres">
      <dgm:prSet presAssocID="{DA576464-BA6A-4584-8980-3F7652E573B5}" presName="rootText" presStyleLbl="node3" presStyleIdx="1" presStyleCnt="4" custScaleX="133969" custScaleY="71480">
        <dgm:presLayoutVars>
          <dgm:chPref val="3"/>
        </dgm:presLayoutVars>
      </dgm:prSet>
      <dgm:spPr/>
      <dgm:t>
        <a:bodyPr/>
        <a:lstStyle/>
        <a:p>
          <a:endParaRPr lang="fr-CH"/>
        </a:p>
      </dgm:t>
    </dgm:pt>
    <dgm:pt modelId="{9DA246F1-C138-46F7-A9BB-5DF603112C41}" type="pres">
      <dgm:prSet presAssocID="{DA576464-BA6A-4584-8980-3F7652E573B5}" presName="rootConnector" presStyleLbl="node3" presStyleIdx="1" presStyleCnt="4"/>
      <dgm:spPr/>
      <dgm:t>
        <a:bodyPr/>
        <a:lstStyle/>
        <a:p>
          <a:endParaRPr lang="fr-CH"/>
        </a:p>
      </dgm:t>
    </dgm:pt>
    <dgm:pt modelId="{A2A480AC-036D-4AFB-9922-BAAF446DAE89}" type="pres">
      <dgm:prSet presAssocID="{DA576464-BA6A-4584-8980-3F7652E573B5}" presName="hierChild4" presStyleCnt="0"/>
      <dgm:spPr/>
    </dgm:pt>
    <dgm:pt modelId="{F0E785AA-A62F-47FD-8147-7EAA77B282EB}" type="pres">
      <dgm:prSet presAssocID="{DA576464-BA6A-4584-8980-3F7652E573B5}" presName="hierChild5" presStyleCnt="0"/>
      <dgm:spPr/>
    </dgm:pt>
    <dgm:pt modelId="{6E885036-8A51-40B5-AD5B-A2A78F869893}" type="pres">
      <dgm:prSet presAssocID="{1DBFD853-631B-4047-921E-E206894CB278}" presName="hierChild5" presStyleCnt="0"/>
      <dgm:spPr/>
    </dgm:pt>
    <dgm:pt modelId="{C6CF71F0-40CB-4C80-8B54-A10A62363C46}" type="pres">
      <dgm:prSet presAssocID="{990ED614-02E5-4CE7-A034-85038D52AD66}" presName="Name35" presStyleLbl="parChTrans1D2" presStyleIdx="1" presStyleCnt="3"/>
      <dgm:spPr/>
      <dgm:t>
        <a:bodyPr/>
        <a:lstStyle/>
        <a:p>
          <a:endParaRPr lang="fr-CH"/>
        </a:p>
      </dgm:t>
    </dgm:pt>
    <dgm:pt modelId="{4E93696C-EB8A-47E9-8A1A-912E91A9D4D3}" type="pres">
      <dgm:prSet presAssocID="{E2638441-1698-4B57-BA4C-5772EB13D89F}" presName="hierRoot2" presStyleCnt="0">
        <dgm:presLayoutVars>
          <dgm:hierBranch/>
        </dgm:presLayoutVars>
      </dgm:prSet>
      <dgm:spPr/>
    </dgm:pt>
    <dgm:pt modelId="{0C08624D-8990-4AFC-90FD-A6B354746729}" type="pres">
      <dgm:prSet presAssocID="{E2638441-1698-4B57-BA4C-5772EB13D89F}" presName="rootComposite" presStyleCnt="0"/>
      <dgm:spPr/>
    </dgm:pt>
    <dgm:pt modelId="{EA80475A-C35B-45AE-AC45-854199E1B2CD}" type="pres">
      <dgm:prSet presAssocID="{E2638441-1698-4B57-BA4C-5772EB13D89F}" presName="rootText" presStyleLbl="node2" presStyleIdx="1" presStyleCnt="2" custScaleX="134773" custScaleY="71480">
        <dgm:presLayoutVars>
          <dgm:chPref val="3"/>
        </dgm:presLayoutVars>
      </dgm:prSet>
      <dgm:spPr/>
      <dgm:t>
        <a:bodyPr/>
        <a:lstStyle/>
        <a:p>
          <a:endParaRPr lang="fr-CH"/>
        </a:p>
      </dgm:t>
    </dgm:pt>
    <dgm:pt modelId="{0222E152-9C84-43A5-9C90-9BD93A04112F}" type="pres">
      <dgm:prSet presAssocID="{E2638441-1698-4B57-BA4C-5772EB13D89F}" presName="rootConnector" presStyleLbl="node2" presStyleIdx="1" presStyleCnt="2"/>
      <dgm:spPr/>
      <dgm:t>
        <a:bodyPr/>
        <a:lstStyle/>
        <a:p>
          <a:endParaRPr lang="fr-CH"/>
        </a:p>
      </dgm:t>
    </dgm:pt>
    <dgm:pt modelId="{D5B51B6E-2D9F-41BA-AD6C-777B28B12B7A}" type="pres">
      <dgm:prSet presAssocID="{E2638441-1698-4B57-BA4C-5772EB13D89F}" presName="hierChild4" presStyleCnt="0"/>
      <dgm:spPr/>
    </dgm:pt>
    <dgm:pt modelId="{943FF685-3B3F-48B0-93BF-29636A2D5989}" type="pres">
      <dgm:prSet presAssocID="{D913A89C-63DC-4DE1-835A-6F70E180103D}" presName="Name35" presStyleLbl="parChTrans1D3" presStyleIdx="2" presStyleCnt="4"/>
      <dgm:spPr/>
      <dgm:t>
        <a:bodyPr/>
        <a:lstStyle/>
        <a:p>
          <a:endParaRPr lang="fr-CH"/>
        </a:p>
      </dgm:t>
    </dgm:pt>
    <dgm:pt modelId="{1E77422F-ED64-4377-9540-417A8BCCA4E3}" type="pres">
      <dgm:prSet presAssocID="{EE2D00F7-1EF4-4C04-9292-B439AEC9EFD8}" presName="hierRoot2" presStyleCnt="0">
        <dgm:presLayoutVars>
          <dgm:hierBranch val="r"/>
        </dgm:presLayoutVars>
      </dgm:prSet>
      <dgm:spPr/>
    </dgm:pt>
    <dgm:pt modelId="{1ED804B0-EE30-40E3-AAD5-CECB9EE770C3}" type="pres">
      <dgm:prSet presAssocID="{EE2D00F7-1EF4-4C04-9292-B439AEC9EFD8}" presName="rootComposite" presStyleCnt="0"/>
      <dgm:spPr/>
    </dgm:pt>
    <dgm:pt modelId="{135F355E-4473-4E5C-B702-4BA7E7CF4A87}" type="pres">
      <dgm:prSet presAssocID="{EE2D00F7-1EF4-4C04-9292-B439AEC9EFD8}" presName="rootText" presStyleLbl="node3" presStyleIdx="2" presStyleCnt="4" custScaleX="154708" custScaleY="71480">
        <dgm:presLayoutVars>
          <dgm:chPref val="3"/>
        </dgm:presLayoutVars>
      </dgm:prSet>
      <dgm:spPr/>
      <dgm:t>
        <a:bodyPr/>
        <a:lstStyle/>
        <a:p>
          <a:endParaRPr lang="fr-CH"/>
        </a:p>
      </dgm:t>
    </dgm:pt>
    <dgm:pt modelId="{5A3DAE04-739D-466A-8E73-198A5CA97F12}" type="pres">
      <dgm:prSet presAssocID="{EE2D00F7-1EF4-4C04-9292-B439AEC9EFD8}" presName="rootConnector" presStyleLbl="node3" presStyleIdx="2" presStyleCnt="4"/>
      <dgm:spPr/>
      <dgm:t>
        <a:bodyPr/>
        <a:lstStyle/>
        <a:p>
          <a:endParaRPr lang="fr-CH"/>
        </a:p>
      </dgm:t>
    </dgm:pt>
    <dgm:pt modelId="{9279AD24-04A1-4AB7-8F90-8D887D32FEA2}" type="pres">
      <dgm:prSet presAssocID="{EE2D00F7-1EF4-4C04-9292-B439AEC9EFD8}" presName="hierChild4" presStyleCnt="0"/>
      <dgm:spPr/>
    </dgm:pt>
    <dgm:pt modelId="{04F07FF0-F492-4C37-9D31-C6232232411D}" type="pres">
      <dgm:prSet presAssocID="{14294CB1-EDE1-4BFE-A1DC-04BA015693BA}" presName="Name50" presStyleLbl="parChTrans1D4" presStyleIdx="1" presStyleCnt="2"/>
      <dgm:spPr/>
      <dgm:t>
        <a:bodyPr/>
        <a:lstStyle/>
        <a:p>
          <a:endParaRPr lang="fr-CH"/>
        </a:p>
      </dgm:t>
    </dgm:pt>
    <dgm:pt modelId="{910A6853-9152-4C25-8FAA-F6C959B9D7A6}" type="pres">
      <dgm:prSet presAssocID="{009A877C-90A4-4BF7-84BD-53FB53C4377E}" presName="hierRoot2" presStyleCnt="0">
        <dgm:presLayoutVars>
          <dgm:hierBranch val="r"/>
        </dgm:presLayoutVars>
      </dgm:prSet>
      <dgm:spPr/>
    </dgm:pt>
    <dgm:pt modelId="{A2472E1D-C9E4-4774-AF8B-3C8E3A441F87}" type="pres">
      <dgm:prSet presAssocID="{009A877C-90A4-4BF7-84BD-53FB53C4377E}" presName="rootComposite" presStyleCnt="0"/>
      <dgm:spPr/>
    </dgm:pt>
    <dgm:pt modelId="{6BCE2A83-8FA8-4548-ADFF-78489D2AE73E}" type="pres">
      <dgm:prSet presAssocID="{009A877C-90A4-4BF7-84BD-53FB53C4377E}" presName="rootText" presStyleLbl="node4" presStyleIdx="1" presStyleCnt="2" custScaleX="116712" custScaleY="71480">
        <dgm:presLayoutVars>
          <dgm:chPref val="3"/>
        </dgm:presLayoutVars>
      </dgm:prSet>
      <dgm:spPr/>
      <dgm:t>
        <a:bodyPr/>
        <a:lstStyle/>
        <a:p>
          <a:endParaRPr lang="fr-CH"/>
        </a:p>
      </dgm:t>
    </dgm:pt>
    <dgm:pt modelId="{0B678E36-6957-4A25-A097-F705692CCD13}" type="pres">
      <dgm:prSet presAssocID="{009A877C-90A4-4BF7-84BD-53FB53C4377E}" presName="rootConnector" presStyleLbl="node4" presStyleIdx="1" presStyleCnt="2"/>
      <dgm:spPr/>
      <dgm:t>
        <a:bodyPr/>
        <a:lstStyle/>
        <a:p>
          <a:endParaRPr lang="fr-CH"/>
        </a:p>
      </dgm:t>
    </dgm:pt>
    <dgm:pt modelId="{50E9EE5F-3552-4242-B048-435C7B494402}" type="pres">
      <dgm:prSet presAssocID="{009A877C-90A4-4BF7-84BD-53FB53C4377E}" presName="hierChild4" presStyleCnt="0"/>
      <dgm:spPr/>
    </dgm:pt>
    <dgm:pt modelId="{6183AE6F-ECCD-44BA-A5F7-82BF15E9CCE6}" type="pres">
      <dgm:prSet presAssocID="{009A877C-90A4-4BF7-84BD-53FB53C4377E}" presName="hierChild5" presStyleCnt="0"/>
      <dgm:spPr/>
    </dgm:pt>
    <dgm:pt modelId="{81D73018-140F-4F79-AF74-595ACAE90C24}" type="pres">
      <dgm:prSet presAssocID="{EE2D00F7-1EF4-4C04-9292-B439AEC9EFD8}" presName="hierChild5" presStyleCnt="0"/>
      <dgm:spPr/>
    </dgm:pt>
    <dgm:pt modelId="{9765AA1D-2B1A-491E-95A6-7BCA1DEB632A}" type="pres">
      <dgm:prSet presAssocID="{1F6D53E8-8823-4749-ACC8-B3F04A8295A2}" presName="Name35" presStyleLbl="parChTrans1D3" presStyleIdx="3" presStyleCnt="4"/>
      <dgm:spPr/>
      <dgm:t>
        <a:bodyPr/>
        <a:lstStyle/>
        <a:p>
          <a:endParaRPr lang="fr-CH"/>
        </a:p>
      </dgm:t>
    </dgm:pt>
    <dgm:pt modelId="{7DFDEC46-8473-4B54-9A9B-C74D3DC1A57D}" type="pres">
      <dgm:prSet presAssocID="{13766FC2-8AE0-421E-8E25-917E2831BBBE}" presName="hierRoot2" presStyleCnt="0">
        <dgm:presLayoutVars>
          <dgm:hierBranch val="r"/>
        </dgm:presLayoutVars>
      </dgm:prSet>
      <dgm:spPr/>
    </dgm:pt>
    <dgm:pt modelId="{4A9F3E90-94EB-48A0-AB55-F0D7EE06EDFD}" type="pres">
      <dgm:prSet presAssocID="{13766FC2-8AE0-421E-8E25-917E2831BBBE}" presName="rootComposite" presStyleCnt="0"/>
      <dgm:spPr/>
    </dgm:pt>
    <dgm:pt modelId="{B93F351E-7378-4246-94E8-DEC6B6505A80}" type="pres">
      <dgm:prSet presAssocID="{13766FC2-8AE0-421E-8E25-917E2831BBBE}" presName="rootText" presStyleLbl="node3" presStyleIdx="3" presStyleCnt="4" custScaleX="116712" custScaleY="71480">
        <dgm:presLayoutVars>
          <dgm:chPref val="3"/>
        </dgm:presLayoutVars>
      </dgm:prSet>
      <dgm:spPr/>
      <dgm:t>
        <a:bodyPr/>
        <a:lstStyle/>
        <a:p>
          <a:endParaRPr lang="fr-CH"/>
        </a:p>
      </dgm:t>
    </dgm:pt>
    <dgm:pt modelId="{C43202C8-486A-4E02-910C-D1BAF6A58EF3}" type="pres">
      <dgm:prSet presAssocID="{13766FC2-8AE0-421E-8E25-917E2831BBBE}" presName="rootConnector" presStyleLbl="node3" presStyleIdx="3" presStyleCnt="4"/>
      <dgm:spPr/>
      <dgm:t>
        <a:bodyPr/>
        <a:lstStyle/>
        <a:p>
          <a:endParaRPr lang="fr-CH"/>
        </a:p>
      </dgm:t>
    </dgm:pt>
    <dgm:pt modelId="{ECA358F3-A723-430E-9550-90E713777443}" type="pres">
      <dgm:prSet presAssocID="{13766FC2-8AE0-421E-8E25-917E2831BBBE}" presName="hierChild4" presStyleCnt="0"/>
      <dgm:spPr/>
    </dgm:pt>
    <dgm:pt modelId="{BD49F9DD-89BD-4FF3-BD9F-70859C375C12}" type="pres">
      <dgm:prSet presAssocID="{13766FC2-8AE0-421E-8E25-917E2831BBBE}" presName="hierChild5" presStyleCnt="0"/>
      <dgm:spPr/>
    </dgm:pt>
    <dgm:pt modelId="{5694F429-F0DB-4D86-8361-E87BDEAE33D2}" type="pres">
      <dgm:prSet presAssocID="{E2638441-1698-4B57-BA4C-5772EB13D89F}" presName="hierChild5" presStyleCnt="0"/>
      <dgm:spPr/>
    </dgm:pt>
    <dgm:pt modelId="{24091920-0A87-491B-9465-836BF6EE5E3B}" type="pres">
      <dgm:prSet presAssocID="{C35F8689-E4D1-4C93-8C89-507BF0605BBE}" presName="hierChild3" presStyleCnt="0"/>
      <dgm:spPr/>
    </dgm:pt>
    <dgm:pt modelId="{C5DABD61-DA9D-4984-A84A-F72A6673DDFD}" type="pres">
      <dgm:prSet presAssocID="{42D4DA02-6494-415C-8E42-4BAF15B81D79}" presName="Name111" presStyleLbl="parChTrans1D2" presStyleIdx="2" presStyleCnt="3"/>
      <dgm:spPr/>
      <dgm:t>
        <a:bodyPr/>
        <a:lstStyle/>
        <a:p>
          <a:endParaRPr lang="fr-CH"/>
        </a:p>
      </dgm:t>
    </dgm:pt>
    <dgm:pt modelId="{5632682B-33AF-4625-83B4-9B2D8FC30078}" type="pres">
      <dgm:prSet presAssocID="{174411F4-F7B9-4B9B-BD58-1FDD227853C8}" presName="hierRoot3" presStyleCnt="0">
        <dgm:presLayoutVars>
          <dgm:hierBranch/>
        </dgm:presLayoutVars>
      </dgm:prSet>
      <dgm:spPr/>
    </dgm:pt>
    <dgm:pt modelId="{02EC625C-C901-433B-95B4-F566F3254672}" type="pres">
      <dgm:prSet presAssocID="{174411F4-F7B9-4B9B-BD58-1FDD227853C8}" presName="rootComposite3" presStyleCnt="0"/>
      <dgm:spPr/>
    </dgm:pt>
    <dgm:pt modelId="{804A6756-8477-466B-8DF0-43E296C51C1D}" type="pres">
      <dgm:prSet presAssocID="{174411F4-F7B9-4B9B-BD58-1FDD227853C8}" presName="rootText3" presStyleLbl="asst1" presStyleIdx="0" presStyleCnt="1" custScaleX="175770" custScaleY="71480">
        <dgm:presLayoutVars>
          <dgm:chPref val="3"/>
        </dgm:presLayoutVars>
      </dgm:prSet>
      <dgm:spPr/>
      <dgm:t>
        <a:bodyPr/>
        <a:lstStyle/>
        <a:p>
          <a:endParaRPr lang="fr-CH"/>
        </a:p>
      </dgm:t>
    </dgm:pt>
    <dgm:pt modelId="{920B0C79-9684-4F78-A06F-BF9C0ABEEEC4}" type="pres">
      <dgm:prSet presAssocID="{174411F4-F7B9-4B9B-BD58-1FDD227853C8}" presName="rootConnector3" presStyleLbl="asst1" presStyleIdx="0" presStyleCnt="1"/>
      <dgm:spPr/>
      <dgm:t>
        <a:bodyPr/>
        <a:lstStyle/>
        <a:p>
          <a:endParaRPr lang="fr-CH"/>
        </a:p>
      </dgm:t>
    </dgm:pt>
    <dgm:pt modelId="{C9890ABE-611E-4DD7-AB76-69D8E66FF9E3}" type="pres">
      <dgm:prSet presAssocID="{174411F4-F7B9-4B9B-BD58-1FDD227853C8}" presName="hierChild6" presStyleCnt="0"/>
      <dgm:spPr/>
    </dgm:pt>
    <dgm:pt modelId="{3B5F6C34-72D8-4FB1-AE25-B596AA5E1FDE}" type="pres">
      <dgm:prSet presAssocID="{174411F4-F7B9-4B9B-BD58-1FDD227853C8}" presName="hierChild7" presStyleCnt="0"/>
      <dgm:spPr/>
    </dgm:pt>
  </dgm:ptLst>
  <dgm:cxnLst>
    <dgm:cxn modelId="{D589E14D-11D4-4607-844B-7A55E7A73461}" type="presOf" srcId="{990ED614-02E5-4CE7-A034-85038D52AD66}" destId="{C6CF71F0-40CB-4C80-8B54-A10A62363C46}" srcOrd="0" destOrd="0" presId="urn:microsoft.com/office/officeart/2005/8/layout/orgChart1"/>
    <dgm:cxn modelId="{D7DC1C65-5F94-434B-A188-E4C3A21707AD}" type="presOf" srcId="{009A877C-90A4-4BF7-84BD-53FB53C4377E}" destId="{0B678E36-6957-4A25-A097-F705692CCD13}" srcOrd="1" destOrd="0" presId="urn:microsoft.com/office/officeart/2005/8/layout/orgChart1"/>
    <dgm:cxn modelId="{4EBB8399-C94B-4F06-A636-48D6901857E0}" type="presOf" srcId="{1DBFD853-631B-4047-921E-E206894CB278}" destId="{33B8208B-0498-4BBF-A397-3BD88EB10FDA}" srcOrd="1" destOrd="0" presId="urn:microsoft.com/office/officeart/2005/8/layout/orgChart1"/>
    <dgm:cxn modelId="{0886550D-5C4A-40F8-9C36-815EB5DE79E3}" type="presOf" srcId="{F127A5AD-EF94-4A69-97C5-B3AE5F25E4AA}" destId="{C150762F-D4A3-42AA-83EF-2A2AC9F270EB}" srcOrd="0" destOrd="0" presId="urn:microsoft.com/office/officeart/2005/8/layout/orgChart1"/>
    <dgm:cxn modelId="{16A2C95B-96FC-4E16-BE81-630AA0F35B5E}" type="presOf" srcId="{C35F8689-E4D1-4C93-8C89-507BF0605BBE}" destId="{70433AE8-6D06-4ABE-A132-4859F64D3F5E}" srcOrd="0" destOrd="0" presId="urn:microsoft.com/office/officeart/2005/8/layout/orgChart1"/>
    <dgm:cxn modelId="{2AFA25FD-AB07-439E-AAA0-15AB429F890A}" type="presOf" srcId="{13766FC2-8AE0-421E-8E25-917E2831BBBE}" destId="{C43202C8-486A-4E02-910C-D1BAF6A58EF3}" srcOrd="1" destOrd="0" presId="urn:microsoft.com/office/officeart/2005/8/layout/orgChart1"/>
    <dgm:cxn modelId="{78A28D9F-62EF-42BF-971D-231BE3BA01CB}" type="presOf" srcId="{1DBFD853-631B-4047-921E-E206894CB278}" destId="{B6A40DD4-6341-4D27-848C-3A383B6D72E1}" srcOrd="0" destOrd="0" presId="urn:microsoft.com/office/officeart/2005/8/layout/orgChart1"/>
    <dgm:cxn modelId="{B28677A6-FC8A-4B67-924F-5061261A38FD}" type="presOf" srcId="{4EA0BC35-41B4-4BE2-B6CB-6CE150292162}" destId="{CD3F40B1-05A5-4E8A-BFC3-D11B9CA6842D}" srcOrd="0" destOrd="0" presId="urn:microsoft.com/office/officeart/2005/8/layout/orgChart1"/>
    <dgm:cxn modelId="{5BA54EB7-5CED-4D76-97D6-E0BF9C3E1E7A}" type="presOf" srcId="{13766FC2-8AE0-421E-8E25-917E2831BBBE}" destId="{B93F351E-7378-4246-94E8-DEC6B6505A80}" srcOrd="0" destOrd="0" presId="urn:microsoft.com/office/officeart/2005/8/layout/orgChart1"/>
    <dgm:cxn modelId="{CE1CC2DE-E3E6-49E6-B08C-D24FBA5391C2}" type="presOf" srcId="{2F960CFB-FA61-4FCF-882B-9F6947C3B340}" destId="{C9994CBF-5B34-485D-8E26-795D37ECAB18}" srcOrd="0" destOrd="0" presId="urn:microsoft.com/office/officeart/2005/8/layout/orgChart1"/>
    <dgm:cxn modelId="{9F4C7021-0EA1-4DBD-B26C-EB2710776D7A}" srcId="{860E0B75-B9D7-4ADE-AD64-7F64E506BABF}" destId="{F127A5AD-EF94-4A69-97C5-B3AE5F25E4AA}" srcOrd="0" destOrd="0" parTransId="{11E51D56-14F2-44DF-BF4D-5FABD481D360}" sibTransId="{F9EA2CF3-1538-4683-B901-934D69561FB4}"/>
    <dgm:cxn modelId="{86B40502-5FA2-4795-B9A5-EFE3C5F428D3}" srcId="{E2638441-1698-4B57-BA4C-5772EB13D89F}" destId="{13766FC2-8AE0-421E-8E25-917E2831BBBE}" srcOrd="1" destOrd="0" parTransId="{1F6D53E8-8823-4749-ACC8-B3F04A8295A2}" sibTransId="{67CB9279-5E9E-493F-82CE-9EBE8F2896F8}"/>
    <dgm:cxn modelId="{F2F0E3FF-3BA5-42C7-8721-382C63A16CAE}" type="presOf" srcId="{DA576464-BA6A-4584-8980-3F7652E573B5}" destId="{9DA246F1-C138-46F7-A9BB-5DF603112C41}" srcOrd="1" destOrd="0" presId="urn:microsoft.com/office/officeart/2005/8/layout/orgChart1"/>
    <dgm:cxn modelId="{EF001C41-56E6-40B6-A29A-EB42920AD153}" srcId="{1DBFD853-631B-4047-921E-E206894CB278}" destId="{DA576464-BA6A-4584-8980-3F7652E573B5}" srcOrd="1" destOrd="0" parTransId="{2F960CFB-FA61-4FCF-882B-9F6947C3B340}" sibTransId="{552AC64A-A3B5-4DD1-9BDD-7965F0E6C04D}"/>
    <dgm:cxn modelId="{04E4019C-F04E-4BA8-8E7E-4C4ADD0C62D2}" type="presOf" srcId="{F127A5AD-EF94-4A69-97C5-B3AE5F25E4AA}" destId="{F9E6FD78-911C-408E-9D3F-A644D2915D1C}" srcOrd="1" destOrd="0" presId="urn:microsoft.com/office/officeart/2005/8/layout/orgChart1"/>
    <dgm:cxn modelId="{2014343C-4424-49D0-BB54-283432FD159D}" type="presOf" srcId="{E2638441-1698-4B57-BA4C-5772EB13D89F}" destId="{EA80475A-C35B-45AE-AC45-854199E1B2CD}" srcOrd="0" destOrd="0" presId="urn:microsoft.com/office/officeart/2005/8/layout/orgChart1"/>
    <dgm:cxn modelId="{1855FC60-F798-4FAF-B1DE-FC199849702C}" srcId="{E2638441-1698-4B57-BA4C-5772EB13D89F}" destId="{EE2D00F7-1EF4-4C04-9292-B439AEC9EFD8}" srcOrd="0" destOrd="0" parTransId="{D913A89C-63DC-4DE1-835A-6F70E180103D}" sibTransId="{7D2EE627-F127-4D59-9CEF-3F498D893758}"/>
    <dgm:cxn modelId="{5F376497-D81F-43F3-B242-05BE531F2773}" type="presOf" srcId="{0AF20633-3E77-496B-97DE-FCC8ED2D8FE7}" destId="{F6700017-6CA8-490A-A4E6-B2F8E35E8C51}" srcOrd="0" destOrd="0" presId="urn:microsoft.com/office/officeart/2005/8/layout/orgChart1"/>
    <dgm:cxn modelId="{64B0D0CD-E86F-444B-A3AD-8430CB623D1C}" type="presOf" srcId="{11E51D56-14F2-44DF-BF4D-5FABD481D360}" destId="{E95C956A-1D45-4FE3-9BF8-6D17CBA971AF}" srcOrd="0" destOrd="0" presId="urn:microsoft.com/office/officeart/2005/8/layout/orgChart1"/>
    <dgm:cxn modelId="{589326F9-ABA6-49BC-A9DD-EA02AABC7494}" srcId="{4EA0BC35-41B4-4BE2-B6CB-6CE150292162}" destId="{C35F8689-E4D1-4C93-8C89-507BF0605BBE}" srcOrd="0" destOrd="0" parTransId="{4F02974E-7387-405B-9B87-20F824523944}" sibTransId="{7003F212-397C-4823-8BCD-C0E172EC580F}"/>
    <dgm:cxn modelId="{66B0DE83-37D8-4233-92E0-2522D79487FC}" type="presOf" srcId="{DA576464-BA6A-4584-8980-3F7652E573B5}" destId="{9C1B5921-5345-45E2-91EF-740CF3797D86}" srcOrd="0" destOrd="0" presId="urn:microsoft.com/office/officeart/2005/8/layout/orgChart1"/>
    <dgm:cxn modelId="{7A745938-B91E-492D-8A96-4BBF6E788AD8}" type="presOf" srcId="{14294CB1-EDE1-4BFE-A1DC-04BA015693BA}" destId="{04F07FF0-F492-4C37-9D31-C6232232411D}" srcOrd="0" destOrd="0" presId="urn:microsoft.com/office/officeart/2005/8/layout/orgChart1"/>
    <dgm:cxn modelId="{BF489828-87AC-4395-9A73-4810A115A39B}" type="presOf" srcId="{009A877C-90A4-4BF7-84BD-53FB53C4377E}" destId="{6BCE2A83-8FA8-4548-ADFF-78489D2AE73E}" srcOrd="0" destOrd="0" presId="urn:microsoft.com/office/officeart/2005/8/layout/orgChart1"/>
    <dgm:cxn modelId="{8C251024-24DB-4EB6-95A5-39ECE27A43D8}" srcId="{C35F8689-E4D1-4C93-8C89-507BF0605BBE}" destId="{174411F4-F7B9-4B9B-BD58-1FDD227853C8}" srcOrd="0" destOrd="0" parTransId="{42D4DA02-6494-415C-8E42-4BAF15B81D79}" sibTransId="{4AD2B2CB-DC3F-4807-B7E1-F571D1F7D57D}"/>
    <dgm:cxn modelId="{38AC9029-B026-4283-87EE-98AED3DF7D62}" type="presOf" srcId="{C35F8689-E4D1-4C93-8C89-507BF0605BBE}" destId="{95E0E1AA-D661-42C0-9060-9159E420BD7D}" srcOrd="1" destOrd="0" presId="urn:microsoft.com/office/officeart/2005/8/layout/orgChart1"/>
    <dgm:cxn modelId="{3A66C394-56FF-4BD3-882E-1DA20F9C7488}" type="presOf" srcId="{1F6D53E8-8823-4749-ACC8-B3F04A8295A2}" destId="{9765AA1D-2B1A-491E-95A6-7BCA1DEB632A}" srcOrd="0" destOrd="0" presId="urn:microsoft.com/office/officeart/2005/8/layout/orgChart1"/>
    <dgm:cxn modelId="{95A10738-A6AF-421F-86D5-1B159C4B1C7E}" type="presOf" srcId="{860E0B75-B9D7-4ADE-AD64-7F64E506BABF}" destId="{62AAA153-D354-4616-BCD8-BE1CDBAED1F3}" srcOrd="1" destOrd="0" presId="urn:microsoft.com/office/officeart/2005/8/layout/orgChart1"/>
    <dgm:cxn modelId="{798A5D81-905A-49DE-B847-108DC724FAAA}" type="presOf" srcId="{860E0B75-B9D7-4ADE-AD64-7F64E506BABF}" destId="{784E9C78-5BD0-4CD7-9DB9-55404FE60A70}" srcOrd="0" destOrd="0" presId="urn:microsoft.com/office/officeart/2005/8/layout/orgChart1"/>
    <dgm:cxn modelId="{24C164E4-CABB-4A9B-A80F-F51F8FF55C39}" type="presOf" srcId="{C2EEF7AC-79ED-4A1D-B660-9272EEF40745}" destId="{373A751A-20C2-4EAE-80BC-9CA714A7594A}" srcOrd="0" destOrd="0" presId="urn:microsoft.com/office/officeart/2005/8/layout/orgChart1"/>
    <dgm:cxn modelId="{61C2942C-97E3-41F3-8E15-A6FB519D9CD9}" type="presOf" srcId="{EE2D00F7-1EF4-4C04-9292-B439AEC9EFD8}" destId="{5A3DAE04-739D-466A-8E73-198A5CA97F12}" srcOrd="1" destOrd="0" presId="urn:microsoft.com/office/officeart/2005/8/layout/orgChart1"/>
    <dgm:cxn modelId="{E7EE2B3C-885C-492F-8BBE-C4C57C9B22D1}" srcId="{C35F8689-E4D1-4C93-8C89-507BF0605BBE}" destId="{E2638441-1698-4B57-BA4C-5772EB13D89F}" srcOrd="2" destOrd="0" parTransId="{990ED614-02E5-4CE7-A034-85038D52AD66}" sibTransId="{22AC0F48-382D-4151-B3A8-464CC6D1F5C4}"/>
    <dgm:cxn modelId="{9E86F290-8D99-4AE7-A453-17F6B7EBB800}" type="presOf" srcId="{E2638441-1698-4B57-BA4C-5772EB13D89F}" destId="{0222E152-9C84-43A5-9C90-9BD93A04112F}" srcOrd="1" destOrd="0" presId="urn:microsoft.com/office/officeart/2005/8/layout/orgChart1"/>
    <dgm:cxn modelId="{C644A69F-2C68-45CF-8969-4F97DA9108A2}" type="presOf" srcId="{D913A89C-63DC-4DE1-835A-6F70E180103D}" destId="{943FF685-3B3F-48B0-93BF-29636A2D5989}" srcOrd="0" destOrd="0" presId="urn:microsoft.com/office/officeart/2005/8/layout/orgChart1"/>
    <dgm:cxn modelId="{F278AA3D-5CFD-4DAE-8E64-FB3ABB4F2B6E}" type="presOf" srcId="{EE2D00F7-1EF4-4C04-9292-B439AEC9EFD8}" destId="{135F355E-4473-4E5C-B702-4BA7E7CF4A87}" srcOrd="0" destOrd="0" presId="urn:microsoft.com/office/officeart/2005/8/layout/orgChart1"/>
    <dgm:cxn modelId="{F1303B90-953A-47A6-819E-E4EF493A9786}" srcId="{C35F8689-E4D1-4C93-8C89-507BF0605BBE}" destId="{1DBFD853-631B-4047-921E-E206894CB278}" srcOrd="1" destOrd="0" parTransId="{0AF20633-3E77-496B-97DE-FCC8ED2D8FE7}" sibTransId="{1B978992-9F1A-4F12-8532-FE537988E867}"/>
    <dgm:cxn modelId="{B72BDC75-2BE5-494A-BB68-1D1ADE650E43}" srcId="{1DBFD853-631B-4047-921E-E206894CB278}" destId="{860E0B75-B9D7-4ADE-AD64-7F64E506BABF}" srcOrd="0" destOrd="0" parTransId="{C2EEF7AC-79ED-4A1D-B660-9272EEF40745}" sibTransId="{38EF0F73-0511-43A3-B77F-966E7B3D8CB8}"/>
    <dgm:cxn modelId="{834C9349-64E0-41AC-BE4D-1D9B44298D62}" srcId="{EE2D00F7-1EF4-4C04-9292-B439AEC9EFD8}" destId="{009A877C-90A4-4BF7-84BD-53FB53C4377E}" srcOrd="0" destOrd="0" parTransId="{14294CB1-EDE1-4BFE-A1DC-04BA015693BA}" sibTransId="{25807180-16F3-4AB6-9847-2D904B443C1E}"/>
    <dgm:cxn modelId="{305504C1-FB6E-423D-A876-565A4C7F5B25}" type="presOf" srcId="{174411F4-F7B9-4B9B-BD58-1FDD227853C8}" destId="{920B0C79-9684-4F78-A06F-BF9C0ABEEEC4}" srcOrd="1" destOrd="0" presId="urn:microsoft.com/office/officeart/2005/8/layout/orgChart1"/>
    <dgm:cxn modelId="{2C9DF9EC-2346-4C57-B640-BB973B3E3C53}" type="presOf" srcId="{42D4DA02-6494-415C-8E42-4BAF15B81D79}" destId="{C5DABD61-DA9D-4984-A84A-F72A6673DDFD}" srcOrd="0" destOrd="0" presId="urn:microsoft.com/office/officeart/2005/8/layout/orgChart1"/>
    <dgm:cxn modelId="{D38FA32E-396C-45C0-9A94-250CDF60878D}" type="presOf" srcId="{174411F4-F7B9-4B9B-BD58-1FDD227853C8}" destId="{804A6756-8477-466B-8DF0-43E296C51C1D}" srcOrd="0" destOrd="0" presId="urn:microsoft.com/office/officeart/2005/8/layout/orgChart1"/>
    <dgm:cxn modelId="{62FB5AF8-249F-44BD-82D0-D150803D1851}" type="presParOf" srcId="{CD3F40B1-05A5-4E8A-BFC3-D11B9CA6842D}" destId="{3EE3494D-C46E-4631-9D6F-E79C6D5339D4}" srcOrd="0" destOrd="0" presId="urn:microsoft.com/office/officeart/2005/8/layout/orgChart1"/>
    <dgm:cxn modelId="{42DD147F-7F5B-4AC3-9BB6-1477F05B9DBE}" type="presParOf" srcId="{3EE3494D-C46E-4631-9D6F-E79C6D5339D4}" destId="{1BB324EA-66CD-490D-9936-40CA96AB55F6}" srcOrd="0" destOrd="0" presId="urn:microsoft.com/office/officeart/2005/8/layout/orgChart1"/>
    <dgm:cxn modelId="{8267BD1D-3553-4234-B086-078BA8D4C453}" type="presParOf" srcId="{1BB324EA-66CD-490D-9936-40CA96AB55F6}" destId="{70433AE8-6D06-4ABE-A132-4859F64D3F5E}" srcOrd="0" destOrd="0" presId="urn:microsoft.com/office/officeart/2005/8/layout/orgChart1"/>
    <dgm:cxn modelId="{43746DF9-4845-43AD-8316-CA382C2C026A}" type="presParOf" srcId="{1BB324EA-66CD-490D-9936-40CA96AB55F6}" destId="{95E0E1AA-D661-42C0-9060-9159E420BD7D}" srcOrd="1" destOrd="0" presId="urn:microsoft.com/office/officeart/2005/8/layout/orgChart1"/>
    <dgm:cxn modelId="{A917B9D8-1902-4FD5-912F-580D3434180A}" type="presParOf" srcId="{3EE3494D-C46E-4631-9D6F-E79C6D5339D4}" destId="{D11E4DDE-91E2-4B46-BACC-203DFBA2C71A}" srcOrd="1" destOrd="0" presId="urn:microsoft.com/office/officeart/2005/8/layout/orgChart1"/>
    <dgm:cxn modelId="{F87944A1-E704-40E9-B46F-B323AEF79719}" type="presParOf" srcId="{D11E4DDE-91E2-4B46-BACC-203DFBA2C71A}" destId="{F6700017-6CA8-490A-A4E6-B2F8E35E8C51}" srcOrd="0" destOrd="0" presId="urn:microsoft.com/office/officeart/2005/8/layout/orgChart1"/>
    <dgm:cxn modelId="{FBCAA76B-B459-4275-9F2B-D478D963EA6F}" type="presParOf" srcId="{D11E4DDE-91E2-4B46-BACC-203DFBA2C71A}" destId="{FE61F3A2-15F0-45BA-BE82-2F8839626659}" srcOrd="1" destOrd="0" presId="urn:microsoft.com/office/officeart/2005/8/layout/orgChart1"/>
    <dgm:cxn modelId="{B978268B-6785-4F0C-82AC-FBFE2E09D980}" type="presParOf" srcId="{FE61F3A2-15F0-45BA-BE82-2F8839626659}" destId="{E6136FD7-077B-4C51-8A63-B1C30C26ABCA}" srcOrd="0" destOrd="0" presId="urn:microsoft.com/office/officeart/2005/8/layout/orgChart1"/>
    <dgm:cxn modelId="{EDF52CA1-820A-476A-9AC6-D8A22A1EC277}" type="presParOf" srcId="{E6136FD7-077B-4C51-8A63-B1C30C26ABCA}" destId="{B6A40DD4-6341-4D27-848C-3A383B6D72E1}" srcOrd="0" destOrd="0" presId="urn:microsoft.com/office/officeart/2005/8/layout/orgChart1"/>
    <dgm:cxn modelId="{4F8E95B2-F30A-4DD1-8254-04BC56E32EFC}" type="presParOf" srcId="{E6136FD7-077B-4C51-8A63-B1C30C26ABCA}" destId="{33B8208B-0498-4BBF-A397-3BD88EB10FDA}" srcOrd="1" destOrd="0" presId="urn:microsoft.com/office/officeart/2005/8/layout/orgChart1"/>
    <dgm:cxn modelId="{A27180E1-E3C8-437F-BF48-7B96028E529A}" type="presParOf" srcId="{FE61F3A2-15F0-45BA-BE82-2F8839626659}" destId="{46C38CB0-1626-43C0-B22A-355AA6077427}" srcOrd="1" destOrd="0" presId="urn:microsoft.com/office/officeart/2005/8/layout/orgChart1"/>
    <dgm:cxn modelId="{B90979B9-A31F-4B05-9C8C-5C34434245D2}" type="presParOf" srcId="{46C38CB0-1626-43C0-B22A-355AA6077427}" destId="{373A751A-20C2-4EAE-80BC-9CA714A7594A}" srcOrd="0" destOrd="0" presId="urn:microsoft.com/office/officeart/2005/8/layout/orgChart1"/>
    <dgm:cxn modelId="{58909881-F6C4-4061-9D96-C34EC672E233}" type="presParOf" srcId="{46C38CB0-1626-43C0-B22A-355AA6077427}" destId="{195E7A70-265F-4927-B910-E370BC12C3A3}" srcOrd="1" destOrd="0" presId="urn:microsoft.com/office/officeart/2005/8/layout/orgChart1"/>
    <dgm:cxn modelId="{D148A778-8F22-402A-AD90-BF1F47C48FC2}" type="presParOf" srcId="{195E7A70-265F-4927-B910-E370BC12C3A3}" destId="{1B4BA85C-CB75-43E1-80FD-1C15D0EFB0EB}" srcOrd="0" destOrd="0" presId="urn:microsoft.com/office/officeart/2005/8/layout/orgChart1"/>
    <dgm:cxn modelId="{F0E9A2B7-FAAA-4997-8BE9-7C096C9F497F}" type="presParOf" srcId="{1B4BA85C-CB75-43E1-80FD-1C15D0EFB0EB}" destId="{784E9C78-5BD0-4CD7-9DB9-55404FE60A70}" srcOrd="0" destOrd="0" presId="urn:microsoft.com/office/officeart/2005/8/layout/orgChart1"/>
    <dgm:cxn modelId="{D179B2D2-4EE1-47E3-B702-DB2754C4B6D1}" type="presParOf" srcId="{1B4BA85C-CB75-43E1-80FD-1C15D0EFB0EB}" destId="{62AAA153-D354-4616-BCD8-BE1CDBAED1F3}" srcOrd="1" destOrd="0" presId="urn:microsoft.com/office/officeart/2005/8/layout/orgChart1"/>
    <dgm:cxn modelId="{D1E63D73-9B7F-43F7-8344-9FFA523A8485}" type="presParOf" srcId="{195E7A70-265F-4927-B910-E370BC12C3A3}" destId="{2C3A8AE0-F27C-42DD-B56E-1D51C5887889}" srcOrd="1" destOrd="0" presId="urn:microsoft.com/office/officeart/2005/8/layout/orgChart1"/>
    <dgm:cxn modelId="{B19498A2-E979-429F-9976-45155E4EA8EE}" type="presParOf" srcId="{2C3A8AE0-F27C-42DD-B56E-1D51C5887889}" destId="{E95C956A-1D45-4FE3-9BF8-6D17CBA971AF}" srcOrd="0" destOrd="0" presId="urn:microsoft.com/office/officeart/2005/8/layout/orgChart1"/>
    <dgm:cxn modelId="{E66C56DB-4551-4898-A2EF-C4D2AD477581}" type="presParOf" srcId="{2C3A8AE0-F27C-42DD-B56E-1D51C5887889}" destId="{6871EAB0-27CE-4AE0-B245-D2C770CB8A1B}" srcOrd="1" destOrd="0" presId="urn:microsoft.com/office/officeart/2005/8/layout/orgChart1"/>
    <dgm:cxn modelId="{0F08A8B2-10B2-475E-96EA-1A1095F92753}" type="presParOf" srcId="{6871EAB0-27CE-4AE0-B245-D2C770CB8A1B}" destId="{CABEA44B-C717-45F6-9ADC-C1C4F6CB3E4D}" srcOrd="0" destOrd="0" presId="urn:microsoft.com/office/officeart/2005/8/layout/orgChart1"/>
    <dgm:cxn modelId="{CC669079-C8F6-4440-A893-3E2AF5212CDC}" type="presParOf" srcId="{CABEA44B-C717-45F6-9ADC-C1C4F6CB3E4D}" destId="{C150762F-D4A3-42AA-83EF-2A2AC9F270EB}" srcOrd="0" destOrd="0" presId="urn:microsoft.com/office/officeart/2005/8/layout/orgChart1"/>
    <dgm:cxn modelId="{A9903C57-0FAF-4A8A-8B8F-C175DA92A458}" type="presParOf" srcId="{CABEA44B-C717-45F6-9ADC-C1C4F6CB3E4D}" destId="{F9E6FD78-911C-408E-9D3F-A644D2915D1C}" srcOrd="1" destOrd="0" presId="urn:microsoft.com/office/officeart/2005/8/layout/orgChart1"/>
    <dgm:cxn modelId="{C4B4B28B-FC02-419D-AE90-9E62FD26725E}" type="presParOf" srcId="{6871EAB0-27CE-4AE0-B245-D2C770CB8A1B}" destId="{C7186C35-9650-426F-8755-6C82812155C5}" srcOrd="1" destOrd="0" presId="urn:microsoft.com/office/officeart/2005/8/layout/orgChart1"/>
    <dgm:cxn modelId="{04636995-9CB6-4CC9-A882-2FC89EB5B816}" type="presParOf" srcId="{6871EAB0-27CE-4AE0-B245-D2C770CB8A1B}" destId="{25F831B3-271A-41F7-91C2-8E4924BBA31C}" srcOrd="2" destOrd="0" presId="urn:microsoft.com/office/officeart/2005/8/layout/orgChart1"/>
    <dgm:cxn modelId="{431079D4-BC5B-4128-8918-EF8ACEE0C4B4}" type="presParOf" srcId="{195E7A70-265F-4927-B910-E370BC12C3A3}" destId="{3294BE0B-B7B9-4BC9-863F-B4AF7255CBFA}" srcOrd="2" destOrd="0" presId="urn:microsoft.com/office/officeart/2005/8/layout/orgChart1"/>
    <dgm:cxn modelId="{45AF4359-0EAB-449A-B5C5-7D224DFF9E62}" type="presParOf" srcId="{46C38CB0-1626-43C0-B22A-355AA6077427}" destId="{C9994CBF-5B34-485D-8E26-795D37ECAB18}" srcOrd="2" destOrd="0" presId="urn:microsoft.com/office/officeart/2005/8/layout/orgChart1"/>
    <dgm:cxn modelId="{0C3F536B-E382-400A-846C-600799B39480}" type="presParOf" srcId="{46C38CB0-1626-43C0-B22A-355AA6077427}" destId="{46FCA51E-F4CB-41D6-B97A-33A31094F472}" srcOrd="3" destOrd="0" presId="urn:microsoft.com/office/officeart/2005/8/layout/orgChart1"/>
    <dgm:cxn modelId="{6517E0A1-902D-44E5-8799-D2A53761A514}" type="presParOf" srcId="{46FCA51E-F4CB-41D6-B97A-33A31094F472}" destId="{DEA99A01-486B-43E3-920C-0DD0321AD151}" srcOrd="0" destOrd="0" presId="urn:microsoft.com/office/officeart/2005/8/layout/orgChart1"/>
    <dgm:cxn modelId="{FC58FFDE-5180-42B9-907E-FA72AE42EF07}" type="presParOf" srcId="{DEA99A01-486B-43E3-920C-0DD0321AD151}" destId="{9C1B5921-5345-45E2-91EF-740CF3797D86}" srcOrd="0" destOrd="0" presId="urn:microsoft.com/office/officeart/2005/8/layout/orgChart1"/>
    <dgm:cxn modelId="{1C3FF76C-889F-4FD9-A2A3-B9A60EAEAFB5}" type="presParOf" srcId="{DEA99A01-486B-43E3-920C-0DD0321AD151}" destId="{9DA246F1-C138-46F7-A9BB-5DF603112C41}" srcOrd="1" destOrd="0" presId="urn:microsoft.com/office/officeart/2005/8/layout/orgChart1"/>
    <dgm:cxn modelId="{70C2A11E-B4D8-43CA-9C1E-EFA9E336144D}" type="presParOf" srcId="{46FCA51E-F4CB-41D6-B97A-33A31094F472}" destId="{A2A480AC-036D-4AFB-9922-BAAF446DAE89}" srcOrd="1" destOrd="0" presId="urn:microsoft.com/office/officeart/2005/8/layout/orgChart1"/>
    <dgm:cxn modelId="{99DFFA35-21E2-41A4-9452-F0C8B7BE1A75}" type="presParOf" srcId="{46FCA51E-F4CB-41D6-B97A-33A31094F472}" destId="{F0E785AA-A62F-47FD-8147-7EAA77B282EB}" srcOrd="2" destOrd="0" presId="urn:microsoft.com/office/officeart/2005/8/layout/orgChart1"/>
    <dgm:cxn modelId="{6FDE8059-3AC7-4DD1-AE90-2045CDAA91BB}" type="presParOf" srcId="{FE61F3A2-15F0-45BA-BE82-2F8839626659}" destId="{6E885036-8A51-40B5-AD5B-A2A78F869893}" srcOrd="2" destOrd="0" presId="urn:microsoft.com/office/officeart/2005/8/layout/orgChart1"/>
    <dgm:cxn modelId="{B8305A78-8E42-4824-B293-07C5FF2E5793}" type="presParOf" srcId="{D11E4DDE-91E2-4B46-BACC-203DFBA2C71A}" destId="{C6CF71F0-40CB-4C80-8B54-A10A62363C46}" srcOrd="2" destOrd="0" presId="urn:microsoft.com/office/officeart/2005/8/layout/orgChart1"/>
    <dgm:cxn modelId="{202FD075-15EF-42CD-8BF5-121447D9F74C}" type="presParOf" srcId="{D11E4DDE-91E2-4B46-BACC-203DFBA2C71A}" destId="{4E93696C-EB8A-47E9-8A1A-912E91A9D4D3}" srcOrd="3" destOrd="0" presId="urn:microsoft.com/office/officeart/2005/8/layout/orgChart1"/>
    <dgm:cxn modelId="{E7D487F0-5C0B-4768-BC44-176CB1EBD750}" type="presParOf" srcId="{4E93696C-EB8A-47E9-8A1A-912E91A9D4D3}" destId="{0C08624D-8990-4AFC-90FD-A6B354746729}" srcOrd="0" destOrd="0" presId="urn:microsoft.com/office/officeart/2005/8/layout/orgChart1"/>
    <dgm:cxn modelId="{D49AF42F-8D15-4E70-86BF-CFE76DEE1DCB}" type="presParOf" srcId="{0C08624D-8990-4AFC-90FD-A6B354746729}" destId="{EA80475A-C35B-45AE-AC45-854199E1B2CD}" srcOrd="0" destOrd="0" presId="urn:microsoft.com/office/officeart/2005/8/layout/orgChart1"/>
    <dgm:cxn modelId="{AC3AFF2C-F311-4216-96FF-643D951AEA68}" type="presParOf" srcId="{0C08624D-8990-4AFC-90FD-A6B354746729}" destId="{0222E152-9C84-43A5-9C90-9BD93A04112F}" srcOrd="1" destOrd="0" presId="urn:microsoft.com/office/officeart/2005/8/layout/orgChart1"/>
    <dgm:cxn modelId="{4246C71A-CD85-4FE7-A0B3-57E0B5E6CD3F}" type="presParOf" srcId="{4E93696C-EB8A-47E9-8A1A-912E91A9D4D3}" destId="{D5B51B6E-2D9F-41BA-AD6C-777B28B12B7A}" srcOrd="1" destOrd="0" presId="urn:microsoft.com/office/officeart/2005/8/layout/orgChart1"/>
    <dgm:cxn modelId="{22E8D76B-D686-4F3E-B86C-3E0C5525579E}" type="presParOf" srcId="{D5B51B6E-2D9F-41BA-AD6C-777B28B12B7A}" destId="{943FF685-3B3F-48B0-93BF-29636A2D5989}" srcOrd="0" destOrd="0" presId="urn:microsoft.com/office/officeart/2005/8/layout/orgChart1"/>
    <dgm:cxn modelId="{6993E4BF-E783-4A01-8DAF-EF0141530374}" type="presParOf" srcId="{D5B51B6E-2D9F-41BA-AD6C-777B28B12B7A}" destId="{1E77422F-ED64-4377-9540-417A8BCCA4E3}" srcOrd="1" destOrd="0" presId="urn:microsoft.com/office/officeart/2005/8/layout/orgChart1"/>
    <dgm:cxn modelId="{6B353B72-A8FE-4C53-82DE-B3E94C46B4FF}" type="presParOf" srcId="{1E77422F-ED64-4377-9540-417A8BCCA4E3}" destId="{1ED804B0-EE30-40E3-AAD5-CECB9EE770C3}" srcOrd="0" destOrd="0" presId="urn:microsoft.com/office/officeart/2005/8/layout/orgChart1"/>
    <dgm:cxn modelId="{A2BAB752-0366-4D27-BCD1-1FA866AF2A76}" type="presParOf" srcId="{1ED804B0-EE30-40E3-AAD5-CECB9EE770C3}" destId="{135F355E-4473-4E5C-B702-4BA7E7CF4A87}" srcOrd="0" destOrd="0" presId="urn:microsoft.com/office/officeart/2005/8/layout/orgChart1"/>
    <dgm:cxn modelId="{F67B8A31-2C19-4084-8C47-76B6957A8875}" type="presParOf" srcId="{1ED804B0-EE30-40E3-AAD5-CECB9EE770C3}" destId="{5A3DAE04-739D-466A-8E73-198A5CA97F12}" srcOrd="1" destOrd="0" presId="urn:microsoft.com/office/officeart/2005/8/layout/orgChart1"/>
    <dgm:cxn modelId="{AE791DAD-36BA-4339-BF42-1884190BA14C}" type="presParOf" srcId="{1E77422F-ED64-4377-9540-417A8BCCA4E3}" destId="{9279AD24-04A1-4AB7-8F90-8D887D32FEA2}" srcOrd="1" destOrd="0" presId="urn:microsoft.com/office/officeart/2005/8/layout/orgChart1"/>
    <dgm:cxn modelId="{C17E7134-5FC9-4BF1-8C71-02133FF92E12}" type="presParOf" srcId="{9279AD24-04A1-4AB7-8F90-8D887D32FEA2}" destId="{04F07FF0-F492-4C37-9D31-C6232232411D}" srcOrd="0" destOrd="0" presId="urn:microsoft.com/office/officeart/2005/8/layout/orgChart1"/>
    <dgm:cxn modelId="{6095D598-0E1D-42AD-A77B-AE710DFC1F9D}" type="presParOf" srcId="{9279AD24-04A1-4AB7-8F90-8D887D32FEA2}" destId="{910A6853-9152-4C25-8FAA-F6C959B9D7A6}" srcOrd="1" destOrd="0" presId="urn:microsoft.com/office/officeart/2005/8/layout/orgChart1"/>
    <dgm:cxn modelId="{95BDD354-2047-43C0-AEAC-BDB659D41F7C}" type="presParOf" srcId="{910A6853-9152-4C25-8FAA-F6C959B9D7A6}" destId="{A2472E1D-C9E4-4774-AF8B-3C8E3A441F87}" srcOrd="0" destOrd="0" presId="urn:microsoft.com/office/officeart/2005/8/layout/orgChart1"/>
    <dgm:cxn modelId="{02DE9435-B13E-4CA0-AB9F-40DDF3D28919}" type="presParOf" srcId="{A2472E1D-C9E4-4774-AF8B-3C8E3A441F87}" destId="{6BCE2A83-8FA8-4548-ADFF-78489D2AE73E}" srcOrd="0" destOrd="0" presId="urn:microsoft.com/office/officeart/2005/8/layout/orgChart1"/>
    <dgm:cxn modelId="{1FF2AD9B-45DB-4AF2-99C6-046C316F565D}" type="presParOf" srcId="{A2472E1D-C9E4-4774-AF8B-3C8E3A441F87}" destId="{0B678E36-6957-4A25-A097-F705692CCD13}" srcOrd="1" destOrd="0" presId="urn:microsoft.com/office/officeart/2005/8/layout/orgChart1"/>
    <dgm:cxn modelId="{3E983E20-6B80-48E5-93F0-88D5F8F73451}" type="presParOf" srcId="{910A6853-9152-4C25-8FAA-F6C959B9D7A6}" destId="{50E9EE5F-3552-4242-B048-435C7B494402}" srcOrd="1" destOrd="0" presId="urn:microsoft.com/office/officeart/2005/8/layout/orgChart1"/>
    <dgm:cxn modelId="{B05049CE-8151-45DC-ACBA-ED5C16296BDC}" type="presParOf" srcId="{910A6853-9152-4C25-8FAA-F6C959B9D7A6}" destId="{6183AE6F-ECCD-44BA-A5F7-82BF15E9CCE6}" srcOrd="2" destOrd="0" presId="urn:microsoft.com/office/officeart/2005/8/layout/orgChart1"/>
    <dgm:cxn modelId="{4F72CDF6-FA9E-4C0A-968A-EE1D825EFA66}" type="presParOf" srcId="{1E77422F-ED64-4377-9540-417A8BCCA4E3}" destId="{81D73018-140F-4F79-AF74-595ACAE90C24}" srcOrd="2" destOrd="0" presId="urn:microsoft.com/office/officeart/2005/8/layout/orgChart1"/>
    <dgm:cxn modelId="{1EC795FA-204A-4A43-985E-8FF3F1B4A898}" type="presParOf" srcId="{D5B51B6E-2D9F-41BA-AD6C-777B28B12B7A}" destId="{9765AA1D-2B1A-491E-95A6-7BCA1DEB632A}" srcOrd="2" destOrd="0" presId="urn:microsoft.com/office/officeart/2005/8/layout/orgChart1"/>
    <dgm:cxn modelId="{C4CCDD53-6C2C-4A10-AC93-93D611F12B81}" type="presParOf" srcId="{D5B51B6E-2D9F-41BA-AD6C-777B28B12B7A}" destId="{7DFDEC46-8473-4B54-9A9B-C74D3DC1A57D}" srcOrd="3" destOrd="0" presId="urn:microsoft.com/office/officeart/2005/8/layout/orgChart1"/>
    <dgm:cxn modelId="{31A6FF0E-9E3B-4E30-A40C-8F7DD7C6D936}" type="presParOf" srcId="{7DFDEC46-8473-4B54-9A9B-C74D3DC1A57D}" destId="{4A9F3E90-94EB-48A0-AB55-F0D7EE06EDFD}" srcOrd="0" destOrd="0" presId="urn:microsoft.com/office/officeart/2005/8/layout/orgChart1"/>
    <dgm:cxn modelId="{370F922B-4B02-4EAD-9624-0949CA7D1ED7}" type="presParOf" srcId="{4A9F3E90-94EB-48A0-AB55-F0D7EE06EDFD}" destId="{B93F351E-7378-4246-94E8-DEC6B6505A80}" srcOrd="0" destOrd="0" presId="urn:microsoft.com/office/officeart/2005/8/layout/orgChart1"/>
    <dgm:cxn modelId="{2A713602-B1E6-46B7-BA32-3EC1C97FE85B}" type="presParOf" srcId="{4A9F3E90-94EB-48A0-AB55-F0D7EE06EDFD}" destId="{C43202C8-486A-4E02-910C-D1BAF6A58EF3}" srcOrd="1" destOrd="0" presId="urn:microsoft.com/office/officeart/2005/8/layout/orgChart1"/>
    <dgm:cxn modelId="{11CE2BD8-BCCF-47DE-B582-7FB881073738}" type="presParOf" srcId="{7DFDEC46-8473-4B54-9A9B-C74D3DC1A57D}" destId="{ECA358F3-A723-430E-9550-90E713777443}" srcOrd="1" destOrd="0" presId="urn:microsoft.com/office/officeart/2005/8/layout/orgChart1"/>
    <dgm:cxn modelId="{FC406AF7-528B-4F54-AA73-992EC6F2C89E}" type="presParOf" srcId="{7DFDEC46-8473-4B54-9A9B-C74D3DC1A57D}" destId="{BD49F9DD-89BD-4FF3-BD9F-70859C375C12}" srcOrd="2" destOrd="0" presId="urn:microsoft.com/office/officeart/2005/8/layout/orgChart1"/>
    <dgm:cxn modelId="{AE2D4C5A-F384-4BBC-AA18-863F48D83580}" type="presParOf" srcId="{4E93696C-EB8A-47E9-8A1A-912E91A9D4D3}" destId="{5694F429-F0DB-4D86-8361-E87BDEAE33D2}" srcOrd="2" destOrd="0" presId="urn:microsoft.com/office/officeart/2005/8/layout/orgChart1"/>
    <dgm:cxn modelId="{4593775C-D8A6-49AE-9E9B-3E57F95B5D1E}" type="presParOf" srcId="{3EE3494D-C46E-4631-9D6F-E79C6D5339D4}" destId="{24091920-0A87-491B-9465-836BF6EE5E3B}" srcOrd="2" destOrd="0" presId="urn:microsoft.com/office/officeart/2005/8/layout/orgChart1"/>
    <dgm:cxn modelId="{39FD3DB4-A6C7-41E6-B6AC-89BA6A866AE9}" type="presParOf" srcId="{24091920-0A87-491B-9465-836BF6EE5E3B}" destId="{C5DABD61-DA9D-4984-A84A-F72A6673DDFD}" srcOrd="0" destOrd="0" presId="urn:microsoft.com/office/officeart/2005/8/layout/orgChart1"/>
    <dgm:cxn modelId="{9854F71C-276B-4F71-9604-3FF5CC42090C}" type="presParOf" srcId="{24091920-0A87-491B-9465-836BF6EE5E3B}" destId="{5632682B-33AF-4625-83B4-9B2D8FC30078}" srcOrd="1" destOrd="0" presId="urn:microsoft.com/office/officeart/2005/8/layout/orgChart1"/>
    <dgm:cxn modelId="{DA693AD6-91DB-4667-B55B-080EA1494A28}" type="presParOf" srcId="{5632682B-33AF-4625-83B4-9B2D8FC30078}" destId="{02EC625C-C901-433B-95B4-F566F3254672}" srcOrd="0" destOrd="0" presId="urn:microsoft.com/office/officeart/2005/8/layout/orgChart1"/>
    <dgm:cxn modelId="{FD8093A9-E04E-4165-8825-6D4D928A35CC}" type="presParOf" srcId="{02EC625C-C901-433B-95B4-F566F3254672}" destId="{804A6756-8477-466B-8DF0-43E296C51C1D}" srcOrd="0" destOrd="0" presId="urn:microsoft.com/office/officeart/2005/8/layout/orgChart1"/>
    <dgm:cxn modelId="{43DBC560-4124-42D0-BB6F-82C7712CD07B}" type="presParOf" srcId="{02EC625C-C901-433B-95B4-F566F3254672}" destId="{920B0C79-9684-4F78-A06F-BF9C0ABEEEC4}" srcOrd="1" destOrd="0" presId="urn:microsoft.com/office/officeart/2005/8/layout/orgChart1"/>
    <dgm:cxn modelId="{8D291EA4-1555-4983-BD63-EE30316D7474}" type="presParOf" srcId="{5632682B-33AF-4625-83B4-9B2D8FC30078}" destId="{C9890ABE-611E-4DD7-AB76-69D8E66FF9E3}" srcOrd="1" destOrd="0" presId="urn:microsoft.com/office/officeart/2005/8/layout/orgChart1"/>
    <dgm:cxn modelId="{DF11FCAE-71C7-447B-B45F-F150AE74B5DC}" type="presParOf" srcId="{5632682B-33AF-4625-83B4-9B2D8FC30078}" destId="{3B5F6C34-72D8-4FB1-AE25-B596AA5E1FD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9159265-B35A-439B-9C7E-9DAA103819A3}" type="doc">
      <dgm:prSet loTypeId="urn:microsoft.com/office/officeart/2005/8/layout/orgChart1" loCatId="hierarchy" qsTypeId="urn:microsoft.com/office/officeart/2005/8/quickstyle/simple1" qsCatId="simple" csTypeId="urn:microsoft.com/office/officeart/2005/8/colors/accent1_2" csCatId="accent1" phldr="1"/>
      <dgm:spPr/>
    </dgm:pt>
    <dgm:pt modelId="{E2108F92-4388-4786-AFDB-E72F8793DD3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Owner</a:t>
          </a:r>
        </a:p>
      </dgm:t>
    </dgm:pt>
    <dgm:pt modelId="{BFE2ED62-2A3A-4A06-A473-0844D394AB2F}" type="parTrans" cxnId="{78774D68-264F-48C6-86DF-A0A7C670670E}">
      <dgm:prSet/>
      <dgm:spPr/>
      <dgm:t>
        <a:bodyPr/>
        <a:lstStyle/>
        <a:p>
          <a:endParaRPr lang="fr-CH"/>
        </a:p>
      </dgm:t>
    </dgm:pt>
    <dgm:pt modelId="{A3660D37-5F47-4B91-A486-AADA4031989B}" type="sibTrans" cxnId="{78774D68-264F-48C6-86DF-A0A7C670670E}">
      <dgm:prSet/>
      <dgm:spPr/>
      <dgm:t>
        <a:bodyPr/>
        <a:lstStyle/>
        <a:p>
          <a:endParaRPr lang="fr-CH"/>
        </a:p>
      </dgm:t>
    </dgm:pt>
    <dgm:pt modelId="{CA87A510-AA3A-43AD-AFCA-1D6EB725B865}" type="asst">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Owner’s Rep</a:t>
          </a:r>
        </a:p>
      </dgm:t>
    </dgm:pt>
    <dgm:pt modelId="{481AFB58-45AF-431D-A7BA-6A63E423F0C9}" type="parTrans" cxnId="{C376F6A2-3571-48EE-BB2A-D9756BF5DD94}">
      <dgm:prSet/>
      <dgm:spPr/>
      <dgm:t>
        <a:bodyPr/>
        <a:lstStyle/>
        <a:p>
          <a:endParaRPr lang="fr-CH"/>
        </a:p>
      </dgm:t>
    </dgm:pt>
    <dgm:pt modelId="{8F1E4FBC-E0B4-4074-A271-BCD48D9562DA}" type="sibTrans" cxnId="{C376F6A2-3571-48EE-BB2A-D9756BF5DD94}">
      <dgm:prSet/>
      <dgm:spPr/>
      <dgm:t>
        <a:bodyPr/>
        <a:lstStyle/>
        <a:p>
          <a:endParaRPr lang="fr-CH"/>
        </a:p>
      </dgm:t>
    </dgm:pt>
    <dgm:pt modelId="{3CDA717F-8EC2-4709-8994-4279E0B8DFC1}">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Architect/Contractor</a:t>
          </a:r>
        </a:p>
      </dgm:t>
    </dgm:pt>
    <dgm:pt modelId="{A69F0630-4022-4A9D-AF18-10625A723F4B}" type="parTrans" cxnId="{3B63820C-8498-44D2-B832-5867B1E01413}">
      <dgm:prSet/>
      <dgm:spPr/>
      <dgm:t>
        <a:bodyPr/>
        <a:lstStyle/>
        <a:p>
          <a:endParaRPr lang="fr-CH"/>
        </a:p>
      </dgm:t>
    </dgm:pt>
    <dgm:pt modelId="{BF3F7120-9098-469F-B8F2-471E2FB284CC}" type="sibTrans" cxnId="{3B63820C-8498-44D2-B832-5867B1E01413}">
      <dgm:prSet/>
      <dgm:spPr/>
      <dgm:t>
        <a:bodyPr/>
        <a:lstStyle/>
        <a:p>
          <a:endParaRPr lang="fr-CH"/>
        </a:p>
      </dgm:t>
    </dgm:pt>
    <dgm:pt modelId="{F43F7310-9CD4-49A2-BFDE-16351DEEB16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Engineer</a:t>
          </a:r>
        </a:p>
      </dgm:t>
    </dgm:pt>
    <dgm:pt modelId="{C95FCEC9-CA94-41B4-A65E-A2F4CF0DBD50}" type="parTrans" cxnId="{16447854-4406-4430-BBD7-9ADE16EC3BFD}">
      <dgm:prSet/>
      <dgm:spPr/>
      <dgm:t>
        <a:bodyPr/>
        <a:lstStyle/>
        <a:p>
          <a:endParaRPr lang="fr-CH"/>
        </a:p>
      </dgm:t>
    </dgm:pt>
    <dgm:pt modelId="{72CA8F3B-444F-4AA5-9AEC-ED38B8551D5F}" type="sibTrans" cxnId="{16447854-4406-4430-BBD7-9ADE16EC3BFD}">
      <dgm:prSet/>
      <dgm:spPr/>
      <dgm:t>
        <a:bodyPr/>
        <a:lstStyle/>
        <a:p>
          <a:endParaRPr lang="fr-CH"/>
        </a:p>
      </dgm:t>
    </dgm:pt>
    <dgm:pt modelId="{54C1D82C-D5FA-46CC-8AF4-5AD6989F956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Supplier</a:t>
          </a:r>
        </a:p>
      </dgm:t>
    </dgm:pt>
    <dgm:pt modelId="{1360B420-2AA8-4BB7-8D6B-476217DF7529}" type="parTrans" cxnId="{F1CAFBC9-05A8-4EE5-9B37-4CB40CC89FCC}">
      <dgm:prSet/>
      <dgm:spPr/>
      <dgm:t>
        <a:bodyPr/>
        <a:lstStyle/>
        <a:p>
          <a:endParaRPr lang="fr-CH"/>
        </a:p>
      </dgm:t>
    </dgm:pt>
    <dgm:pt modelId="{1D56E502-0322-4F46-A48B-4280A5987ED9}" type="sibTrans" cxnId="{F1CAFBC9-05A8-4EE5-9B37-4CB40CC89FCC}">
      <dgm:prSet/>
      <dgm:spPr/>
      <dgm:t>
        <a:bodyPr/>
        <a:lstStyle/>
        <a:p>
          <a:endParaRPr lang="fr-CH"/>
        </a:p>
      </dgm:t>
    </dgm:pt>
    <dgm:pt modelId="{FD888E45-F9B2-47CC-929B-CDF8B8DE31EC}">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Verdana" pitchFamily="34" charset="0"/>
              <a:ea typeface="Verdana" pitchFamily="34" charset="0"/>
              <a:cs typeface="Verdana" pitchFamily="34" charset="0"/>
            </a:rPr>
            <a:t>Subcontractor</a:t>
          </a:r>
        </a:p>
      </dgm:t>
    </dgm:pt>
    <dgm:pt modelId="{6F522D98-E6AD-4119-A83B-B946FFA9C636}" type="parTrans" cxnId="{56B78561-32EB-4425-8897-98DD58B7A19A}">
      <dgm:prSet/>
      <dgm:spPr/>
      <dgm:t>
        <a:bodyPr/>
        <a:lstStyle/>
        <a:p>
          <a:endParaRPr lang="fr-CH"/>
        </a:p>
      </dgm:t>
    </dgm:pt>
    <dgm:pt modelId="{6B490ECC-2369-491F-AE76-592A2E4F8FCE}" type="sibTrans" cxnId="{56B78561-32EB-4425-8897-98DD58B7A19A}">
      <dgm:prSet/>
      <dgm:spPr/>
      <dgm:t>
        <a:bodyPr/>
        <a:lstStyle/>
        <a:p>
          <a:endParaRPr lang="fr-CH"/>
        </a:p>
      </dgm:t>
    </dgm:pt>
    <dgm:pt modelId="{0B1EC088-88EF-4484-847D-32A290EE021C}" type="pres">
      <dgm:prSet presAssocID="{59159265-B35A-439B-9C7E-9DAA103819A3}" presName="hierChild1" presStyleCnt="0">
        <dgm:presLayoutVars>
          <dgm:orgChart val="1"/>
          <dgm:chPref val="1"/>
          <dgm:dir/>
          <dgm:animOne val="branch"/>
          <dgm:animLvl val="lvl"/>
          <dgm:resizeHandles/>
        </dgm:presLayoutVars>
      </dgm:prSet>
      <dgm:spPr/>
    </dgm:pt>
    <dgm:pt modelId="{8028CF58-36A3-4828-AD89-A720FFB961CB}" type="pres">
      <dgm:prSet presAssocID="{E2108F92-4388-4786-AFDB-E72F8793DD38}" presName="hierRoot1" presStyleCnt="0">
        <dgm:presLayoutVars>
          <dgm:hierBranch/>
        </dgm:presLayoutVars>
      </dgm:prSet>
      <dgm:spPr/>
    </dgm:pt>
    <dgm:pt modelId="{9E609DF8-DDA5-48E3-89BC-0706B5E044FD}" type="pres">
      <dgm:prSet presAssocID="{E2108F92-4388-4786-AFDB-E72F8793DD38}" presName="rootComposite1" presStyleCnt="0"/>
      <dgm:spPr/>
    </dgm:pt>
    <dgm:pt modelId="{8D403AC2-5C10-48A2-BDE7-55492E7ED2B6}" type="pres">
      <dgm:prSet presAssocID="{E2108F92-4388-4786-AFDB-E72F8793DD38}" presName="rootText1" presStyleLbl="node0" presStyleIdx="0" presStyleCnt="1" custScaleX="132879" custScaleY="62243">
        <dgm:presLayoutVars>
          <dgm:chPref val="3"/>
        </dgm:presLayoutVars>
      </dgm:prSet>
      <dgm:spPr/>
      <dgm:t>
        <a:bodyPr/>
        <a:lstStyle/>
        <a:p>
          <a:endParaRPr lang="fr-CH"/>
        </a:p>
      </dgm:t>
    </dgm:pt>
    <dgm:pt modelId="{A51F2833-1BDC-4012-895E-2D2A7B64D621}" type="pres">
      <dgm:prSet presAssocID="{E2108F92-4388-4786-AFDB-E72F8793DD38}" presName="rootConnector1" presStyleLbl="node1" presStyleIdx="0" presStyleCnt="0"/>
      <dgm:spPr/>
      <dgm:t>
        <a:bodyPr/>
        <a:lstStyle/>
        <a:p>
          <a:endParaRPr lang="fr-CH"/>
        </a:p>
      </dgm:t>
    </dgm:pt>
    <dgm:pt modelId="{67403D3C-4B56-4F57-893F-A1FF0AE7E793}" type="pres">
      <dgm:prSet presAssocID="{E2108F92-4388-4786-AFDB-E72F8793DD38}" presName="hierChild2" presStyleCnt="0"/>
      <dgm:spPr/>
    </dgm:pt>
    <dgm:pt modelId="{8F9AFBDD-7519-417E-A747-67A5A49B3C7A}" type="pres">
      <dgm:prSet presAssocID="{A69F0630-4022-4A9D-AF18-10625A723F4B}" presName="Name35" presStyleLbl="parChTrans1D2" presStyleIdx="0" presStyleCnt="2"/>
      <dgm:spPr/>
      <dgm:t>
        <a:bodyPr/>
        <a:lstStyle/>
        <a:p>
          <a:endParaRPr lang="fr-CH"/>
        </a:p>
      </dgm:t>
    </dgm:pt>
    <dgm:pt modelId="{6356E903-C358-473E-BDF3-2BE7EE859762}" type="pres">
      <dgm:prSet presAssocID="{3CDA717F-8EC2-4709-8994-4279E0B8DFC1}" presName="hierRoot2" presStyleCnt="0">
        <dgm:presLayoutVars>
          <dgm:hierBranch/>
        </dgm:presLayoutVars>
      </dgm:prSet>
      <dgm:spPr/>
    </dgm:pt>
    <dgm:pt modelId="{2657904C-2B59-4673-9F57-CCCE8528BE54}" type="pres">
      <dgm:prSet presAssocID="{3CDA717F-8EC2-4709-8994-4279E0B8DFC1}" presName="rootComposite" presStyleCnt="0"/>
      <dgm:spPr/>
    </dgm:pt>
    <dgm:pt modelId="{BCC6B797-FB4E-464B-9BA5-B099CE854728}" type="pres">
      <dgm:prSet presAssocID="{3CDA717F-8EC2-4709-8994-4279E0B8DFC1}" presName="rootText" presStyleLbl="node2" presStyleIdx="0" presStyleCnt="1" custScaleX="202641" custScaleY="62243">
        <dgm:presLayoutVars>
          <dgm:chPref val="3"/>
        </dgm:presLayoutVars>
      </dgm:prSet>
      <dgm:spPr/>
      <dgm:t>
        <a:bodyPr/>
        <a:lstStyle/>
        <a:p>
          <a:endParaRPr lang="fr-CH"/>
        </a:p>
      </dgm:t>
    </dgm:pt>
    <dgm:pt modelId="{3E013D2C-EA08-4B81-854E-48F80C152DD2}" type="pres">
      <dgm:prSet presAssocID="{3CDA717F-8EC2-4709-8994-4279E0B8DFC1}" presName="rootConnector" presStyleLbl="node2" presStyleIdx="0" presStyleCnt="1"/>
      <dgm:spPr/>
      <dgm:t>
        <a:bodyPr/>
        <a:lstStyle/>
        <a:p>
          <a:endParaRPr lang="fr-CH"/>
        </a:p>
      </dgm:t>
    </dgm:pt>
    <dgm:pt modelId="{CC8BF536-5741-499F-8D34-CAB74FEAF370}" type="pres">
      <dgm:prSet presAssocID="{3CDA717F-8EC2-4709-8994-4279E0B8DFC1}" presName="hierChild4" presStyleCnt="0"/>
      <dgm:spPr/>
    </dgm:pt>
    <dgm:pt modelId="{C1DBCB6C-F47B-472C-8168-F84CD12DE489}" type="pres">
      <dgm:prSet presAssocID="{C95FCEC9-CA94-41B4-A65E-A2F4CF0DBD50}" presName="Name35" presStyleLbl="parChTrans1D3" presStyleIdx="0" presStyleCnt="3"/>
      <dgm:spPr/>
      <dgm:t>
        <a:bodyPr/>
        <a:lstStyle/>
        <a:p>
          <a:endParaRPr lang="fr-CH"/>
        </a:p>
      </dgm:t>
    </dgm:pt>
    <dgm:pt modelId="{B3DE2643-F907-4DE0-8B90-5873B4B1440A}" type="pres">
      <dgm:prSet presAssocID="{F43F7310-9CD4-49A2-BFDE-16351DEEB16C}" presName="hierRoot2" presStyleCnt="0">
        <dgm:presLayoutVars>
          <dgm:hierBranch val="r"/>
        </dgm:presLayoutVars>
      </dgm:prSet>
      <dgm:spPr/>
    </dgm:pt>
    <dgm:pt modelId="{3903DB37-BFB7-4D5C-8CFC-EACA724BAFFF}" type="pres">
      <dgm:prSet presAssocID="{F43F7310-9CD4-49A2-BFDE-16351DEEB16C}" presName="rootComposite" presStyleCnt="0"/>
      <dgm:spPr/>
    </dgm:pt>
    <dgm:pt modelId="{24C2B021-495B-4601-AD75-CAB47F53A8E5}" type="pres">
      <dgm:prSet presAssocID="{F43F7310-9CD4-49A2-BFDE-16351DEEB16C}" presName="rootText" presStyleLbl="node3" presStyleIdx="0" presStyleCnt="3" custScaleX="132879" custScaleY="62243">
        <dgm:presLayoutVars>
          <dgm:chPref val="3"/>
        </dgm:presLayoutVars>
      </dgm:prSet>
      <dgm:spPr/>
      <dgm:t>
        <a:bodyPr/>
        <a:lstStyle/>
        <a:p>
          <a:endParaRPr lang="fr-CH"/>
        </a:p>
      </dgm:t>
    </dgm:pt>
    <dgm:pt modelId="{5DADE00C-7B97-452E-ADCD-6CC96B5E2FF4}" type="pres">
      <dgm:prSet presAssocID="{F43F7310-9CD4-49A2-BFDE-16351DEEB16C}" presName="rootConnector" presStyleLbl="node3" presStyleIdx="0" presStyleCnt="3"/>
      <dgm:spPr/>
      <dgm:t>
        <a:bodyPr/>
        <a:lstStyle/>
        <a:p>
          <a:endParaRPr lang="fr-CH"/>
        </a:p>
      </dgm:t>
    </dgm:pt>
    <dgm:pt modelId="{F93884EF-C2AE-436B-BAB3-289BA5CE772E}" type="pres">
      <dgm:prSet presAssocID="{F43F7310-9CD4-49A2-BFDE-16351DEEB16C}" presName="hierChild4" presStyleCnt="0"/>
      <dgm:spPr/>
    </dgm:pt>
    <dgm:pt modelId="{5362BE04-CC8F-41FA-89DA-4FBCAE6558AE}" type="pres">
      <dgm:prSet presAssocID="{F43F7310-9CD4-49A2-BFDE-16351DEEB16C}" presName="hierChild5" presStyleCnt="0"/>
      <dgm:spPr/>
    </dgm:pt>
    <dgm:pt modelId="{D8AB41D3-8539-4CAB-95BE-6271DFE718BD}" type="pres">
      <dgm:prSet presAssocID="{1360B420-2AA8-4BB7-8D6B-476217DF7529}" presName="Name35" presStyleLbl="parChTrans1D3" presStyleIdx="1" presStyleCnt="3"/>
      <dgm:spPr/>
      <dgm:t>
        <a:bodyPr/>
        <a:lstStyle/>
        <a:p>
          <a:endParaRPr lang="fr-CH"/>
        </a:p>
      </dgm:t>
    </dgm:pt>
    <dgm:pt modelId="{7C9888AB-8182-4811-B441-EFBC7AF92A11}" type="pres">
      <dgm:prSet presAssocID="{54C1D82C-D5FA-46CC-8AF4-5AD6989F9569}" presName="hierRoot2" presStyleCnt="0">
        <dgm:presLayoutVars>
          <dgm:hierBranch val="r"/>
        </dgm:presLayoutVars>
      </dgm:prSet>
      <dgm:spPr/>
    </dgm:pt>
    <dgm:pt modelId="{783E6824-3495-466F-9FAE-DB320E28D8F6}" type="pres">
      <dgm:prSet presAssocID="{54C1D82C-D5FA-46CC-8AF4-5AD6989F9569}" presName="rootComposite" presStyleCnt="0"/>
      <dgm:spPr/>
    </dgm:pt>
    <dgm:pt modelId="{B9610CBA-90C8-4E7E-B1E8-9E5B9A18D793}" type="pres">
      <dgm:prSet presAssocID="{54C1D82C-D5FA-46CC-8AF4-5AD6989F9569}" presName="rootText" presStyleLbl="node3" presStyleIdx="1" presStyleCnt="3" custScaleX="132879" custScaleY="62243">
        <dgm:presLayoutVars>
          <dgm:chPref val="3"/>
        </dgm:presLayoutVars>
      </dgm:prSet>
      <dgm:spPr/>
      <dgm:t>
        <a:bodyPr/>
        <a:lstStyle/>
        <a:p>
          <a:endParaRPr lang="fr-CH"/>
        </a:p>
      </dgm:t>
    </dgm:pt>
    <dgm:pt modelId="{1B18BD8A-2938-44AD-9C62-0E4C239702EC}" type="pres">
      <dgm:prSet presAssocID="{54C1D82C-D5FA-46CC-8AF4-5AD6989F9569}" presName="rootConnector" presStyleLbl="node3" presStyleIdx="1" presStyleCnt="3"/>
      <dgm:spPr/>
      <dgm:t>
        <a:bodyPr/>
        <a:lstStyle/>
        <a:p>
          <a:endParaRPr lang="fr-CH"/>
        </a:p>
      </dgm:t>
    </dgm:pt>
    <dgm:pt modelId="{238C76DD-6FA7-4AC4-BEF7-8DB0C7B9D84D}" type="pres">
      <dgm:prSet presAssocID="{54C1D82C-D5FA-46CC-8AF4-5AD6989F9569}" presName="hierChild4" presStyleCnt="0"/>
      <dgm:spPr/>
    </dgm:pt>
    <dgm:pt modelId="{01F8C0CE-E37E-43D4-A589-CFD7CFAB03E1}" type="pres">
      <dgm:prSet presAssocID="{54C1D82C-D5FA-46CC-8AF4-5AD6989F9569}" presName="hierChild5" presStyleCnt="0"/>
      <dgm:spPr/>
    </dgm:pt>
    <dgm:pt modelId="{138A00E4-5C83-43EF-8C86-EC9A05A05EC9}" type="pres">
      <dgm:prSet presAssocID="{6F522D98-E6AD-4119-A83B-B946FFA9C636}" presName="Name35" presStyleLbl="parChTrans1D3" presStyleIdx="2" presStyleCnt="3"/>
      <dgm:spPr/>
      <dgm:t>
        <a:bodyPr/>
        <a:lstStyle/>
        <a:p>
          <a:endParaRPr lang="fr-CH"/>
        </a:p>
      </dgm:t>
    </dgm:pt>
    <dgm:pt modelId="{716EDC6E-752A-48E4-8072-412711DB7C8D}" type="pres">
      <dgm:prSet presAssocID="{FD888E45-F9B2-47CC-929B-CDF8B8DE31EC}" presName="hierRoot2" presStyleCnt="0">
        <dgm:presLayoutVars>
          <dgm:hierBranch val="r"/>
        </dgm:presLayoutVars>
      </dgm:prSet>
      <dgm:spPr/>
    </dgm:pt>
    <dgm:pt modelId="{E8AA5B40-4DB4-4CB7-8817-51E75BD45DEA}" type="pres">
      <dgm:prSet presAssocID="{FD888E45-F9B2-47CC-929B-CDF8B8DE31EC}" presName="rootComposite" presStyleCnt="0"/>
      <dgm:spPr/>
    </dgm:pt>
    <dgm:pt modelId="{C0434BB6-8036-4BE9-B517-D47F49D53C3C}" type="pres">
      <dgm:prSet presAssocID="{FD888E45-F9B2-47CC-929B-CDF8B8DE31EC}" presName="rootText" presStyleLbl="node3" presStyleIdx="2" presStyleCnt="3" custScaleX="132879" custScaleY="62243">
        <dgm:presLayoutVars>
          <dgm:chPref val="3"/>
        </dgm:presLayoutVars>
      </dgm:prSet>
      <dgm:spPr/>
      <dgm:t>
        <a:bodyPr/>
        <a:lstStyle/>
        <a:p>
          <a:endParaRPr lang="fr-CH"/>
        </a:p>
      </dgm:t>
    </dgm:pt>
    <dgm:pt modelId="{460DC9E5-5901-4675-A7F4-DF211CD9DE7E}" type="pres">
      <dgm:prSet presAssocID="{FD888E45-F9B2-47CC-929B-CDF8B8DE31EC}" presName="rootConnector" presStyleLbl="node3" presStyleIdx="2" presStyleCnt="3"/>
      <dgm:spPr/>
      <dgm:t>
        <a:bodyPr/>
        <a:lstStyle/>
        <a:p>
          <a:endParaRPr lang="fr-CH"/>
        </a:p>
      </dgm:t>
    </dgm:pt>
    <dgm:pt modelId="{32333B33-4987-4A14-A7A0-F04D75370AF1}" type="pres">
      <dgm:prSet presAssocID="{FD888E45-F9B2-47CC-929B-CDF8B8DE31EC}" presName="hierChild4" presStyleCnt="0"/>
      <dgm:spPr/>
    </dgm:pt>
    <dgm:pt modelId="{EC7EF44F-CF0C-41FF-87F1-18532D113F8F}" type="pres">
      <dgm:prSet presAssocID="{FD888E45-F9B2-47CC-929B-CDF8B8DE31EC}" presName="hierChild5" presStyleCnt="0"/>
      <dgm:spPr/>
    </dgm:pt>
    <dgm:pt modelId="{753C95E0-290B-4C36-A59C-D2187A42003F}" type="pres">
      <dgm:prSet presAssocID="{3CDA717F-8EC2-4709-8994-4279E0B8DFC1}" presName="hierChild5" presStyleCnt="0"/>
      <dgm:spPr/>
    </dgm:pt>
    <dgm:pt modelId="{6D927974-4D23-4EF2-8B9A-B02691DD11A7}" type="pres">
      <dgm:prSet presAssocID="{E2108F92-4388-4786-AFDB-E72F8793DD38}" presName="hierChild3" presStyleCnt="0"/>
      <dgm:spPr/>
    </dgm:pt>
    <dgm:pt modelId="{CD134C36-95A9-4131-A625-7C61AC68474D}" type="pres">
      <dgm:prSet presAssocID="{481AFB58-45AF-431D-A7BA-6A63E423F0C9}" presName="Name111" presStyleLbl="parChTrans1D2" presStyleIdx="1" presStyleCnt="2"/>
      <dgm:spPr/>
      <dgm:t>
        <a:bodyPr/>
        <a:lstStyle/>
        <a:p>
          <a:endParaRPr lang="fr-CH"/>
        </a:p>
      </dgm:t>
    </dgm:pt>
    <dgm:pt modelId="{0BB0501A-2493-4F82-9045-9E46C017F141}" type="pres">
      <dgm:prSet presAssocID="{CA87A510-AA3A-43AD-AFCA-1D6EB725B865}" presName="hierRoot3" presStyleCnt="0">
        <dgm:presLayoutVars>
          <dgm:hierBranch/>
        </dgm:presLayoutVars>
      </dgm:prSet>
      <dgm:spPr/>
    </dgm:pt>
    <dgm:pt modelId="{4FDEA935-B4DE-4321-9D89-C9AF0422D628}" type="pres">
      <dgm:prSet presAssocID="{CA87A510-AA3A-43AD-AFCA-1D6EB725B865}" presName="rootComposite3" presStyleCnt="0"/>
      <dgm:spPr/>
    </dgm:pt>
    <dgm:pt modelId="{1B7A0A6B-C12A-4FEC-9CAF-4C816894CB56}" type="pres">
      <dgm:prSet presAssocID="{CA87A510-AA3A-43AD-AFCA-1D6EB725B865}" presName="rootText3" presStyleLbl="asst1" presStyleIdx="0" presStyleCnt="1" custScaleX="132879" custScaleY="62243">
        <dgm:presLayoutVars>
          <dgm:chPref val="3"/>
        </dgm:presLayoutVars>
      </dgm:prSet>
      <dgm:spPr/>
      <dgm:t>
        <a:bodyPr/>
        <a:lstStyle/>
        <a:p>
          <a:endParaRPr lang="fr-CH"/>
        </a:p>
      </dgm:t>
    </dgm:pt>
    <dgm:pt modelId="{C7D2CAE8-F914-476E-B55D-3956FFEA962F}" type="pres">
      <dgm:prSet presAssocID="{CA87A510-AA3A-43AD-AFCA-1D6EB725B865}" presName="rootConnector3" presStyleLbl="asst1" presStyleIdx="0" presStyleCnt="1"/>
      <dgm:spPr/>
      <dgm:t>
        <a:bodyPr/>
        <a:lstStyle/>
        <a:p>
          <a:endParaRPr lang="fr-CH"/>
        </a:p>
      </dgm:t>
    </dgm:pt>
    <dgm:pt modelId="{7CB6544C-4410-4A59-AB1E-EA398B322A3C}" type="pres">
      <dgm:prSet presAssocID="{CA87A510-AA3A-43AD-AFCA-1D6EB725B865}" presName="hierChild6" presStyleCnt="0"/>
      <dgm:spPr/>
    </dgm:pt>
    <dgm:pt modelId="{F3462FC5-BC48-454B-AA80-695F076B2C55}" type="pres">
      <dgm:prSet presAssocID="{CA87A510-AA3A-43AD-AFCA-1D6EB725B865}" presName="hierChild7" presStyleCnt="0"/>
      <dgm:spPr/>
    </dgm:pt>
  </dgm:ptLst>
  <dgm:cxnLst>
    <dgm:cxn modelId="{1975A009-D6A2-47E0-B6E5-877CFFDE380F}" type="presOf" srcId="{F43F7310-9CD4-49A2-BFDE-16351DEEB16C}" destId="{24C2B021-495B-4601-AD75-CAB47F53A8E5}" srcOrd="0" destOrd="0" presId="urn:microsoft.com/office/officeart/2005/8/layout/orgChart1"/>
    <dgm:cxn modelId="{36B81366-D02B-477C-BD3C-FA0AEF2034A1}" type="presOf" srcId="{59159265-B35A-439B-9C7E-9DAA103819A3}" destId="{0B1EC088-88EF-4484-847D-32A290EE021C}" srcOrd="0" destOrd="0" presId="urn:microsoft.com/office/officeart/2005/8/layout/orgChart1"/>
    <dgm:cxn modelId="{BCBE04C7-2C35-4771-AF2B-04FD043E3628}" type="presOf" srcId="{3CDA717F-8EC2-4709-8994-4279E0B8DFC1}" destId="{3E013D2C-EA08-4B81-854E-48F80C152DD2}" srcOrd="1" destOrd="0" presId="urn:microsoft.com/office/officeart/2005/8/layout/orgChart1"/>
    <dgm:cxn modelId="{F6363C1B-FB79-4C27-845D-B48EDB2B4A16}" type="presOf" srcId="{3CDA717F-8EC2-4709-8994-4279E0B8DFC1}" destId="{BCC6B797-FB4E-464B-9BA5-B099CE854728}" srcOrd="0" destOrd="0" presId="urn:microsoft.com/office/officeart/2005/8/layout/orgChart1"/>
    <dgm:cxn modelId="{B381CF54-B875-4579-8B7D-1F57FC5BCCE0}" type="presOf" srcId="{CA87A510-AA3A-43AD-AFCA-1D6EB725B865}" destId="{C7D2CAE8-F914-476E-B55D-3956FFEA962F}" srcOrd="1" destOrd="0" presId="urn:microsoft.com/office/officeart/2005/8/layout/orgChart1"/>
    <dgm:cxn modelId="{01AF4053-F082-48D1-B80A-A6F6507B8DA1}" type="presOf" srcId="{6F522D98-E6AD-4119-A83B-B946FFA9C636}" destId="{138A00E4-5C83-43EF-8C86-EC9A05A05EC9}" srcOrd="0" destOrd="0" presId="urn:microsoft.com/office/officeart/2005/8/layout/orgChart1"/>
    <dgm:cxn modelId="{78774D68-264F-48C6-86DF-A0A7C670670E}" srcId="{59159265-B35A-439B-9C7E-9DAA103819A3}" destId="{E2108F92-4388-4786-AFDB-E72F8793DD38}" srcOrd="0" destOrd="0" parTransId="{BFE2ED62-2A3A-4A06-A473-0844D394AB2F}" sibTransId="{A3660D37-5F47-4B91-A486-AADA4031989B}"/>
    <dgm:cxn modelId="{D89419C2-B0E6-45BB-8082-41A2A451CD01}" type="presOf" srcId="{54C1D82C-D5FA-46CC-8AF4-5AD6989F9569}" destId="{B9610CBA-90C8-4E7E-B1E8-9E5B9A18D793}" srcOrd="0" destOrd="0" presId="urn:microsoft.com/office/officeart/2005/8/layout/orgChart1"/>
    <dgm:cxn modelId="{56B78561-32EB-4425-8897-98DD58B7A19A}" srcId="{3CDA717F-8EC2-4709-8994-4279E0B8DFC1}" destId="{FD888E45-F9B2-47CC-929B-CDF8B8DE31EC}" srcOrd="2" destOrd="0" parTransId="{6F522D98-E6AD-4119-A83B-B946FFA9C636}" sibTransId="{6B490ECC-2369-491F-AE76-592A2E4F8FCE}"/>
    <dgm:cxn modelId="{3B63820C-8498-44D2-B832-5867B1E01413}" srcId="{E2108F92-4388-4786-AFDB-E72F8793DD38}" destId="{3CDA717F-8EC2-4709-8994-4279E0B8DFC1}" srcOrd="1" destOrd="0" parTransId="{A69F0630-4022-4A9D-AF18-10625A723F4B}" sibTransId="{BF3F7120-9098-469F-B8F2-471E2FB284CC}"/>
    <dgm:cxn modelId="{BF6AED9C-B850-4631-B5D4-80EDBE9918D0}" type="presOf" srcId="{1360B420-2AA8-4BB7-8D6B-476217DF7529}" destId="{D8AB41D3-8539-4CAB-95BE-6271DFE718BD}" srcOrd="0" destOrd="0" presId="urn:microsoft.com/office/officeart/2005/8/layout/orgChart1"/>
    <dgm:cxn modelId="{A1683D61-2964-4BCA-B1D0-411AA6132B39}" type="presOf" srcId="{E2108F92-4388-4786-AFDB-E72F8793DD38}" destId="{8D403AC2-5C10-48A2-BDE7-55492E7ED2B6}" srcOrd="0" destOrd="0" presId="urn:microsoft.com/office/officeart/2005/8/layout/orgChart1"/>
    <dgm:cxn modelId="{C376F6A2-3571-48EE-BB2A-D9756BF5DD94}" srcId="{E2108F92-4388-4786-AFDB-E72F8793DD38}" destId="{CA87A510-AA3A-43AD-AFCA-1D6EB725B865}" srcOrd="0" destOrd="0" parTransId="{481AFB58-45AF-431D-A7BA-6A63E423F0C9}" sibTransId="{8F1E4FBC-E0B4-4074-A271-BCD48D9562DA}"/>
    <dgm:cxn modelId="{542C6286-DA3D-4710-931C-6880E3F3003B}" type="presOf" srcId="{A69F0630-4022-4A9D-AF18-10625A723F4B}" destId="{8F9AFBDD-7519-417E-A747-67A5A49B3C7A}" srcOrd="0" destOrd="0" presId="urn:microsoft.com/office/officeart/2005/8/layout/orgChart1"/>
    <dgm:cxn modelId="{A58E7487-C48A-4B91-96DC-EAC1F1C3B4E5}" type="presOf" srcId="{481AFB58-45AF-431D-A7BA-6A63E423F0C9}" destId="{CD134C36-95A9-4131-A625-7C61AC68474D}" srcOrd="0" destOrd="0" presId="urn:microsoft.com/office/officeart/2005/8/layout/orgChart1"/>
    <dgm:cxn modelId="{F1CAFBC9-05A8-4EE5-9B37-4CB40CC89FCC}" srcId="{3CDA717F-8EC2-4709-8994-4279E0B8DFC1}" destId="{54C1D82C-D5FA-46CC-8AF4-5AD6989F9569}" srcOrd="1" destOrd="0" parTransId="{1360B420-2AA8-4BB7-8D6B-476217DF7529}" sibTransId="{1D56E502-0322-4F46-A48B-4280A5987ED9}"/>
    <dgm:cxn modelId="{7D7E64C3-D930-43F5-90B3-EB89FBFB43B8}" type="presOf" srcId="{CA87A510-AA3A-43AD-AFCA-1D6EB725B865}" destId="{1B7A0A6B-C12A-4FEC-9CAF-4C816894CB56}" srcOrd="0" destOrd="0" presId="urn:microsoft.com/office/officeart/2005/8/layout/orgChart1"/>
    <dgm:cxn modelId="{86C4F084-80A4-402D-BE40-74E71A165276}" type="presOf" srcId="{FD888E45-F9B2-47CC-929B-CDF8B8DE31EC}" destId="{460DC9E5-5901-4675-A7F4-DF211CD9DE7E}" srcOrd="1" destOrd="0" presId="urn:microsoft.com/office/officeart/2005/8/layout/orgChart1"/>
    <dgm:cxn modelId="{020EF356-2285-4F2E-8656-45CD6F342853}" type="presOf" srcId="{E2108F92-4388-4786-AFDB-E72F8793DD38}" destId="{A51F2833-1BDC-4012-895E-2D2A7B64D621}" srcOrd="1" destOrd="0" presId="urn:microsoft.com/office/officeart/2005/8/layout/orgChart1"/>
    <dgm:cxn modelId="{E115275A-DB73-4809-B995-2BB8967B2673}" type="presOf" srcId="{FD888E45-F9B2-47CC-929B-CDF8B8DE31EC}" destId="{C0434BB6-8036-4BE9-B517-D47F49D53C3C}" srcOrd="0" destOrd="0" presId="urn:microsoft.com/office/officeart/2005/8/layout/orgChart1"/>
    <dgm:cxn modelId="{535FA69C-1E50-4124-86F2-2E3BA4C2F7DC}" type="presOf" srcId="{C95FCEC9-CA94-41B4-A65E-A2F4CF0DBD50}" destId="{C1DBCB6C-F47B-472C-8168-F84CD12DE489}" srcOrd="0" destOrd="0" presId="urn:microsoft.com/office/officeart/2005/8/layout/orgChart1"/>
    <dgm:cxn modelId="{4683669A-D58F-4D99-8D30-2BF067D138E0}" type="presOf" srcId="{F43F7310-9CD4-49A2-BFDE-16351DEEB16C}" destId="{5DADE00C-7B97-452E-ADCD-6CC96B5E2FF4}" srcOrd="1" destOrd="0" presId="urn:microsoft.com/office/officeart/2005/8/layout/orgChart1"/>
    <dgm:cxn modelId="{F036405F-6E1B-4E02-BB9E-1A4345E227E8}" type="presOf" srcId="{54C1D82C-D5FA-46CC-8AF4-5AD6989F9569}" destId="{1B18BD8A-2938-44AD-9C62-0E4C239702EC}" srcOrd="1" destOrd="0" presId="urn:microsoft.com/office/officeart/2005/8/layout/orgChart1"/>
    <dgm:cxn modelId="{16447854-4406-4430-BBD7-9ADE16EC3BFD}" srcId="{3CDA717F-8EC2-4709-8994-4279E0B8DFC1}" destId="{F43F7310-9CD4-49A2-BFDE-16351DEEB16C}" srcOrd="0" destOrd="0" parTransId="{C95FCEC9-CA94-41B4-A65E-A2F4CF0DBD50}" sibTransId="{72CA8F3B-444F-4AA5-9AEC-ED38B8551D5F}"/>
    <dgm:cxn modelId="{0EEDAA83-6E05-415E-8351-30261F501990}" type="presParOf" srcId="{0B1EC088-88EF-4484-847D-32A290EE021C}" destId="{8028CF58-36A3-4828-AD89-A720FFB961CB}" srcOrd="0" destOrd="0" presId="urn:microsoft.com/office/officeart/2005/8/layout/orgChart1"/>
    <dgm:cxn modelId="{2AC994F1-E828-4F92-A49D-8F989542F400}" type="presParOf" srcId="{8028CF58-36A3-4828-AD89-A720FFB961CB}" destId="{9E609DF8-DDA5-48E3-89BC-0706B5E044FD}" srcOrd="0" destOrd="0" presId="urn:microsoft.com/office/officeart/2005/8/layout/orgChart1"/>
    <dgm:cxn modelId="{2B013ABD-E420-4785-9725-0C0AEF12AC10}" type="presParOf" srcId="{9E609DF8-DDA5-48E3-89BC-0706B5E044FD}" destId="{8D403AC2-5C10-48A2-BDE7-55492E7ED2B6}" srcOrd="0" destOrd="0" presId="urn:microsoft.com/office/officeart/2005/8/layout/orgChart1"/>
    <dgm:cxn modelId="{A7373EF6-AE86-4C65-A8BC-FED350A0E8AA}" type="presParOf" srcId="{9E609DF8-DDA5-48E3-89BC-0706B5E044FD}" destId="{A51F2833-1BDC-4012-895E-2D2A7B64D621}" srcOrd="1" destOrd="0" presId="urn:microsoft.com/office/officeart/2005/8/layout/orgChart1"/>
    <dgm:cxn modelId="{68829EED-526B-4CFC-AA26-EC6044A1B602}" type="presParOf" srcId="{8028CF58-36A3-4828-AD89-A720FFB961CB}" destId="{67403D3C-4B56-4F57-893F-A1FF0AE7E793}" srcOrd="1" destOrd="0" presId="urn:microsoft.com/office/officeart/2005/8/layout/orgChart1"/>
    <dgm:cxn modelId="{45EBA91B-4599-46F1-9D08-AA5D3C54C682}" type="presParOf" srcId="{67403D3C-4B56-4F57-893F-A1FF0AE7E793}" destId="{8F9AFBDD-7519-417E-A747-67A5A49B3C7A}" srcOrd="0" destOrd="0" presId="urn:microsoft.com/office/officeart/2005/8/layout/orgChart1"/>
    <dgm:cxn modelId="{476B7093-94A6-420E-8222-F7F96171B0F8}" type="presParOf" srcId="{67403D3C-4B56-4F57-893F-A1FF0AE7E793}" destId="{6356E903-C358-473E-BDF3-2BE7EE859762}" srcOrd="1" destOrd="0" presId="urn:microsoft.com/office/officeart/2005/8/layout/orgChart1"/>
    <dgm:cxn modelId="{B5E585CF-1C8C-4CA1-9AA2-85751B66ACB6}" type="presParOf" srcId="{6356E903-C358-473E-BDF3-2BE7EE859762}" destId="{2657904C-2B59-4673-9F57-CCCE8528BE54}" srcOrd="0" destOrd="0" presId="urn:microsoft.com/office/officeart/2005/8/layout/orgChart1"/>
    <dgm:cxn modelId="{B761D1DB-C69B-4607-BBF8-B548F6F440E6}" type="presParOf" srcId="{2657904C-2B59-4673-9F57-CCCE8528BE54}" destId="{BCC6B797-FB4E-464B-9BA5-B099CE854728}" srcOrd="0" destOrd="0" presId="urn:microsoft.com/office/officeart/2005/8/layout/orgChart1"/>
    <dgm:cxn modelId="{287BEB9A-46D9-4012-B50F-14D82E8A7CC9}" type="presParOf" srcId="{2657904C-2B59-4673-9F57-CCCE8528BE54}" destId="{3E013D2C-EA08-4B81-854E-48F80C152DD2}" srcOrd="1" destOrd="0" presId="urn:microsoft.com/office/officeart/2005/8/layout/orgChart1"/>
    <dgm:cxn modelId="{90E4F709-1053-4D60-84FC-1A08D9C8E5BE}" type="presParOf" srcId="{6356E903-C358-473E-BDF3-2BE7EE859762}" destId="{CC8BF536-5741-499F-8D34-CAB74FEAF370}" srcOrd="1" destOrd="0" presId="urn:microsoft.com/office/officeart/2005/8/layout/orgChart1"/>
    <dgm:cxn modelId="{4F7C8BE4-9560-4633-ABE3-67E1E0C4CFD7}" type="presParOf" srcId="{CC8BF536-5741-499F-8D34-CAB74FEAF370}" destId="{C1DBCB6C-F47B-472C-8168-F84CD12DE489}" srcOrd="0" destOrd="0" presId="urn:microsoft.com/office/officeart/2005/8/layout/orgChart1"/>
    <dgm:cxn modelId="{64B1FAA7-09B5-49DA-B797-20A9EFBFFD2B}" type="presParOf" srcId="{CC8BF536-5741-499F-8D34-CAB74FEAF370}" destId="{B3DE2643-F907-4DE0-8B90-5873B4B1440A}" srcOrd="1" destOrd="0" presId="urn:microsoft.com/office/officeart/2005/8/layout/orgChart1"/>
    <dgm:cxn modelId="{EA73F127-47E2-4247-9CCA-B6A90CA4F07D}" type="presParOf" srcId="{B3DE2643-F907-4DE0-8B90-5873B4B1440A}" destId="{3903DB37-BFB7-4D5C-8CFC-EACA724BAFFF}" srcOrd="0" destOrd="0" presId="urn:microsoft.com/office/officeart/2005/8/layout/orgChart1"/>
    <dgm:cxn modelId="{CD209F5A-B0FE-4593-B4C2-FB1641DF9080}" type="presParOf" srcId="{3903DB37-BFB7-4D5C-8CFC-EACA724BAFFF}" destId="{24C2B021-495B-4601-AD75-CAB47F53A8E5}" srcOrd="0" destOrd="0" presId="urn:microsoft.com/office/officeart/2005/8/layout/orgChart1"/>
    <dgm:cxn modelId="{67C533F7-C6ED-464F-B281-29E0FCD34CE2}" type="presParOf" srcId="{3903DB37-BFB7-4D5C-8CFC-EACA724BAFFF}" destId="{5DADE00C-7B97-452E-ADCD-6CC96B5E2FF4}" srcOrd="1" destOrd="0" presId="urn:microsoft.com/office/officeart/2005/8/layout/orgChart1"/>
    <dgm:cxn modelId="{FBEC8A55-9B87-42B6-9701-BAFB2B3BE117}" type="presParOf" srcId="{B3DE2643-F907-4DE0-8B90-5873B4B1440A}" destId="{F93884EF-C2AE-436B-BAB3-289BA5CE772E}" srcOrd="1" destOrd="0" presId="urn:microsoft.com/office/officeart/2005/8/layout/orgChart1"/>
    <dgm:cxn modelId="{12B122F9-6718-4FCD-82B6-1F6542367DED}" type="presParOf" srcId="{B3DE2643-F907-4DE0-8B90-5873B4B1440A}" destId="{5362BE04-CC8F-41FA-89DA-4FBCAE6558AE}" srcOrd="2" destOrd="0" presId="urn:microsoft.com/office/officeart/2005/8/layout/orgChart1"/>
    <dgm:cxn modelId="{46989D6F-641B-45A5-B8B3-19CAFA20CDB9}" type="presParOf" srcId="{CC8BF536-5741-499F-8D34-CAB74FEAF370}" destId="{D8AB41D3-8539-4CAB-95BE-6271DFE718BD}" srcOrd="2" destOrd="0" presId="urn:microsoft.com/office/officeart/2005/8/layout/orgChart1"/>
    <dgm:cxn modelId="{ED9A0ECD-8D3C-4D32-A603-A7A966B6A747}" type="presParOf" srcId="{CC8BF536-5741-499F-8D34-CAB74FEAF370}" destId="{7C9888AB-8182-4811-B441-EFBC7AF92A11}" srcOrd="3" destOrd="0" presId="urn:microsoft.com/office/officeart/2005/8/layout/orgChart1"/>
    <dgm:cxn modelId="{72A8D11D-EF1D-4408-815C-06B688A97241}" type="presParOf" srcId="{7C9888AB-8182-4811-B441-EFBC7AF92A11}" destId="{783E6824-3495-466F-9FAE-DB320E28D8F6}" srcOrd="0" destOrd="0" presId="urn:microsoft.com/office/officeart/2005/8/layout/orgChart1"/>
    <dgm:cxn modelId="{5731AEA9-51DA-4D1C-86CF-0B55E7D2E476}" type="presParOf" srcId="{783E6824-3495-466F-9FAE-DB320E28D8F6}" destId="{B9610CBA-90C8-4E7E-B1E8-9E5B9A18D793}" srcOrd="0" destOrd="0" presId="urn:microsoft.com/office/officeart/2005/8/layout/orgChart1"/>
    <dgm:cxn modelId="{6CFEBFD3-6C75-4D97-9BCF-2FDF9897B3C8}" type="presParOf" srcId="{783E6824-3495-466F-9FAE-DB320E28D8F6}" destId="{1B18BD8A-2938-44AD-9C62-0E4C239702EC}" srcOrd="1" destOrd="0" presId="urn:microsoft.com/office/officeart/2005/8/layout/orgChart1"/>
    <dgm:cxn modelId="{5D95A1E2-1B0E-41C4-A34A-05FBE45ABE57}" type="presParOf" srcId="{7C9888AB-8182-4811-B441-EFBC7AF92A11}" destId="{238C76DD-6FA7-4AC4-BEF7-8DB0C7B9D84D}" srcOrd="1" destOrd="0" presId="urn:microsoft.com/office/officeart/2005/8/layout/orgChart1"/>
    <dgm:cxn modelId="{E9CF9FFD-C1B6-4132-BF1D-A8E99B29F945}" type="presParOf" srcId="{7C9888AB-8182-4811-B441-EFBC7AF92A11}" destId="{01F8C0CE-E37E-43D4-A589-CFD7CFAB03E1}" srcOrd="2" destOrd="0" presId="urn:microsoft.com/office/officeart/2005/8/layout/orgChart1"/>
    <dgm:cxn modelId="{06B1B3F0-F15C-4F8F-A470-F4AB8192AD50}" type="presParOf" srcId="{CC8BF536-5741-499F-8D34-CAB74FEAF370}" destId="{138A00E4-5C83-43EF-8C86-EC9A05A05EC9}" srcOrd="4" destOrd="0" presId="urn:microsoft.com/office/officeart/2005/8/layout/orgChart1"/>
    <dgm:cxn modelId="{E20BCB27-1676-4779-BFC9-BD5E298E8C69}" type="presParOf" srcId="{CC8BF536-5741-499F-8D34-CAB74FEAF370}" destId="{716EDC6E-752A-48E4-8072-412711DB7C8D}" srcOrd="5" destOrd="0" presId="urn:microsoft.com/office/officeart/2005/8/layout/orgChart1"/>
    <dgm:cxn modelId="{0EA31F76-7BFB-42EB-B286-9F6D5321D581}" type="presParOf" srcId="{716EDC6E-752A-48E4-8072-412711DB7C8D}" destId="{E8AA5B40-4DB4-4CB7-8817-51E75BD45DEA}" srcOrd="0" destOrd="0" presId="urn:microsoft.com/office/officeart/2005/8/layout/orgChart1"/>
    <dgm:cxn modelId="{CB28F17D-E912-463C-8210-B2A0AA1CA500}" type="presParOf" srcId="{E8AA5B40-4DB4-4CB7-8817-51E75BD45DEA}" destId="{C0434BB6-8036-4BE9-B517-D47F49D53C3C}" srcOrd="0" destOrd="0" presId="urn:microsoft.com/office/officeart/2005/8/layout/orgChart1"/>
    <dgm:cxn modelId="{3FA7A9D9-7773-47A7-8755-E866659C9D58}" type="presParOf" srcId="{E8AA5B40-4DB4-4CB7-8817-51E75BD45DEA}" destId="{460DC9E5-5901-4675-A7F4-DF211CD9DE7E}" srcOrd="1" destOrd="0" presId="urn:microsoft.com/office/officeart/2005/8/layout/orgChart1"/>
    <dgm:cxn modelId="{C9B30FEE-2065-4419-8751-EFE6CA35D13B}" type="presParOf" srcId="{716EDC6E-752A-48E4-8072-412711DB7C8D}" destId="{32333B33-4987-4A14-A7A0-F04D75370AF1}" srcOrd="1" destOrd="0" presId="urn:microsoft.com/office/officeart/2005/8/layout/orgChart1"/>
    <dgm:cxn modelId="{41569DF7-3DA2-4D00-A422-B9297A282166}" type="presParOf" srcId="{716EDC6E-752A-48E4-8072-412711DB7C8D}" destId="{EC7EF44F-CF0C-41FF-87F1-18532D113F8F}" srcOrd="2" destOrd="0" presId="urn:microsoft.com/office/officeart/2005/8/layout/orgChart1"/>
    <dgm:cxn modelId="{D6F4C835-38DD-42EA-A9F7-1E5BFE6A4029}" type="presParOf" srcId="{6356E903-C358-473E-BDF3-2BE7EE859762}" destId="{753C95E0-290B-4C36-A59C-D2187A42003F}" srcOrd="2" destOrd="0" presId="urn:microsoft.com/office/officeart/2005/8/layout/orgChart1"/>
    <dgm:cxn modelId="{CAB52FAF-9579-4F1B-9C1B-F4B0F27C44F1}" type="presParOf" srcId="{8028CF58-36A3-4828-AD89-A720FFB961CB}" destId="{6D927974-4D23-4EF2-8B9A-B02691DD11A7}" srcOrd="2" destOrd="0" presId="urn:microsoft.com/office/officeart/2005/8/layout/orgChart1"/>
    <dgm:cxn modelId="{EE1E6B90-BFAC-414E-8591-2509331E352E}" type="presParOf" srcId="{6D927974-4D23-4EF2-8B9A-B02691DD11A7}" destId="{CD134C36-95A9-4131-A625-7C61AC68474D}" srcOrd="0" destOrd="0" presId="urn:microsoft.com/office/officeart/2005/8/layout/orgChart1"/>
    <dgm:cxn modelId="{30C290F9-09A8-4B58-AF69-AACF57EAB2BF}" type="presParOf" srcId="{6D927974-4D23-4EF2-8B9A-B02691DD11A7}" destId="{0BB0501A-2493-4F82-9045-9E46C017F141}" srcOrd="1" destOrd="0" presId="urn:microsoft.com/office/officeart/2005/8/layout/orgChart1"/>
    <dgm:cxn modelId="{DF466976-AF6E-4E4E-A5B2-CEBDDFB511ED}" type="presParOf" srcId="{0BB0501A-2493-4F82-9045-9E46C017F141}" destId="{4FDEA935-B4DE-4321-9D89-C9AF0422D628}" srcOrd="0" destOrd="0" presId="urn:microsoft.com/office/officeart/2005/8/layout/orgChart1"/>
    <dgm:cxn modelId="{9958358F-FE97-4A27-8635-7C2E6C772CE7}" type="presParOf" srcId="{4FDEA935-B4DE-4321-9D89-C9AF0422D628}" destId="{1B7A0A6B-C12A-4FEC-9CAF-4C816894CB56}" srcOrd="0" destOrd="0" presId="urn:microsoft.com/office/officeart/2005/8/layout/orgChart1"/>
    <dgm:cxn modelId="{6016E074-8FF2-48D8-B05E-4B20E9C83A5C}" type="presParOf" srcId="{4FDEA935-B4DE-4321-9D89-C9AF0422D628}" destId="{C7D2CAE8-F914-476E-B55D-3956FFEA962F}" srcOrd="1" destOrd="0" presId="urn:microsoft.com/office/officeart/2005/8/layout/orgChart1"/>
    <dgm:cxn modelId="{29991936-CDF7-432D-9778-05FCF8098E20}" type="presParOf" srcId="{0BB0501A-2493-4F82-9045-9E46C017F141}" destId="{7CB6544C-4410-4A59-AB1E-EA398B322A3C}" srcOrd="1" destOrd="0" presId="urn:microsoft.com/office/officeart/2005/8/layout/orgChart1"/>
    <dgm:cxn modelId="{F9F2A9F2-1328-4D25-B246-84BC438DB060}" type="presParOf" srcId="{0BB0501A-2493-4F82-9045-9E46C017F141}" destId="{F3462FC5-BC48-454B-AA80-695F076B2C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473DCE-71B0-4D5D-91B9-1AD4E1194BD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fr-CH"/>
        </a:p>
      </dgm:t>
    </dgm:pt>
    <dgm:pt modelId="{C3210CB4-22C5-4F3F-B664-CEF6693C68E0}">
      <dgm:prSet phldrT="[Text]" custT="1"/>
      <dgm:spPr/>
      <dgm:t>
        <a:bodyPr/>
        <a:lstStyle/>
        <a:p>
          <a:r>
            <a:rPr lang="en-US" altLang="zh-CN" sz="4400" noProof="0" dirty="0" smtClean="0"/>
            <a:t>BIM</a:t>
          </a:r>
          <a:endParaRPr lang="en-US" sz="4400" noProof="0" dirty="0"/>
        </a:p>
      </dgm:t>
    </dgm:pt>
    <dgm:pt modelId="{4F6B39DE-F006-48E3-A43B-B5E2DAA833CF}" type="parTrans" cxnId="{DE22F8B0-E138-4D7D-ACA2-4570D6E6264D}">
      <dgm:prSet/>
      <dgm:spPr/>
      <dgm:t>
        <a:bodyPr/>
        <a:lstStyle/>
        <a:p>
          <a:endParaRPr lang="fr-CH"/>
        </a:p>
      </dgm:t>
    </dgm:pt>
    <dgm:pt modelId="{AB71C430-8726-4F56-A96F-895F54895BDE}" type="sibTrans" cxnId="{DE22F8B0-E138-4D7D-ACA2-4570D6E6264D}">
      <dgm:prSet/>
      <dgm:spPr/>
      <dgm:t>
        <a:bodyPr/>
        <a:lstStyle/>
        <a:p>
          <a:endParaRPr lang="fr-CH"/>
        </a:p>
      </dgm:t>
    </dgm:pt>
    <dgm:pt modelId="{7DF50481-B706-4A39-8BB9-A550F240842F}">
      <dgm:prSet phldrT="[Text]" custT="1"/>
      <dgm:spPr/>
      <dgm:t>
        <a:bodyPr/>
        <a:lstStyle/>
        <a:p>
          <a:r>
            <a:rPr lang="en-US" sz="2000" noProof="0" dirty="0" smtClean="0"/>
            <a:t>Design &amp; Analysis</a:t>
          </a:r>
          <a:endParaRPr lang="en-US" sz="2000" noProof="0" dirty="0"/>
        </a:p>
      </dgm:t>
    </dgm:pt>
    <dgm:pt modelId="{7472E59D-8848-46EC-8AEE-3547C8D0BDF7}" type="parTrans" cxnId="{350A7295-3007-4327-ADCD-3AAED38B2FFE}">
      <dgm:prSet/>
      <dgm:spPr/>
      <dgm:t>
        <a:bodyPr/>
        <a:lstStyle/>
        <a:p>
          <a:endParaRPr lang="fr-CH"/>
        </a:p>
      </dgm:t>
    </dgm:pt>
    <dgm:pt modelId="{701607FA-5024-49FB-9CFE-C54625FAAB9F}" type="sibTrans" cxnId="{350A7295-3007-4327-ADCD-3AAED38B2FFE}">
      <dgm:prSet/>
      <dgm:spPr/>
      <dgm:t>
        <a:bodyPr/>
        <a:lstStyle/>
        <a:p>
          <a:endParaRPr lang="en-US" noProof="0"/>
        </a:p>
      </dgm:t>
    </dgm:pt>
    <dgm:pt modelId="{A72AE26C-9381-4905-9DBD-EEC72C484DCD}">
      <dgm:prSet phldrT="[Text]" custT="1"/>
      <dgm:spPr/>
      <dgm:t>
        <a:bodyPr/>
        <a:lstStyle/>
        <a:p>
          <a:r>
            <a:rPr lang="en-US" sz="2000" noProof="0" dirty="0" smtClean="0"/>
            <a:t>Fabrication</a:t>
          </a:r>
          <a:endParaRPr lang="en-US" sz="2000" noProof="0" dirty="0"/>
        </a:p>
      </dgm:t>
    </dgm:pt>
    <dgm:pt modelId="{4EC59031-C3EB-4376-BCC7-EFA3FF9F2A2F}" type="parTrans" cxnId="{827714BC-4910-4536-9C65-FD7FAC04AD22}">
      <dgm:prSet/>
      <dgm:spPr/>
      <dgm:t>
        <a:bodyPr/>
        <a:lstStyle/>
        <a:p>
          <a:endParaRPr lang="fr-CH"/>
        </a:p>
      </dgm:t>
    </dgm:pt>
    <dgm:pt modelId="{0EBA5E5E-A96E-4D93-B15C-F7737B0397AC}" type="sibTrans" cxnId="{827714BC-4910-4536-9C65-FD7FAC04AD22}">
      <dgm:prSet/>
      <dgm:spPr/>
      <dgm:t>
        <a:bodyPr/>
        <a:lstStyle/>
        <a:p>
          <a:endParaRPr lang="en-US" noProof="0"/>
        </a:p>
      </dgm:t>
    </dgm:pt>
    <dgm:pt modelId="{69F37A5A-5D8E-4F86-A47E-F69539BD3BEB}">
      <dgm:prSet phldrT="[Text]" custT="1"/>
      <dgm:spPr/>
      <dgm:t>
        <a:bodyPr/>
        <a:lstStyle/>
        <a:p>
          <a:r>
            <a:rPr lang="en-US" sz="2000" noProof="0" dirty="0" smtClean="0"/>
            <a:t>Construction</a:t>
          </a:r>
          <a:endParaRPr lang="en-US" sz="2000" noProof="0" dirty="0"/>
        </a:p>
      </dgm:t>
    </dgm:pt>
    <dgm:pt modelId="{32F80585-3374-436A-95CC-4697D112142C}" type="parTrans" cxnId="{6984FEA8-FB7A-4794-84D4-D8658F100121}">
      <dgm:prSet/>
      <dgm:spPr/>
      <dgm:t>
        <a:bodyPr/>
        <a:lstStyle/>
        <a:p>
          <a:endParaRPr lang="fr-CH"/>
        </a:p>
      </dgm:t>
    </dgm:pt>
    <dgm:pt modelId="{F606E1ED-15C2-41DC-9DED-B1821DCDB46B}" type="sibTrans" cxnId="{6984FEA8-FB7A-4794-84D4-D8658F100121}">
      <dgm:prSet/>
      <dgm:spPr/>
      <dgm:t>
        <a:bodyPr/>
        <a:lstStyle/>
        <a:p>
          <a:endParaRPr lang="en-US" noProof="0"/>
        </a:p>
      </dgm:t>
    </dgm:pt>
    <dgm:pt modelId="{722B95ED-69AA-4E2B-9E7A-2B1A78C261F9}">
      <dgm:prSet phldrT="[Text]" custT="1"/>
      <dgm:spPr/>
      <dgm:t>
        <a:bodyPr/>
        <a:lstStyle/>
        <a:p>
          <a:r>
            <a:rPr lang="en-US" sz="2000" noProof="0" dirty="0" smtClean="0"/>
            <a:t>Operation&amp;</a:t>
          </a:r>
        </a:p>
        <a:p>
          <a:r>
            <a:rPr lang="en-US" sz="2000" noProof="0" dirty="0" smtClean="0"/>
            <a:t>Maintenance</a:t>
          </a:r>
          <a:endParaRPr lang="en-US" sz="2000" noProof="0" dirty="0"/>
        </a:p>
      </dgm:t>
    </dgm:pt>
    <dgm:pt modelId="{E9DEB6A3-5237-4107-BE10-80393A0CAFA6}" type="parTrans" cxnId="{3859BFFA-8FF1-4231-A339-D08667AAEAF8}">
      <dgm:prSet/>
      <dgm:spPr/>
      <dgm:t>
        <a:bodyPr/>
        <a:lstStyle/>
        <a:p>
          <a:endParaRPr lang="fr-CH"/>
        </a:p>
      </dgm:t>
    </dgm:pt>
    <dgm:pt modelId="{E776738B-F98A-4BF8-950D-C6482166EE46}" type="sibTrans" cxnId="{3859BFFA-8FF1-4231-A339-D08667AAEAF8}">
      <dgm:prSet/>
      <dgm:spPr/>
      <dgm:t>
        <a:bodyPr/>
        <a:lstStyle/>
        <a:p>
          <a:endParaRPr lang="en-US" noProof="0"/>
        </a:p>
      </dgm:t>
    </dgm:pt>
    <dgm:pt modelId="{F0F4CF44-7619-48A2-B3A9-3754B6195993}">
      <dgm:prSet phldrT="[Text]" custT="1"/>
      <dgm:spPr/>
      <dgm:t>
        <a:bodyPr/>
        <a:lstStyle/>
        <a:p>
          <a:r>
            <a:rPr lang="en-US" sz="2000" noProof="0" dirty="0" smtClean="0"/>
            <a:t>Renovation </a:t>
          </a:r>
          <a:endParaRPr lang="en-US" sz="2000" noProof="0" dirty="0"/>
        </a:p>
      </dgm:t>
    </dgm:pt>
    <dgm:pt modelId="{559372B3-77DC-46C2-9097-2BFB27306AB8}" type="parTrans" cxnId="{59F9087E-0963-4CC4-BA5C-28BDD998815B}">
      <dgm:prSet/>
      <dgm:spPr/>
      <dgm:t>
        <a:bodyPr/>
        <a:lstStyle/>
        <a:p>
          <a:endParaRPr lang="fr-CH"/>
        </a:p>
      </dgm:t>
    </dgm:pt>
    <dgm:pt modelId="{0A3128C6-1F14-46F4-A631-434D8BC64B71}" type="sibTrans" cxnId="{59F9087E-0963-4CC4-BA5C-28BDD998815B}">
      <dgm:prSet/>
      <dgm:spPr/>
      <dgm:t>
        <a:bodyPr/>
        <a:lstStyle/>
        <a:p>
          <a:endParaRPr lang="en-US" noProof="0"/>
        </a:p>
      </dgm:t>
    </dgm:pt>
    <dgm:pt modelId="{49C77512-8260-4F0A-B2F9-3FE6B4B12EE8}" type="pres">
      <dgm:prSet presAssocID="{1E473DCE-71B0-4D5D-91B9-1AD4E1194BD4}" presName="Name0" presStyleCnt="0">
        <dgm:presLayoutVars>
          <dgm:chMax val="1"/>
          <dgm:dir/>
          <dgm:animLvl val="ctr"/>
          <dgm:resizeHandles val="exact"/>
        </dgm:presLayoutVars>
      </dgm:prSet>
      <dgm:spPr/>
      <dgm:t>
        <a:bodyPr/>
        <a:lstStyle/>
        <a:p>
          <a:endParaRPr lang="fr-CH"/>
        </a:p>
      </dgm:t>
    </dgm:pt>
    <dgm:pt modelId="{B3CE619A-480C-472E-8862-FAB7F1380C0C}" type="pres">
      <dgm:prSet presAssocID="{C3210CB4-22C5-4F3F-B664-CEF6693C68E0}" presName="centerShape" presStyleLbl="node0" presStyleIdx="0" presStyleCnt="1" custScaleX="72628" custScaleY="56162"/>
      <dgm:spPr/>
      <dgm:t>
        <a:bodyPr/>
        <a:lstStyle/>
        <a:p>
          <a:endParaRPr lang="fr-CH"/>
        </a:p>
      </dgm:t>
    </dgm:pt>
    <dgm:pt modelId="{D89667AC-E3F4-4106-9D9D-CAEB8D94E7EE}" type="pres">
      <dgm:prSet presAssocID="{7DF50481-B706-4A39-8BB9-A550F240842F}" presName="node" presStyleLbl="node1" presStyleIdx="0" presStyleCnt="5" custScaleX="132144" custScaleY="92391" custRadScaleRad="75610" custRadScaleInc="-5713">
        <dgm:presLayoutVars>
          <dgm:bulletEnabled val="1"/>
        </dgm:presLayoutVars>
      </dgm:prSet>
      <dgm:spPr/>
      <dgm:t>
        <a:bodyPr/>
        <a:lstStyle/>
        <a:p>
          <a:endParaRPr lang="fr-CH"/>
        </a:p>
      </dgm:t>
    </dgm:pt>
    <dgm:pt modelId="{FC448838-6B22-4D22-AB5D-B70E87C88EEB}" type="pres">
      <dgm:prSet presAssocID="{7DF50481-B706-4A39-8BB9-A550F240842F}" presName="dummy" presStyleCnt="0"/>
      <dgm:spPr/>
    </dgm:pt>
    <dgm:pt modelId="{A6C1CBD3-A380-485B-96F8-F035C0FB32BA}" type="pres">
      <dgm:prSet presAssocID="{701607FA-5024-49FB-9CFE-C54625FAAB9F}" presName="sibTrans" presStyleLbl="sibTrans2D1" presStyleIdx="0" presStyleCnt="5"/>
      <dgm:spPr/>
      <dgm:t>
        <a:bodyPr/>
        <a:lstStyle/>
        <a:p>
          <a:endParaRPr lang="fr-CH"/>
        </a:p>
      </dgm:t>
    </dgm:pt>
    <dgm:pt modelId="{F6452BB1-CB01-4EFF-8E03-3BFB08922658}" type="pres">
      <dgm:prSet presAssocID="{A72AE26C-9381-4905-9DBD-EEC72C484DCD}" presName="node" presStyleLbl="node1" presStyleIdx="1" presStyleCnt="5" custScaleX="132144" custScaleY="92391" custRadScaleRad="86649" custRadScaleInc="1799">
        <dgm:presLayoutVars>
          <dgm:bulletEnabled val="1"/>
        </dgm:presLayoutVars>
      </dgm:prSet>
      <dgm:spPr/>
      <dgm:t>
        <a:bodyPr/>
        <a:lstStyle/>
        <a:p>
          <a:endParaRPr lang="fr-CH"/>
        </a:p>
      </dgm:t>
    </dgm:pt>
    <dgm:pt modelId="{BDA6E91F-CB7A-46FB-9DF2-74C25F980737}" type="pres">
      <dgm:prSet presAssocID="{A72AE26C-9381-4905-9DBD-EEC72C484DCD}" presName="dummy" presStyleCnt="0"/>
      <dgm:spPr/>
    </dgm:pt>
    <dgm:pt modelId="{B0A4A22E-6E9F-442A-9574-46EC8FD27D91}" type="pres">
      <dgm:prSet presAssocID="{0EBA5E5E-A96E-4D93-B15C-F7737B0397AC}" presName="sibTrans" presStyleLbl="sibTrans2D1" presStyleIdx="1" presStyleCnt="5"/>
      <dgm:spPr/>
      <dgm:t>
        <a:bodyPr/>
        <a:lstStyle/>
        <a:p>
          <a:endParaRPr lang="fr-CH"/>
        </a:p>
      </dgm:t>
    </dgm:pt>
    <dgm:pt modelId="{F7E07A0D-053B-49F0-8062-3CDB446A3253}" type="pres">
      <dgm:prSet presAssocID="{69F37A5A-5D8E-4F86-A47E-F69539BD3BEB}" presName="node" presStyleLbl="node1" presStyleIdx="2" presStyleCnt="5" custScaleX="132144" custScaleY="92391" custRadScaleRad="81636" custRadScaleInc="-11965">
        <dgm:presLayoutVars>
          <dgm:bulletEnabled val="1"/>
        </dgm:presLayoutVars>
      </dgm:prSet>
      <dgm:spPr/>
      <dgm:t>
        <a:bodyPr/>
        <a:lstStyle/>
        <a:p>
          <a:endParaRPr lang="fr-CH"/>
        </a:p>
      </dgm:t>
    </dgm:pt>
    <dgm:pt modelId="{1B024165-E377-4F63-BA92-ECE0A2A3512B}" type="pres">
      <dgm:prSet presAssocID="{69F37A5A-5D8E-4F86-A47E-F69539BD3BEB}" presName="dummy" presStyleCnt="0"/>
      <dgm:spPr/>
    </dgm:pt>
    <dgm:pt modelId="{417B2DED-9D2A-40EC-8461-47CC93E78BA6}" type="pres">
      <dgm:prSet presAssocID="{F606E1ED-15C2-41DC-9DED-B1821DCDB46B}" presName="sibTrans" presStyleLbl="sibTrans2D1" presStyleIdx="2" presStyleCnt="5"/>
      <dgm:spPr/>
      <dgm:t>
        <a:bodyPr/>
        <a:lstStyle/>
        <a:p>
          <a:endParaRPr lang="fr-CH"/>
        </a:p>
      </dgm:t>
    </dgm:pt>
    <dgm:pt modelId="{F8CB4521-2725-4406-9921-0F94D0F2A96C}" type="pres">
      <dgm:prSet presAssocID="{722B95ED-69AA-4E2B-9E7A-2B1A78C261F9}" presName="node" presStyleLbl="node1" presStyleIdx="3" presStyleCnt="5" custScaleX="132144" custScaleY="92391" custRadScaleRad="80458" custRadScaleInc="-3910">
        <dgm:presLayoutVars>
          <dgm:bulletEnabled val="1"/>
        </dgm:presLayoutVars>
      </dgm:prSet>
      <dgm:spPr/>
      <dgm:t>
        <a:bodyPr/>
        <a:lstStyle/>
        <a:p>
          <a:endParaRPr lang="fr-CH"/>
        </a:p>
      </dgm:t>
    </dgm:pt>
    <dgm:pt modelId="{8675383E-CB0E-4CE4-809B-508C087B9951}" type="pres">
      <dgm:prSet presAssocID="{722B95ED-69AA-4E2B-9E7A-2B1A78C261F9}" presName="dummy" presStyleCnt="0"/>
      <dgm:spPr/>
    </dgm:pt>
    <dgm:pt modelId="{8584310D-FD09-45C8-B223-2113DBC78A79}" type="pres">
      <dgm:prSet presAssocID="{E776738B-F98A-4BF8-950D-C6482166EE46}" presName="sibTrans" presStyleLbl="sibTrans2D1" presStyleIdx="3" presStyleCnt="5"/>
      <dgm:spPr/>
      <dgm:t>
        <a:bodyPr/>
        <a:lstStyle/>
        <a:p>
          <a:endParaRPr lang="fr-CH"/>
        </a:p>
      </dgm:t>
    </dgm:pt>
    <dgm:pt modelId="{BC8F6702-E197-45A2-9BCB-98196258EEE8}" type="pres">
      <dgm:prSet presAssocID="{F0F4CF44-7619-48A2-B3A9-3754B6195993}" presName="node" presStyleLbl="node1" presStyleIdx="4" presStyleCnt="5" custScaleX="132144" custScaleY="92391" custRadScaleRad="82096" custRadScaleInc="-345">
        <dgm:presLayoutVars>
          <dgm:bulletEnabled val="1"/>
        </dgm:presLayoutVars>
      </dgm:prSet>
      <dgm:spPr/>
      <dgm:t>
        <a:bodyPr/>
        <a:lstStyle/>
        <a:p>
          <a:endParaRPr lang="fr-CH"/>
        </a:p>
      </dgm:t>
    </dgm:pt>
    <dgm:pt modelId="{A78B528E-7112-4248-8BFF-36292DE31B28}" type="pres">
      <dgm:prSet presAssocID="{F0F4CF44-7619-48A2-B3A9-3754B6195993}" presName="dummy" presStyleCnt="0"/>
      <dgm:spPr/>
    </dgm:pt>
    <dgm:pt modelId="{B0AFE808-B072-478F-A77E-5A27EF2778F7}" type="pres">
      <dgm:prSet presAssocID="{0A3128C6-1F14-46F4-A631-434D8BC64B71}" presName="sibTrans" presStyleLbl="sibTrans2D1" presStyleIdx="4" presStyleCnt="5"/>
      <dgm:spPr/>
      <dgm:t>
        <a:bodyPr/>
        <a:lstStyle/>
        <a:p>
          <a:endParaRPr lang="fr-CH"/>
        </a:p>
      </dgm:t>
    </dgm:pt>
  </dgm:ptLst>
  <dgm:cxnLst>
    <dgm:cxn modelId="{680E7B34-7104-4123-B87E-E591F9DF434D}" type="presOf" srcId="{F0F4CF44-7619-48A2-B3A9-3754B6195993}" destId="{BC8F6702-E197-45A2-9BCB-98196258EEE8}" srcOrd="0" destOrd="0" presId="urn:microsoft.com/office/officeart/2005/8/layout/radial6"/>
    <dgm:cxn modelId="{B7B8462B-8739-4787-B73E-10951B409CEC}" type="presOf" srcId="{C3210CB4-22C5-4F3F-B664-CEF6693C68E0}" destId="{B3CE619A-480C-472E-8862-FAB7F1380C0C}" srcOrd="0" destOrd="0" presId="urn:microsoft.com/office/officeart/2005/8/layout/radial6"/>
    <dgm:cxn modelId="{3859BFFA-8FF1-4231-A339-D08667AAEAF8}" srcId="{C3210CB4-22C5-4F3F-B664-CEF6693C68E0}" destId="{722B95ED-69AA-4E2B-9E7A-2B1A78C261F9}" srcOrd="3" destOrd="0" parTransId="{E9DEB6A3-5237-4107-BE10-80393A0CAFA6}" sibTransId="{E776738B-F98A-4BF8-950D-C6482166EE46}"/>
    <dgm:cxn modelId="{342B6318-5FE9-426A-87A3-63B2C478A63E}" type="presOf" srcId="{0EBA5E5E-A96E-4D93-B15C-F7737B0397AC}" destId="{B0A4A22E-6E9F-442A-9574-46EC8FD27D91}" srcOrd="0" destOrd="0" presId="urn:microsoft.com/office/officeart/2005/8/layout/radial6"/>
    <dgm:cxn modelId="{8B46A289-459D-456B-9895-3459E65543E5}" type="presOf" srcId="{701607FA-5024-49FB-9CFE-C54625FAAB9F}" destId="{A6C1CBD3-A380-485B-96F8-F035C0FB32BA}" srcOrd="0" destOrd="0" presId="urn:microsoft.com/office/officeart/2005/8/layout/radial6"/>
    <dgm:cxn modelId="{63CE8BC5-128F-46C5-A22B-A4AE158DD7D0}" type="presOf" srcId="{A72AE26C-9381-4905-9DBD-EEC72C484DCD}" destId="{F6452BB1-CB01-4EFF-8E03-3BFB08922658}" srcOrd="0" destOrd="0" presId="urn:microsoft.com/office/officeart/2005/8/layout/radial6"/>
    <dgm:cxn modelId="{E204CD50-4C6A-4978-BD52-D2A95D6B64EE}" type="presOf" srcId="{E776738B-F98A-4BF8-950D-C6482166EE46}" destId="{8584310D-FD09-45C8-B223-2113DBC78A79}" srcOrd="0" destOrd="0" presId="urn:microsoft.com/office/officeart/2005/8/layout/radial6"/>
    <dgm:cxn modelId="{C1978D07-0D96-4307-9742-E8E6CE5EA2F7}" type="presOf" srcId="{1E473DCE-71B0-4D5D-91B9-1AD4E1194BD4}" destId="{49C77512-8260-4F0A-B2F9-3FE6B4B12EE8}" srcOrd="0" destOrd="0" presId="urn:microsoft.com/office/officeart/2005/8/layout/radial6"/>
    <dgm:cxn modelId="{59F9087E-0963-4CC4-BA5C-28BDD998815B}" srcId="{C3210CB4-22C5-4F3F-B664-CEF6693C68E0}" destId="{F0F4CF44-7619-48A2-B3A9-3754B6195993}" srcOrd="4" destOrd="0" parTransId="{559372B3-77DC-46C2-9097-2BFB27306AB8}" sibTransId="{0A3128C6-1F14-46F4-A631-434D8BC64B71}"/>
    <dgm:cxn modelId="{01F61278-F250-4EE6-BEB0-8B9BA88FF0BC}" type="presOf" srcId="{69F37A5A-5D8E-4F86-A47E-F69539BD3BEB}" destId="{F7E07A0D-053B-49F0-8062-3CDB446A3253}" srcOrd="0" destOrd="0" presId="urn:microsoft.com/office/officeart/2005/8/layout/radial6"/>
    <dgm:cxn modelId="{6984FEA8-FB7A-4794-84D4-D8658F100121}" srcId="{C3210CB4-22C5-4F3F-B664-CEF6693C68E0}" destId="{69F37A5A-5D8E-4F86-A47E-F69539BD3BEB}" srcOrd="2" destOrd="0" parTransId="{32F80585-3374-436A-95CC-4697D112142C}" sibTransId="{F606E1ED-15C2-41DC-9DED-B1821DCDB46B}"/>
    <dgm:cxn modelId="{896A56F1-D547-464F-91A0-24AEECE0999B}" type="presOf" srcId="{7DF50481-B706-4A39-8BB9-A550F240842F}" destId="{D89667AC-E3F4-4106-9D9D-CAEB8D94E7EE}" srcOrd="0" destOrd="0" presId="urn:microsoft.com/office/officeart/2005/8/layout/radial6"/>
    <dgm:cxn modelId="{CC30B179-0B2E-4373-8C8D-1A5448FEB692}" type="presOf" srcId="{F606E1ED-15C2-41DC-9DED-B1821DCDB46B}" destId="{417B2DED-9D2A-40EC-8461-47CC93E78BA6}" srcOrd="0" destOrd="0" presId="urn:microsoft.com/office/officeart/2005/8/layout/radial6"/>
    <dgm:cxn modelId="{DE22F8B0-E138-4D7D-ACA2-4570D6E6264D}" srcId="{1E473DCE-71B0-4D5D-91B9-1AD4E1194BD4}" destId="{C3210CB4-22C5-4F3F-B664-CEF6693C68E0}" srcOrd="0" destOrd="0" parTransId="{4F6B39DE-F006-48E3-A43B-B5E2DAA833CF}" sibTransId="{AB71C430-8726-4F56-A96F-895F54895BDE}"/>
    <dgm:cxn modelId="{350A7295-3007-4327-ADCD-3AAED38B2FFE}" srcId="{C3210CB4-22C5-4F3F-B664-CEF6693C68E0}" destId="{7DF50481-B706-4A39-8BB9-A550F240842F}" srcOrd="0" destOrd="0" parTransId="{7472E59D-8848-46EC-8AEE-3547C8D0BDF7}" sibTransId="{701607FA-5024-49FB-9CFE-C54625FAAB9F}"/>
    <dgm:cxn modelId="{C8825D2C-D2A4-4EA4-8AD5-C466AB8A2877}" type="presOf" srcId="{0A3128C6-1F14-46F4-A631-434D8BC64B71}" destId="{B0AFE808-B072-478F-A77E-5A27EF2778F7}" srcOrd="0" destOrd="0" presId="urn:microsoft.com/office/officeart/2005/8/layout/radial6"/>
    <dgm:cxn modelId="{184A253C-13B2-4CAA-BB6C-77872EF82970}" type="presOf" srcId="{722B95ED-69AA-4E2B-9E7A-2B1A78C261F9}" destId="{F8CB4521-2725-4406-9921-0F94D0F2A96C}" srcOrd="0" destOrd="0" presId="urn:microsoft.com/office/officeart/2005/8/layout/radial6"/>
    <dgm:cxn modelId="{827714BC-4910-4536-9C65-FD7FAC04AD22}" srcId="{C3210CB4-22C5-4F3F-B664-CEF6693C68E0}" destId="{A72AE26C-9381-4905-9DBD-EEC72C484DCD}" srcOrd="1" destOrd="0" parTransId="{4EC59031-C3EB-4376-BCC7-EFA3FF9F2A2F}" sibTransId="{0EBA5E5E-A96E-4D93-B15C-F7737B0397AC}"/>
    <dgm:cxn modelId="{D726008D-43B7-4402-9D6A-479D4512E265}" type="presParOf" srcId="{49C77512-8260-4F0A-B2F9-3FE6B4B12EE8}" destId="{B3CE619A-480C-472E-8862-FAB7F1380C0C}" srcOrd="0" destOrd="0" presId="urn:microsoft.com/office/officeart/2005/8/layout/radial6"/>
    <dgm:cxn modelId="{E43F8553-2F9B-4684-BF72-1D556CC20A12}" type="presParOf" srcId="{49C77512-8260-4F0A-B2F9-3FE6B4B12EE8}" destId="{D89667AC-E3F4-4106-9D9D-CAEB8D94E7EE}" srcOrd="1" destOrd="0" presId="urn:microsoft.com/office/officeart/2005/8/layout/radial6"/>
    <dgm:cxn modelId="{923F5997-B272-41FC-B872-E66E355F758F}" type="presParOf" srcId="{49C77512-8260-4F0A-B2F9-3FE6B4B12EE8}" destId="{FC448838-6B22-4D22-AB5D-B70E87C88EEB}" srcOrd="2" destOrd="0" presId="urn:microsoft.com/office/officeart/2005/8/layout/radial6"/>
    <dgm:cxn modelId="{6548E0A4-3C8A-4C00-B7AD-8A3A5989E63D}" type="presParOf" srcId="{49C77512-8260-4F0A-B2F9-3FE6B4B12EE8}" destId="{A6C1CBD3-A380-485B-96F8-F035C0FB32BA}" srcOrd="3" destOrd="0" presId="urn:microsoft.com/office/officeart/2005/8/layout/radial6"/>
    <dgm:cxn modelId="{F060022C-A5E3-445B-A596-92463F0CB35E}" type="presParOf" srcId="{49C77512-8260-4F0A-B2F9-3FE6B4B12EE8}" destId="{F6452BB1-CB01-4EFF-8E03-3BFB08922658}" srcOrd="4" destOrd="0" presId="urn:microsoft.com/office/officeart/2005/8/layout/radial6"/>
    <dgm:cxn modelId="{DC84CB35-3763-4D21-801C-DB8B2B260D92}" type="presParOf" srcId="{49C77512-8260-4F0A-B2F9-3FE6B4B12EE8}" destId="{BDA6E91F-CB7A-46FB-9DF2-74C25F980737}" srcOrd="5" destOrd="0" presId="urn:microsoft.com/office/officeart/2005/8/layout/radial6"/>
    <dgm:cxn modelId="{FA7938DD-9C23-4368-8E8A-5975425D626E}" type="presParOf" srcId="{49C77512-8260-4F0A-B2F9-3FE6B4B12EE8}" destId="{B0A4A22E-6E9F-442A-9574-46EC8FD27D91}" srcOrd="6" destOrd="0" presId="urn:microsoft.com/office/officeart/2005/8/layout/radial6"/>
    <dgm:cxn modelId="{0F52E695-8502-4D80-8291-AD3C49FF9FCB}" type="presParOf" srcId="{49C77512-8260-4F0A-B2F9-3FE6B4B12EE8}" destId="{F7E07A0D-053B-49F0-8062-3CDB446A3253}" srcOrd="7" destOrd="0" presId="urn:microsoft.com/office/officeart/2005/8/layout/radial6"/>
    <dgm:cxn modelId="{AE5684A5-ECB0-4C4B-9F1F-F0EB37B61FF7}" type="presParOf" srcId="{49C77512-8260-4F0A-B2F9-3FE6B4B12EE8}" destId="{1B024165-E377-4F63-BA92-ECE0A2A3512B}" srcOrd="8" destOrd="0" presId="urn:microsoft.com/office/officeart/2005/8/layout/radial6"/>
    <dgm:cxn modelId="{373AC840-8327-48ED-A947-56128D20749E}" type="presParOf" srcId="{49C77512-8260-4F0A-B2F9-3FE6B4B12EE8}" destId="{417B2DED-9D2A-40EC-8461-47CC93E78BA6}" srcOrd="9" destOrd="0" presId="urn:microsoft.com/office/officeart/2005/8/layout/radial6"/>
    <dgm:cxn modelId="{8ABD0721-C4D3-40E8-985D-369A674F935F}" type="presParOf" srcId="{49C77512-8260-4F0A-B2F9-3FE6B4B12EE8}" destId="{F8CB4521-2725-4406-9921-0F94D0F2A96C}" srcOrd="10" destOrd="0" presId="urn:microsoft.com/office/officeart/2005/8/layout/radial6"/>
    <dgm:cxn modelId="{236ED94C-0577-477A-A856-8918564A0FA8}" type="presParOf" srcId="{49C77512-8260-4F0A-B2F9-3FE6B4B12EE8}" destId="{8675383E-CB0E-4CE4-809B-508C087B9951}" srcOrd="11" destOrd="0" presId="urn:microsoft.com/office/officeart/2005/8/layout/radial6"/>
    <dgm:cxn modelId="{381547BC-BA2D-4FF1-82A6-C3184ADE7E43}" type="presParOf" srcId="{49C77512-8260-4F0A-B2F9-3FE6B4B12EE8}" destId="{8584310D-FD09-45C8-B223-2113DBC78A79}" srcOrd="12" destOrd="0" presId="urn:microsoft.com/office/officeart/2005/8/layout/radial6"/>
    <dgm:cxn modelId="{8FC53AA1-0DAF-41AD-B797-E8834FACD7BE}" type="presParOf" srcId="{49C77512-8260-4F0A-B2F9-3FE6B4B12EE8}" destId="{BC8F6702-E197-45A2-9BCB-98196258EEE8}" srcOrd="13" destOrd="0" presId="urn:microsoft.com/office/officeart/2005/8/layout/radial6"/>
    <dgm:cxn modelId="{7024B752-DC79-43D2-B74F-35033A3151B8}" type="presParOf" srcId="{49C77512-8260-4F0A-B2F9-3FE6B4B12EE8}" destId="{A78B528E-7112-4248-8BFF-36292DE31B28}" srcOrd="14" destOrd="0" presId="urn:microsoft.com/office/officeart/2005/8/layout/radial6"/>
    <dgm:cxn modelId="{FCDB7644-6BA9-40F6-B173-E234D1E55506}" type="presParOf" srcId="{49C77512-8260-4F0A-B2F9-3FE6B4B12EE8}" destId="{B0AFE808-B072-478F-A77E-5A27EF2778F7}"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21F6CC-0DEE-4258-A636-8DA19A9D3C05}"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fr-CH"/>
        </a:p>
      </dgm:t>
    </dgm:pt>
    <dgm:pt modelId="{2463FE11-257E-4854-BE40-304208388216}">
      <dgm:prSet phldrT="[Text]" custT="1"/>
      <dgm:spPr/>
      <dgm:t>
        <a:bodyPr/>
        <a:lstStyle/>
        <a:p>
          <a:r>
            <a:rPr lang="en-US" sz="5400" noProof="0" dirty="0" smtClean="0"/>
            <a:t>BIM</a:t>
          </a:r>
        </a:p>
      </dgm:t>
    </dgm:pt>
    <dgm:pt modelId="{EC6AFB65-D519-42EC-8C02-FEA6EBE6C15F}" type="parTrans" cxnId="{C5741AA1-2C1F-4402-86BF-262B4AD6B747}">
      <dgm:prSet/>
      <dgm:spPr/>
      <dgm:t>
        <a:bodyPr/>
        <a:lstStyle/>
        <a:p>
          <a:endParaRPr lang="fr-CH"/>
        </a:p>
      </dgm:t>
    </dgm:pt>
    <dgm:pt modelId="{44216A7B-FF88-433E-86A8-474B74CB94F7}" type="sibTrans" cxnId="{C5741AA1-2C1F-4402-86BF-262B4AD6B747}">
      <dgm:prSet/>
      <dgm:spPr/>
      <dgm:t>
        <a:bodyPr/>
        <a:lstStyle/>
        <a:p>
          <a:endParaRPr lang="fr-CH"/>
        </a:p>
      </dgm:t>
    </dgm:pt>
    <dgm:pt modelId="{0AF75EFB-0947-408F-9AFE-C87EA2191655}">
      <dgm:prSet phldrT="[Text]" custT="1"/>
      <dgm:spPr/>
      <dgm:t>
        <a:bodyPr/>
        <a:lstStyle/>
        <a:p>
          <a:r>
            <a:rPr lang="en-US" sz="2400" noProof="0" dirty="0" smtClean="0"/>
            <a:t>Owner</a:t>
          </a:r>
          <a:endParaRPr lang="en-US" sz="2400" noProof="0" dirty="0"/>
        </a:p>
      </dgm:t>
    </dgm:pt>
    <dgm:pt modelId="{5EEDCABD-EF6D-4B5B-A052-3A36A4E97D53}" type="sibTrans" cxnId="{B5254CED-A94E-4F2E-9B76-ACF903C85CAE}">
      <dgm:prSet/>
      <dgm:spPr/>
      <dgm:t>
        <a:bodyPr/>
        <a:lstStyle/>
        <a:p>
          <a:endParaRPr lang="fr-CH"/>
        </a:p>
      </dgm:t>
    </dgm:pt>
    <dgm:pt modelId="{E58745F7-A578-4DFD-8A13-9CF8409D1F2C}" type="parTrans" cxnId="{B5254CED-A94E-4F2E-9B76-ACF903C85CAE}">
      <dgm:prSet/>
      <dgm:spPr/>
      <dgm:t>
        <a:bodyPr/>
        <a:lstStyle/>
        <a:p>
          <a:endParaRPr lang="fr-CH"/>
        </a:p>
      </dgm:t>
    </dgm:pt>
    <dgm:pt modelId="{606FDCDB-2185-4822-9436-B0BC893BEF61}">
      <dgm:prSet phldrT="[Text]" custT="1"/>
      <dgm:spPr/>
      <dgm:t>
        <a:bodyPr/>
        <a:lstStyle/>
        <a:p>
          <a:r>
            <a:rPr lang="en-US" sz="2400" noProof="0" dirty="0" smtClean="0"/>
            <a:t>Manufacturer</a:t>
          </a:r>
          <a:endParaRPr lang="en-US" sz="2400" noProof="0" dirty="0"/>
        </a:p>
      </dgm:t>
    </dgm:pt>
    <dgm:pt modelId="{8C23798B-73A3-421C-A047-6BF883C66E8B}" type="sibTrans" cxnId="{85BED62B-7C49-404C-96FB-FE7F5E6C4F39}">
      <dgm:prSet/>
      <dgm:spPr/>
      <dgm:t>
        <a:bodyPr/>
        <a:lstStyle/>
        <a:p>
          <a:endParaRPr lang="fr-CH"/>
        </a:p>
      </dgm:t>
    </dgm:pt>
    <dgm:pt modelId="{750CE385-F2B6-439E-8269-88D19A0B9273}" type="parTrans" cxnId="{85BED62B-7C49-404C-96FB-FE7F5E6C4F39}">
      <dgm:prSet/>
      <dgm:spPr/>
      <dgm:t>
        <a:bodyPr/>
        <a:lstStyle/>
        <a:p>
          <a:endParaRPr lang="fr-CH"/>
        </a:p>
      </dgm:t>
    </dgm:pt>
    <dgm:pt modelId="{C381D41D-2308-418B-A03F-FA0195148BE6}">
      <dgm:prSet phldrT="[Text]" custT="1"/>
      <dgm:spPr/>
      <dgm:t>
        <a:bodyPr/>
        <a:lstStyle/>
        <a:p>
          <a:r>
            <a:rPr lang="en-US" sz="2400" noProof="0" dirty="0" smtClean="0"/>
            <a:t>Contractor</a:t>
          </a:r>
        </a:p>
      </dgm:t>
    </dgm:pt>
    <dgm:pt modelId="{5F330FF0-5570-4B7D-965C-93F96F4AC303}" type="sibTrans" cxnId="{98792B47-2541-46EF-BA45-F2C512BE8124}">
      <dgm:prSet/>
      <dgm:spPr/>
      <dgm:t>
        <a:bodyPr/>
        <a:lstStyle/>
        <a:p>
          <a:endParaRPr lang="fr-CH"/>
        </a:p>
      </dgm:t>
    </dgm:pt>
    <dgm:pt modelId="{452492FF-D44C-4663-B1D9-EAF409FF89CE}" type="parTrans" cxnId="{98792B47-2541-46EF-BA45-F2C512BE8124}">
      <dgm:prSet/>
      <dgm:spPr/>
      <dgm:t>
        <a:bodyPr/>
        <a:lstStyle/>
        <a:p>
          <a:endParaRPr lang="fr-CH"/>
        </a:p>
      </dgm:t>
    </dgm:pt>
    <dgm:pt modelId="{953D4B74-C4AD-457F-9D5C-C7B762E2BAE0}">
      <dgm:prSet phldrT="[Text]" custT="1"/>
      <dgm:spPr/>
      <dgm:t>
        <a:bodyPr/>
        <a:lstStyle/>
        <a:p>
          <a:r>
            <a:rPr lang="en-US" sz="2400" noProof="0" dirty="0" smtClean="0"/>
            <a:t>Engineer</a:t>
          </a:r>
          <a:endParaRPr lang="en-US" sz="2400" noProof="0" dirty="0"/>
        </a:p>
      </dgm:t>
    </dgm:pt>
    <dgm:pt modelId="{F0E8B9C7-6F72-483F-9704-3B428D73AD38}" type="sibTrans" cxnId="{DAF4EDF0-773C-47FC-93C2-69D92703DF61}">
      <dgm:prSet/>
      <dgm:spPr/>
      <dgm:t>
        <a:bodyPr/>
        <a:lstStyle/>
        <a:p>
          <a:endParaRPr lang="fr-CH"/>
        </a:p>
      </dgm:t>
    </dgm:pt>
    <dgm:pt modelId="{9E25C3D9-CFAD-48F6-AF5A-C3FC11F7EEF7}" type="parTrans" cxnId="{DAF4EDF0-773C-47FC-93C2-69D92703DF61}">
      <dgm:prSet/>
      <dgm:spPr/>
      <dgm:t>
        <a:bodyPr/>
        <a:lstStyle/>
        <a:p>
          <a:endParaRPr lang="fr-CH"/>
        </a:p>
      </dgm:t>
    </dgm:pt>
    <dgm:pt modelId="{EB12FA2B-4BCE-4C52-AE59-1B76B69F3060}">
      <dgm:prSet phldrT="[Text]" custT="1"/>
      <dgm:spPr/>
      <dgm:t>
        <a:bodyPr/>
        <a:lstStyle/>
        <a:p>
          <a:r>
            <a:rPr lang="en-US" sz="2400" noProof="0" dirty="0" smtClean="0"/>
            <a:t>Architect</a:t>
          </a:r>
          <a:endParaRPr lang="en-US" sz="2400" noProof="0" dirty="0"/>
        </a:p>
      </dgm:t>
    </dgm:pt>
    <dgm:pt modelId="{25907DE0-2F01-4A47-95D1-E08B8830CBA0}" type="sibTrans" cxnId="{2B87CC31-7FDE-4B9E-925B-C64ADC1A3B16}">
      <dgm:prSet/>
      <dgm:spPr/>
      <dgm:t>
        <a:bodyPr/>
        <a:lstStyle/>
        <a:p>
          <a:endParaRPr lang="fr-CH"/>
        </a:p>
      </dgm:t>
    </dgm:pt>
    <dgm:pt modelId="{7D48DBB2-A32C-4F3A-B192-DBC3F70A02E3}" type="parTrans" cxnId="{2B87CC31-7FDE-4B9E-925B-C64ADC1A3B16}">
      <dgm:prSet/>
      <dgm:spPr/>
      <dgm:t>
        <a:bodyPr/>
        <a:lstStyle/>
        <a:p>
          <a:endParaRPr lang="fr-CH"/>
        </a:p>
      </dgm:t>
    </dgm:pt>
    <dgm:pt modelId="{5C29BF49-59B8-455D-95D7-87FED4864794}">
      <dgm:prSet phldrT="[Text]" custT="1"/>
      <dgm:spPr/>
      <dgm:t>
        <a:bodyPr/>
        <a:lstStyle/>
        <a:p>
          <a:r>
            <a:rPr lang="en-US" sz="2400" noProof="0" dirty="0" smtClean="0"/>
            <a:t>Trades</a:t>
          </a:r>
        </a:p>
      </dgm:t>
    </dgm:pt>
    <dgm:pt modelId="{449E4137-98AC-4EF0-9885-5D812E7FF7A6}" type="sibTrans" cxnId="{CB0D881A-9E35-439B-98BC-6DA6A8AA7E3A}">
      <dgm:prSet/>
      <dgm:spPr/>
      <dgm:t>
        <a:bodyPr/>
        <a:lstStyle/>
        <a:p>
          <a:endParaRPr lang="fr-CH"/>
        </a:p>
      </dgm:t>
    </dgm:pt>
    <dgm:pt modelId="{6CBDF251-E5EA-406D-B277-9118EFE0C1C2}" type="parTrans" cxnId="{CB0D881A-9E35-439B-98BC-6DA6A8AA7E3A}">
      <dgm:prSet/>
      <dgm:spPr/>
      <dgm:t>
        <a:bodyPr/>
        <a:lstStyle/>
        <a:p>
          <a:endParaRPr lang="fr-CH"/>
        </a:p>
      </dgm:t>
    </dgm:pt>
    <dgm:pt modelId="{269AA8AE-ED85-4295-9099-0D1C8F192200}" type="pres">
      <dgm:prSet presAssocID="{CD21F6CC-0DEE-4258-A636-8DA19A9D3C05}" presName="cycle" presStyleCnt="0">
        <dgm:presLayoutVars>
          <dgm:chMax val="1"/>
          <dgm:dir/>
          <dgm:animLvl val="ctr"/>
          <dgm:resizeHandles val="exact"/>
        </dgm:presLayoutVars>
      </dgm:prSet>
      <dgm:spPr/>
      <dgm:t>
        <a:bodyPr/>
        <a:lstStyle/>
        <a:p>
          <a:endParaRPr lang="fr-CH"/>
        </a:p>
      </dgm:t>
    </dgm:pt>
    <dgm:pt modelId="{D3E39E40-1006-4D10-93E0-FAF9710E46B6}" type="pres">
      <dgm:prSet presAssocID="{2463FE11-257E-4854-BE40-304208388216}" presName="centerShape" presStyleLbl="node0" presStyleIdx="0" presStyleCnt="1" custScaleX="85515" custScaleY="80421" custLinFactNeighborX="-4224" custLinFactNeighborY="-4278"/>
      <dgm:spPr/>
      <dgm:t>
        <a:bodyPr/>
        <a:lstStyle/>
        <a:p>
          <a:endParaRPr lang="fr-CH"/>
        </a:p>
      </dgm:t>
    </dgm:pt>
    <dgm:pt modelId="{B3CFC2B8-380E-4B77-95C2-1B9A3A41D2DD}" type="pres">
      <dgm:prSet presAssocID="{6CBDF251-E5EA-406D-B277-9118EFE0C1C2}" presName="parTrans" presStyleLbl="bgSibTrans2D1" presStyleIdx="0" presStyleCnt="6" custScaleX="59401" custLinFactNeighborX="20896" custLinFactNeighborY="-6009"/>
      <dgm:spPr>
        <a:prstGeom prst="leftRightArrow">
          <a:avLst/>
        </a:prstGeom>
      </dgm:spPr>
      <dgm:t>
        <a:bodyPr/>
        <a:lstStyle/>
        <a:p>
          <a:endParaRPr lang="fr-CH"/>
        </a:p>
      </dgm:t>
    </dgm:pt>
    <dgm:pt modelId="{02899055-FACB-4F37-BD9B-DD65FCCEA1CD}" type="pres">
      <dgm:prSet presAssocID="{5C29BF49-59B8-455D-95D7-87FED4864794}" presName="node" presStyleLbl="node1" presStyleIdx="0" presStyleCnt="6" custScaleX="91941" custScaleY="44411" custRadScaleRad="95893" custRadScaleInc="4737">
        <dgm:presLayoutVars>
          <dgm:bulletEnabled val="1"/>
        </dgm:presLayoutVars>
      </dgm:prSet>
      <dgm:spPr/>
      <dgm:t>
        <a:bodyPr/>
        <a:lstStyle/>
        <a:p>
          <a:endParaRPr lang="fr-CH"/>
        </a:p>
      </dgm:t>
    </dgm:pt>
    <dgm:pt modelId="{92AC12DF-672E-4C82-B482-134F86523D87}" type="pres">
      <dgm:prSet presAssocID="{7D48DBB2-A32C-4F3A-B192-DBC3F70A02E3}" presName="parTrans" presStyleLbl="bgSibTrans2D1" presStyleIdx="1" presStyleCnt="6" custScaleX="74469" custLinFactNeighborX="14698" custLinFactNeighborY="29541"/>
      <dgm:spPr>
        <a:prstGeom prst="leftRightArrow">
          <a:avLst/>
        </a:prstGeom>
      </dgm:spPr>
      <dgm:t>
        <a:bodyPr/>
        <a:lstStyle/>
        <a:p>
          <a:endParaRPr lang="fr-CH"/>
        </a:p>
      </dgm:t>
    </dgm:pt>
    <dgm:pt modelId="{D99DC9EF-09FC-4E21-8FBA-8C4A0CAD7BE8}" type="pres">
      <dgm:prSet presAssocID="{EB12FA2B-4BCE-4C52-AE59-1B76B69F3060}" presName="node" presStyleLbl="node1" presStyleIdx="1" presStyleCnt="6" custScaleX="95353" custScaleY="43114" custRadScaleRad="98453" custRadScaleInc="356">
        <dgm:presLayoutVars>
          <dgm:bulletEnabled val="1"/>
        </dgm:presLayoutVars>
      </dgm:prSet>
      <dgm:spPr/>
      <dgm:t>
        <a:bodyPr/>
        <a:lstStyle/>
        <a:p>
          <a:endParaRPr lang="fr-CH"/>
        </a:p>
      </dgm:t>
    </dgm:pt>
    <dgm:pt modelId="{84F31E49-62D4-483C-9AD9-F323FAFF70A3}" type="pres">
      <dgm:prSet presAssocID="{9E25C3D9-CFAD-48F6-AF5A-C3FC11F7EEF7}" presName="parTrans" presStyleLbl="bgSibTrans2D1" presStyleIdx="2" presStyleCnt="6" custScaleX="75443" custLinFactNeighborX="4384" custLinFactNeighborY="39764"/>
      <dgm:spPr>
        <a:prstGeom prst="leftRightArrow">
          <a:avLst/>
        </a:prstGeom>
      </dgm:spPr>
      <dgm:t>
        <a:bodyPr/>
        <a:lstStyle/>
        <a:p>
          <a:endParaRPr lang="fr-CH"/>
        </a:p>
      </dgm:t>
    </dgm:pt>
    <dgm:pt modelId="{3B8B7B24-857A-4AAE-B6AA-8537B929E794}" type="pres">
      <dgm:prSet presAssocID="{953D4B74-C4AD-457F-9D5C-C7B762E2BAE0}" presName="node" presStyleLbl="node1" presStyleIdx="2" presStyleCnt="6" custScaleX="99544" custScaleY="44466" custRadScaleRad="93243" custRadScaleInc="-14778">
        <dgm:presLayoutVars>
          <dgm:bulletEnabled val="1"/>
        </dgm:presLayoutVars>
      </dgm:prSet>
      <dgm:spPr/>
      <dgm:t>
        <a:bodyPr/>
        <a:lstStyle/>
        <a:p>
          <a:endParaRPr lang="fr-CH"/>
        </a:p>
      </dgm:t>
    </dgm:pt>
    <dgm:pt modelId="{27277FF4-B935-4DE0-92F7-EF5DE2A7DBAB}" type="pres">
      <dgm:prSet presAssocID="{452492FF-D44C-4663-B1D9-EAF409FF89CE}" presName="parTrans" presStyleLbl="bgSibTrans2D1" presStyleIdx="3" presStyleCnt="6" custScaleX="70280" custLinFactNeighborX="-5273" custLinFactNeighborY="44603"/>
      <dgm:spPr>
        <a:prstGeom prst="leftRightArrow">
          <a:avLst/>
        </a:prstGeom>
      </dgm:spPr>
      <dgm:t>
        <a:bodyPr/>
        <a:lstStyle/>
        <a:p>
          <a:endParaRPr lang="fr-CH"/>
        </a:p>
      </dgm:t>
    </dgm:pt>
    <dgm:pt modelId="{62D5E52C-0DDC-4B40-B9F0-57831C51ADA8}" type="pres">
      <dgm:prSet presAssocID="{C381D41D-2308-418B-A03F-FA0195148BE6}" presName="node" presStyleLbl="node1" presStyleIdx="3" presStyleCnt="6" custScaleX="106106" custScaleY="44831" custRadScaleRad="89795" custRadScaleInc="-7525">
        <dgm:presLayoutVars>
          <dgm:bulletEnabled val="1"/>
        </dgm:presLayoutVars>
      </dgm:prSet>
      <dgm:spPr/>
      <dgm:t>
        <a:bodyPr/>
        <a:lstStyle/>
        <a:p>
          <a:endParaRPr lang="fr-CH"/>
        </a:p>
      </dgm:t>
    </dgm:pt>
    <dgm:pt modelId="{4B787639-AC7F-4A2B-B45E-3C1D83E74FCE}" type="pres">
      <dgm:prSet presAssocID="{750CE385-F2B6-439E-8269-88D19A0B9273}" presName="parTrans" presStyleLbl="bgSibTrans2D1" presStyleIdx="4" presStyleCnt="6" custScaleX="66912" custLinFactNeighborX="-13660" custLinFactNeighborY="32247"/>
      <dgm:spPr>
        <a:prstGeom prst="leftRightArrow">
          <a:avLst/>
        </a:prstGeom>
      </dgm:spPr>
      <dgm:t>
        <a:bodyPr/>
        <a:lstStyle/>
        <a:p>
          <a:endParaRPr lang="fr-CH"/>
        </a:p>
      </dgm:t>
    </dgm:pt>
    <dgm:pt modelId="{0A71EB53-CB45-44DF-B205-B056AB7351F0}" type="pres">
      <dgm:prSet presAssocID="{606FDCDB-2185-4822-9436-B0BC893BEF61}" presName="node" presStyleLbl="node1" presStyleIdx="4" presStyleCnt="6" custScaleX="133810" custScaleY="44739" custRadScaleRad="85397" custRadScaleInc="-4481">
        <dgm:presLayoutVars>
          <dgm:bulletEnabled val="1"/>
        </dgm:presLayoutVars>
      </dgm:prSet>
      <dgm:spPr/>
      <dgm:t>
        <a:bodyPr/>
        <a:lstStyle/>
        <a:p>
          <a:endParaRPr lang="fr-CH"/>
        </a:p>
      </dgm:t>
    </dgm:pt>
    <dgm:pt modelId="{560262ED-EC4F-4E82-BF7C-E18E12E4E812}" type="pres">
      <dgm:prSet presAssocID="{E58745F7-A578-4DFD-8A13-9CF8409D1F2C}" presName="parTrans" presStyleLbl="bgSibTrans2D1" presStyleIdx="5" presStyleCnt="6" custScaleX="63326" custLinFactNeighborX="-17668" custLinFactNeighborY="6320"/>
      <dgm:spPr>
        <a:prstGeom prst="leftRightArrow">
          <a:avLst/>
        </a:prstGeom>
      </dgm:spPr>
      <dgm:t>
        <a:bodyPr/>
        <a:lstStyle/>
        <a:p>
          <a:endParaRPr lang="fr-CH"/>
        </a:p>
      </dgm:t>
    </dgm:pt>
    <dgm:pt modelId="{FF54EACB-4AFF-4881-9E11-EC393F043D05}" type="pres">
      <dgm:prSet presAssocID="{0AF75EFB-0947-408F-9AFE-C87EA2191655}" presName="node" presStyleLbl="node1" presStyleIdx="5" presStyleCnt="6" custScaleX="73009" custScaleY="50818" custRadScaleRad="88548" custRadScaleInc="-3095">
        <dgm:presLayoutVars>
          <dgm:bulletEnabled val="1"/>
        </dgm:presLayoutVars>
      </dgm:prSet>
      <dgm:spPr/>
      <dgm:t>
        <a:bodyPr/>
        <a:lstStyle/>
        <a:p>
          <a:endParaRPr lang="fr-CH"/>
        </a:p>
      </dgm:t>
    </dgm:pt>
  </dgm:ptLst>
  <dgm:cxnLst>
    <dgm:cxn modelId="{C8F19566-6279-4C56-B326-BD4D2626436E}" type="presOf" srcId="{E58745F7-A578-4DFD-8A13-9CF8409D1F2C}" destId="{560262ED-EC4F-4E82-BF7C-E18E12E4E812}" srcOrd="0" destOrd="0" presId="urn:microsoft.com/office/officeart/2005/8/layout/radial4"/>
    <dgm:cxn modelId="{CB0D881A-9E35-439B-98BC-6DA6A8AA7E3A}" srcId="{2463FE11-257E-4854-BE40-304208388216}" destId="{5C29BF49-59B8-455D-95D7-87FED4864794}" srcOrd="0" destOrd="0" parTransId="{6CBDF251-E5EA-406D-B277-9118EFE0C1C2}" sibTransId="{449E4137-98AC-4EF0-9885-5D812E7FF7A6}"/>
    <dgm:cxn modelId="{8C09052B-DFA9-4C7B-80C6-AD1E016B25B4}" type="presOf" srcId="{750CE385-F2B6-439E-8269-88D19A0B9273}" destId="{4B787639-AC7F-4A2B-B45E-3C1D83E74FCE}" srcOrd="0" destOrd="0" presId="urn:microsoft.com/office/officeart/2005/8/layout/radial4"/>
    <dgm:cxn modelId="{E3D87783-8DFB-4700-90A4-B9D130E11E0B}" type="presOf" srcId="{953D4B74-C4AD-457F-9D5C-C7B762E2BAE0}" destId="{3B8B7B24-857A-4AAE-B6AA-8537B929E794}" srcOrd="0" destOrd="0" presId="urn:microsoft.com/office/officeart/2005/8/layout/radial4"/>
    <dgm:cxn modelId="{2B87CC31-7FDE-4B9E-925B-C64ADC1A3B16}" srcId="{2463FE11-257E-4854-BE40-304208388216}" destId="{EB12FA2B-4BCE-4C52-AE59-1B76B69F3060}" srcOrd="1" destOrd="0" parTransId="{7D48DBB2-A32C-4F3A-B192-DBC3F70A02E3}" sibTransId="{25907DE0-2F01-4A47-95D1-E08B8830CBA0}"/>
    <dgm:cxn modelId="{C5741AA1-2C1F-4402-86BF-262B4AD6B747}" srcId="{CD21F6CC-0DEE-4258-A636-8DA19A9D3C05}" destId="{2463FE11-257E-4854-BE40-304208388216}" srcOrd="0" destOrd="0" parTransId="{EC6AFB65-D519-42EC-8C02-FEA6EBE6C15F}" sibTransId="{44216A7B-FF88-433E-86A8-474B74CB94F7}"/>
    <dgm:cxn modelId="{98792B47-2541-46EF-BA45-F2C512BE8124}" srcId="{2463FE11-257E-4854-BE40-304208388216}" destId="{C381D41D-2308-418B-A03F-FA0195148BE6}" srcOrd="3" destOrd="0" parTransId="{452492FF-D44C-4663-B1D9-EAF409FF89CE}" sibTransId="{5F330FF0-5570-4B7D-965C-93F96F4AC303}"/>
    <dgm:cxn modelId="{D92B8BD7-7129-4FCA-8CC8-77AF674514C1}" type="presOf" srcId="{CD21F6CC-0DEE-4258-A636-8DA19A9D3C05}" destId="{269AA8AE-ED85-4295-9099-0D1C8F192200}" srcOrd="0" destOrd="0" presId="urn:microsoft.com/office/officeart/2005/8/layout/radial4"/>
    <dgm:cxn modelId="{8C0E4D93-7218-4235-A7EB-6B1B98809314}" type="presOf" srcId="{606FDCDB-2185-4822-9436-B0BC893BEF61}" destId="{0A71EB53-CB45-44DF-B205-B056AB7351F0}" srcOrd="0" destOrd="0" presId="urn:microsoft.com/office/officeart/2005/8/layout/radial4"/>
    <dgm:cxn modelId="{85BED62B-7C49-404C-96FB-FE7F5E6C4F39}" srcId="{2463FE11-257E-4854-BE40-304208388216}" destId="{606FDCDB-2185-4822-9436-B0BC893BEF61}" srcOrd="4" destOrd="0" parTransId="{750CE385-F2B6-439E-8269-88D19A0B9273}" sibTransId="{8C23798B-73A3-421C-A047-6BF883C66E8B}"/>
    <dgm:cxn modelId="{EF38DF08-43FE-4EA7-A4F8-38960B8313BD}" type="presOf" srcId="{0AF75EFB-0947-408F-9AFE-C87EA2191655}" destId="{FF54EACB-4AFF-4881-9E11-EC393F043D05}" srcOrd="0" destOrd="0" presId="urn:microsoft.com/office/officeart/2005/8/layout/radial4"/>
    <dgm:cxn modelId="{B5254CED-A94E-4F2E-9B76-ACF903C85CAE}" srcId="{2463FE11-257E-4854-BE40-304208388216}" destId="{0AF75EFB-0947-408F-9AFE-C87EA2191655}" srcOrd="5" destOrd="0" parTransId="{E58745F7-A578-4DFD-8A13-9CF8409D1F2C}" sibTransId="{5EEDCABD-EF6D-4B5B-A052-3A36A4E97D53}"/>
    <dgm:cxn modelId="{9F2F85B4-9160-4E56-8D96-300720C8E0EA}" type="presOf" srcId="{EB12FA2B-4BCE-4C52-AE59-1B76B69F3060}" destId="{D99DC9EF-09FC-4E21-8FBA-8C4A0CAD7BE8}" srcOrd="0" destOrd="0" presId="urn:microsoft.com/office/officeart/2005/8/layout/radial4"/>
    <dgm:cxn modelId="{DAF4EDF0-773C-47FC-93C2-69D92703DF61}" srcId="{2463FE11-257E-4854-BE40-304208388216}" destId="{953D4B74-C4AD-457F-9D5C-C7B762E2BAE0}" srcOrd="2" destOrd="0" parTransId="{9E25C3D9-CFAD-48F6-AF5A-C3FC11F7EEF7}" sibTransId="{F0E8B9C7-6F72-483F-9704-3B428D73AD38}"/>
    <dgm:cxn modelId="{AA6816CC-C920-4D6A-9D47-91DFF9AD450C}" type="presOf" srcId="{C381D41D-2308-418B-A03F-FA0195148BE6}" destId="{62D5E52C-0DDC-4B40-B9F0-57831C51ADA8}" srcOrd="0" destOrd="0" presId="urn:microsoft.com/office/officeart/2005/8/layout/radial4"/>
    <dgm:cxn modelId="{577CE9B9-C8B3-4EFA-82C7-A78C96EC7336}" type="presOf" srcId="{6CBDF251-E5EA-406D-B277-9118EFE0C1C2}" destId="{B3CFC2B8-380E-4B77-95C2-1B9A3A41D2DD}" srcOrd="0" destOrd="0" presId="urn:microsoft.com/office/officeart/2005/8/layout/radial4"/>
    <dgm:cxn modelId="{706B6EB7-ECC1-4B1C-9BBC-6B8195FB8CDD}" type="presOf" srcId="{9E25C3D9-CFAD-48F6-AF5A-C3FC11F7EEF7}" destId="{84F31E49-62D4-483C-9AD9-F323FAFF70A3}" srcOrd="0" destOrd="0" presId="urn:microsoft.com/office/officeart/2005/8/layout/radial4"/>
    <dgm:cxn modelId="{DC73317E-AF44-4348-9FB7-A5145621E3CC}" type="presOf" srcId="{5C29BF49-59B8-455D-95D7-87FED4864794}" destId="{02899055-FACB-4F37-BD9B-DD65FCCEA1CD}" srcOrd="0" destOrd="0" presId="urn:microsoft.com/office/officeart/2005/8/layout/radial4"/>
    <dgm:cxn modelId="{96EE41B2-414A-47BC-BC03-CBFDF8B07212}" type="presOf" srcId="{452492FF-D44C-4663-B1D9-EAF409FF89CE}" destId="{27277FF4-B935-4DE0-92F7-EF5DE2A7DBAB}" srcOrd="0" destOrd="0" presId="urn:microsoft.com/office/officeart/2005/8/layout/radial4"/>
    <dgm:cxn modelId="{C4F45515-1E46-4182-B8D1-D5BF2E9FDBE3}" type="presOf" srcId="{7D48DBB2-A32C-4F3A-B192-DBC3F70A02E3}" destId="{92AC12DF-672E-4C82-B482-134F86523D87}" srcOrd="0" destOrd="0" presId="urn:microsoft.com/office/officeart/2005/8/layout/radial4"/>
    <dgm:cxn modelId="{1B60B790-8B49-4981-A5AA-E8D764027382}" type="presOf" srcId="{2463FE11-257E-4854-BE40-304208388216}" destId="{D3E39E40-1006-4D10-93E0-FAF9710E46B6}" srcOrd="0" destOrd="0" presId="urn:microsoft.com/office/officeart/2005/8/layout/radial4"/>
    <dgm:cxn modelId="{FFDF90FF-C0AA-4C1B-BC6B-FB8BF9FF4055}" type="presParOf" srcId="{269AA8AE-ED85-4295-9099-0D1C8F192200}" destId="{D3E39E40-1006-4D10-93E0-FAF9710E46B6}" srcOrd="0" destOrd="0" presId="urn:microsoft.com/office/officeart/2005/8/layout/radial4"/>
    <dgm:cxn modelId="{9626366D-1B96-4604-A513-758C19FA7B0A}" type="presParOf" srcId="{269AA8AE-ED85-4295-9099-0D1C8F192200}" destId="{B3CFC2B8-380E-4B77-95C2-1B9A3A41D2DD}" srcOrd="1" destOrd="0" presId="urn:microsoft.com/office/officeart/2005/8/layout/radial4"/>
    <dgm:cxn modelId="{1B9B901F-97DE-4824-B646-4B14929E45F5}" type="presParOf" srcId="{269AA8AE-ED85-4295-9099-0D1C8F192200}" destId="{02899055-FACB-4F37-BD9B-DD65FCCEA1CD}" srcOrd="2" destOrd="0" presId="urn:microsoft.com/office/officeart/2005/8/layout/radial4"/>
    <dgm:cxn modelId="{7D9F3059-9509-402F-B4D3-C5BF775A94DB}" type="presParOf" srcId="{269AA8AE-ED85-4295-9099-0D1C8F192200}" destId="{92AC12DF-672E-4C82-B482-134F86523D87}" srcOrd="3" destOrd="0" presId="urn:microsoft.com/office/officeart/2005/8/layout/radial4"/>
    <dgm:cxn modelId="{E7FDBDF0-1C0F-4F09-BE94-99D24C39F223}" type="presParOf" srcId="{269AA8AE-ED85-4295-9099-0D1C8F192200}" destId="{D99DC9EF-09FC-4E21-8FBA-8C4A0CAD7BE8}" srcOrd="4" destOrd="0" presId="urn:microsoft.com/office/officeart/2005/8/layout/radial4"/>
    <dgm:cxn modelId="{11B123CE-87AB-4EAF-9174-08EAA93141F0}" type="presParOf" srcId="{269AA8AE-ED85-4295-9099-0D1C8F192200}" destId="{84F31E49-62D4-483C-9AD9-F323FAFF70A3}" srcOrd="5" destOrd="0" presId="urn:microsoft.com/office/officeart/2005/8/layout/radial4"/>
    <dgm:cxn modelId="{C7DE628D-3871-44FE-A305-120D28B359AC}" type="presParOf" srcId="{269AA8AE-ED85-4295-9099-0D1C8F192200}" destId="{3B8B7B24-857A-4AAE-B6AA-8537B929E794}" srcOrd="6" destOrd="0" presId="urn:microsoft.com/office/officeart/2005/8/layout/radial4"/>
    <dgm:cxn modelId="{F7C4AF0E-2467-47D6-90E6-CD62062DFFF2}" type="presParOf" srcId="{269AA8AE-ED85-4295-9099-0D1C8F192200}" destId="{27277FF4-B935-4DE0-92F7-EF5DE2A7DBAB}" srcOrd="7" destOrd="0" presId="urn:microsoft.com/office/officeart/2005/8/layout/radial4"/>
    <dgm:cxn modelId="{7951BD68-AC0F-46BB-8199-515B996479BB}" type="presParOf" srcId="{269AA8AE-ED85-4295-9099-0D1C8F192200}" destId="{62D5E52C-0DDC-4B40-B9F0-57831C51ADA8}" srcOrd="8" destOrd="0" presId="urn:microsoft.com/office/officeart/2005/8/layout/radial4"/>
    <dgm:cxn modelId="{4627A4CF-BD05-4076-98B2-FB326B14A7E6}" type="presParOf" srcId="{269AA8AE-ED85-4295-9099-0D1C8F192200}" destId="{4B787639-AC7F-4A2B-B45E-3C1D83E74FCE}" srcOrd="9" destOrd="0" presId="urn:microsoft.com/office/officeart/2005/8/layout/radial4"/>
    <dgm:cxn modelId="{3F513158-3B71-4BB9-AED0-A6F866162522}" type="presParOf" srcId="{269AA8AE-ED85-4295-9099-0D1C8F192200}" destId="{0A71EB53-CB45-44DF-B205-B056AB7351F0}" srcOrd="10" destOrd="0" presId="urn:microsoft.com/office/officeart/2005/8/layout/radial4"/>
    <dgm:cxn modelId="{845B24B9-0A8F-4186-85D7-484C51837D07}" type="presParOf" srcId="{269AA8AE-ED85-4295-9099-0D1C8F192200}" destId="{560262ED-EC4F-4E82-BF7C-E18E12E4E812}" srcOrd="11" destOrd="0" presId="urn:microsoft.com/office/officeart/2005/8/layout/radial4"/>
    <dgm:cxn modelId="{84CA0530-8914-4576-825D-5A70F89792AF}" type="presParOf" srcId="{269AA8AE-ED85-4295-9099-0D1C8F192200}" destId="{FF54EACB-4AFF-4881-9E11-EC393F043D05}"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5400A82-DB4A-4379-B3DD-8C1E818E228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fr-CH"/>
        </a:p>
      </dgm:t>
    </dgm:pt>
    <dgm:pt modelId="{7E48AC8B-CCB9-4BD6-B0EB-DF1738AD966F}">
      <dgm:prSet phldrT="[Text]" custT="1"/>
      <dgm:spPr/>
      <dgm:t>
        <a:bodyPr/>
        <a:lstStyle/>
        <a:p>
          <a:r>
            <a:rPr lang="en-US" sz="2000" dirty="0" smtClean="0"/>
            <a:t>Identify BIM Uses and Goals</a:t>
          </a:r>
          <a:endParaRPr lang="fr-CH" sz="2000" dirty="0"/>
        </a:p>
      </dgm:t>
    </dgm:pt>
    <dgm:pt modelId="{7F17A6E8-D829-4864-8AEE-FB1345B53F04}" type="parTrans" cxnId="{EC25917A-A7DB-49B1-9E6A-E9F540EBF85F}">
      <dgm:prSet/>
      <dgm:spPr/>
      <dgm:t>
        <a:bodyPr/>
        <a:lstStyle/>
        <a:p>
          <a:endParaRPr lang="fr-CH"/>
        </a:p>
      </dgm:t>
    </dgm:pt>
    <dgm:pt modelId="{42196232-0BA7-4899-999D-35CBE3C02A64}" type="sibTrans" cxnId="{EC25917A-A7DB-49B1-9E6A-E9F540EBF85F}">
      <dgm:prSet/>
      <dgm:spPr/>
      <dgm:t>
        <a:bodyPr/>
        <a:lstStyle/>
        <a:p>
          <a:endParaRPr lang="fr-CH"/>
        </a:p>
      </dgm:t>
    </dgm:pt>
    <dgm:pt modelId="{C30A0712-9120-4C14-A165-C046C9AE3265}">
      <dgm:prSet phldrT="[Text]" custT="1"/>
      <dgm:spPr/>
      <dgm:t>
        <a:bodyPr/>
        <a:lstStyle/>
        <a:p>
          <a:r>
            <a:rPr lang="en-US" sz="2000" dirty="0" smtClean="0"/>
            <a:t>Define project and team value.</a:t>
          </a:r>
          <a:endParaRPr lang="fr-CH" sz="2000" dirty="0"/>
        </a:p>
      </dgm:t>
    </dgm:pt>
    <dgm:pt modelId="{F6126E58-0B65-4416-81F6-D03B7D91FA3E}" type="parTrans" cxnId="{52DBB6D4-4F11-4748-9678-CC39EDF5E92C}">
      <dgm:prSet/>
      <dgm:spPr/>
      <dgm:t>
        <a:bodyPr/>
        <a:lstStyle/>
        <a:p>
          <a:endParaRPr lang="fr-CH"/>
        </a:p>
      </dgm:t>
    </dgm:pt>
    <dgm:pt modelId="{FB464FC9-A501-47F0-837E-2A107D6A89EF}" type="sibTrans" cxnId="{52DBB6D4-4F11-4748-9678-CC39EDF5E92C}">
      <dgm:prSet/>
      <dgm:spPr/>
      <dgm:t>
        <a:bodyPr/>
        <a:lstStyle/>
        <a:p>
          <a:endParaRPr lang="fr-CH"/>
        </a:p>
      </dgm:t>
    </dgm:pt>
    <dgm:pt modelId="{DC8C8E9D-086B-4F81-9DC5-436AE4C2D456}">
      <dgm:prSet phldrT="[Text]" custT="1"/>
      <dgm:spPr/>
      <dgm:t>
        <a:bodyPr/>
        <a:lstStyle/>
        <a:p>
          <a:r>
            <a:rPr lang="en-US" sz="2000" dirty="0" smtClean="0"/>
            <a:t>Design BIM Project Execution Process</a:t>
          </a:r>
          <a:endParaRPr lang="fr-CH" sz="2000" dirty="0"/>
        </a:p>
      </dgm:t>
    </dgm:pt>
    <dgm:pt modelId="{A091B208-2F00-471B-904C-4524CA52E273}" type="parTrans" cxnId="{345B3A34-6CAB-42FA-83D1-0FE5C80E9E1C}">
      <dgm:prSet/>
      <dgm:spPr/>
      <dgm:t>
        <a:bodyPr/>
        <a:lstStyle/>
        <a:p>
          <a:endParaRPr lang="fr-CH"/>
        </a:p>
      </dgm:t>
    </dgm:pt>
    <dgm:pt modelId="{16136993-9914-4CDF-92D7-DAF07A0C3F90}" type="sibTrans" cxnId="{345B3A34-6CAB-42FA-83D1-0FE5C80E9E1C}">
      <dgm:prSet/>
      <dgm:spPr/>
      <dgm:t>
        <a:bodyPr/>
        <a:lstStyle/>
        <a:p>
          <a:endParaRPr lang="fr-CH"/>
        </a:p>
      </dgm:t>
    </dgm:pt>
    <dgm:pt modelId="{D7097BFC-2F51-478E-AFD0-902C278307F1}">
      <dgm:prSet phldrT="[Text]" custT="1"/>
      <dgm:spPr/>
      <dgm:t>
        <a:bodyPr/>
        <a:lstStyle/>
        <a:p>
          <a:r>
            <a:rPr lang="en-US" sz="2000" dirty="0" smtClean="0"/>
            <a:t>Develop a process which includes tasks supported by BIM along with information exchanges.</a:t>
          </a:r>
          <a:endParaRPr lang="fr-CH" sz="2000" dirty="0"/>
        </a:p>
      </dgm:t>
    </dgm:pt>
    <dgm:pt modelId="{7B315F31-B15F-4F7F-B0A2-06154B871BCB}" type="parTrans" cxnId="{FC0E6F15-876F-44BE-82B0-5C5D4EA4390E}">
      <dgm:prSet/>
      <dgm:spPr/>
      <dgm:t>
        <a:bodyPr/>
        <a:lstStyle/>
        <a:p>
          <a:endParaRPr lang="fr-CH"/>
        </a:p>
      </dgm:t>
    </dgm:pt>
    <dgm:pt modelId="{289109F8-8CCA-4949-9F94-3ADAE51936F0}" type="sibTrans" cxnId="{FC0E6F15-876F-44BE-82B0-5C5D4EA4390E}">
      <dgm:prSet/>
      <dgm:spPr/>
      <dgm:t>
        <a:bodyPr/>
        <a:lstStyle/>
        <a:p>
          <a:endParaRPr lang="fr-CH"/>
        </a:p>
      </dgm:t>
    </dgm:pt>
    <dgm:pt modelId="{CC84BCD9-4484-48CE-8E81-3C303D8E8B35}">
      <dgm:prSet phldrT="[Text]" custT="1"/>
      <dgm:spPr/>
      <dgm:t>
        <a:bodyPr/>
        <a:lstStyle/>
        <a:p>
          <a:r>
            <a:rPr lang="en-US" sz="2000" dirty="0" smtClean="0"/>
            <a:t>Develop Information Exchanges</a:t>
          </a:r>
          <a:endParaRPr lang="fr-CH" sz="2000" dirty="0"/>
        </a:p>
      </dgm:t>
    </dgm:pt>
    <dgm:pt modelId="{36AFBA59-D7C2-4AC7-88CF-7FBFA864B1B7}" type="parTrans" cxnId="{0C2E0618-80FE-47FD-9568-F1ACDE2CA1EB}">
      <dgm:prSet/>
      <dgm:spPr/>
      <dgm:t>
        <a:bodyPr/>
        <a:lstStyle/>
        <a:p>
          <a:endParaRPr lang="fr-CH"/>
        </a:p>
      </dgm:t>
    </dgm:pt>
    <dgm:pt modelId="{C7C5B760-A90E-4199-825C-2737239A52F7}" type="sibTrans" cxnId="{0C2E0618-80FE-47FD-9568-F1ACDE2CA1EB}">
      <dgm:prSet/>
      <dgm:spPr/>
      <dgm:t>
        <a:bodyPr/>
        <a:lstStyle/>
        <a:p>
          <a:endParaRPr lang="fr-CH"/>
        </a:p>
      </dgm:t>
    </dgm:pt>
    <dgm:pt modelId="{11058A4B-0D89-4DC5-B96E-925915A02054}">
      <dgm:prSet phldrT="[Text]" custT="1"/>
      <dgm:spPr/>
      <dgm:t>
        <a:bodyPr/>
        <a:lstStyle/>
        <a:p>
          <a:r>
            <a:rPr lang="en-US" sz="2000" dirty="0" smtClean="0"/>
            <a:t>Develop the information content, level of detail and responsible party for each exchange.</a:t>
          </a:r>
          <a:endParaRPr lang="fr-CH" sz="2000" dirty="0"/>
        </a:p>
      </dgm:t>
    </dgm:pt>
    <dgm:pt modelId="{2560D075-E53F-49D6-8CAC-0977B831A5A8}" type="parTrans" cxnId="{AEE0B177-7622-4869-9E53-213D3DE28C79}">
      <dgm:prSet/>
      <dgm:spPr/>
      <dgm:t>
        <a:bodyPr/>
        <a:lstStyle/>
        <a:p>
          <a:endParaRPr lang="fr-CH"/>
        </a:p>
      </dgm:t>
    </dgm:pt>
    <dgm:pt modelId="{9973A46B-525E-4F57-A1E7-A595C148AA6B}" type="sibTrans" cxnId="{AEE0B177-7622-4869-9E53-213D3DE28C79}">
      <dgm:prSet/>
      <dgm:spPr/>
      <dgm:t>
        <a:bodyPr/>
        <a:lstStyle/>
        <a:p>
          <a:endParaRPr lang="fr-CH"/>
        </a:p>
      </dgm:t>
    </dgm:pt>
    <dgm:pt modelId="{CA829F46-6C3A-4983-97BF-08B965454833}">
      <dgm:prSet phldrT="[Text]" custT="1"/>
      <dgm:spPr/>
      <dgm:t>
        <a:bodyPr/>
        <a:lstStyle/>
        <a:p>
          <a:endParaRPr lang="en-US" sz="2000" dirty="0" smtClean="0"/>
        </a:p>
        <a:p>
          <a:r>
            <a:rPr lang="en-US" sz="2000" dirty="0" smtClean="0"/>
            <a:t>Define supporting infrastructure for BIM Implementation</a:t>
          </a:r>
          <a:endParaRPr lang="fr-CH" sz="2000" dirty="0"/>
        </a:p>
      </dgm:t>
    </dgm:pt>
    <dgm:pt modelId="{381B83F0-57E1-4193-99B8-4A1BCCB2C3F7}" type="parTrans" cxnId="{58CAAC5E-C057-4AD0-BC65-93E4B8F18195}">
      <dgm:prSet/>
      <dgm:spPr/>
      <dgm:t>
        <a:bodyPr/>
        <a:lstStyle/>
        <a:p>
          <a:endParaRPr lang="fr-CH"/>
        </a:p>
      </dgm:t>
    </dgm:pt>
    <dgm:pt modelId="{07EED482-10ED-4B69-BB17-9752A187C2B5}" type="sibTrans" cxnId="{58CAAC5E-C057-4AD0-BC65-93E4B8F18195}">
      <dgm:prSet/>
      <dgm:spPr/>
      <dgm:t>
        <a:bodyPr/>
        <a:lstStyle/>
        <a:p>
          <a:endParaRPr lang="fr-CH"/>
        </a:p>
      </dgm:t>
    </dgm:pt>
    <dgm:pt modelId="{5E603720-8430-4021-9E75-4DF551F2BCDD}">
      <dgm:prSet custT="1"/>
      <dgm:spPr/>
      <dgm:t>
        <a:bodyPr/>
        <a:lstStyle/>
        <a:p>
          <a:endParaRPr lang="fr-CH" sz="2000" dirty="0"/>
        </a:p>
      </dgm:t>
    </dgm:pt>
    <dgm:pt modelId="{5735C718-30CB-4F9D-9A00-EAD502DE0279}" type="parTrans" cxnId="{95698494-A260-486C-9D57-52752117713D}">
      <dgm:prSet/>
      <dgm:spPr/>
      <dgm:t>
        <a:bodyPr/>
        <a:lstStyle/>
        <a:p>
          <a:endParaRPr lang="fr-CH"/>
        </a:p>
      </dgm:t>
    </dgm:pt>
    <dgm:pt modelId="{22FC9A57-3B75-4EC6-8F7C-59B0D5429346}" type="sibTrans" cxnId="{95698494-A260-486C-9D57-52752117713D}">
      <dgm:prSet/>
      <dgm:spPr/>
      <dgm:t>
        <a:bodyPr/>
        <a:lstStyle/>
        <a:p>
          <a:endParaRPr lang="fr-CH"/>
        </a:p>
      </dgm:t>
    </dgm:pt>
    <dgm:pt modelId="{462F30F0-FA89-4D40-8B79-8AC10D8D41CE}" type="pres">
      <dgm:prSet presAssocID="{45400A82-DB4A-4379-B3DD-8C1E818E2284}" presName="outerComposite" presStyleCnt="0">
        <dgm:presLayoutVars>
          <dgm:chMax val="5"/>
          <dgm:dir/>
          <dgm:resizeHandles val="exact"/>
        </dgm:presLayoutVars>
      </dgm:prSet>
      <dgm:spPr/>
      <dgm:t>
        <a:bodyPr/>
        <a:lstStyle/>
        <a:p>
          <a:endParaRPr lang="fr-CH"/>
        </a:p>
      </dgm:t>
    </dgm:pt>
    <dgm:pt modelId="{20B0C1DD-6882-48FA-AB90-86C4D86479A0}" type="pres">
      <dgm:prSet presAssocID="{45400A82-DB4A-4379-B3DD-8C1E818E2284}" presName="dummyMaxCanvas" presStyleCnt="0">
        <dgm:presLayoutVars/>
      </dgm:prSet>
      <dgm:spPr/>
    </dgm:pt>
    <dgm:pt modelId="{EA4A1B68-96E5-4A7C-849D-1B503DE8341D}" type="pres">
      <dgm:prSet presAssocID="{45400A82-DB4A-4379-B3DD-8C1E818E2284}" presName="FourNodes_1" presStyleLbl="node1" presStyleIdx="0" presStyleCnt="4" custLinFactNeighborX="3095" custLinFactNeighborY="2961">
        <dgm:presLayoutVars>
          <dgm:bulletEnabled val="1"/>
        </dgm:presLayoutVars>
      </dgm:prSet>
      <dgm:spPr/>
      <dgm:t>
        <a:bodyPr/>
        <a:lstStyle/>
        <a:p>
          <a:endParaRPr lang="fr-CH"/>
        </a:p>
      </dgm:t>
    </dgm:pt>
    <dgm:pt modelId="{44B9D87A-F4FF-4149-B054-E32F16B23971}" type="pres">
      <dgm:prSet presAssocID="{45400A82-DB4A-4379-B3DD-8C1E818E2284}" presName="FourNodes_2" presStyleLbl="node1" presStyleIdx="1" presStyleCnt="4" custLinFactNeighborX="-1387" custLinFactNeighborY="-2221">
        <dgm:presLayoutVars>
          <dgm:bulletEnabled val="1"/>
        </dgm:presLayoutVars>
      </dgm:prSet>
      <dgm:spPr/>
      <dgm:t>
        <a:bodyPr/>
        <a:lstStyle/>
        <a:p>
          <a:endParaRPr lang="fr-CH"/>
        </a:p>
      </dgm:t>
    </dgm:pt>
    <dgm:pt modelId="{81728F23-C901-4C0B-AC6F-4C028D2EAEF4}" type="pres">
      <dgm:prSet presAssocID="{45400A82-DB4A-4379-B3DD-8C1E818E2284}" presName="FourNodes_3" presStyleLbl="node1" presStyleIdx="2" presStyleCnt="4" custLinFactNeighborX="-2668" custLinFactNeighborY="-3702">
        <dgm:presLayoutVars>
          <dgm:bulletEnabled val="1"/>
        </dgm:presLayoutVars>
      </dgm:prSet>
      <dgm:spPr/>
      <dgm:t>
        <a:bodyPr/>
        <a:lstStyle/>
        <a:p>
          <a:endParaRPr lang="fr-CH"/>
        </a:p>
      </dgm:t>
    </dgm:pt>
    <dgm:pt modelId="{F88F1C55-ABF5-4621-9381-94D62CDAE31D}" type="pres">
      <dgm:prSet presAssocID="{45400A82-DB4A-4379-B3DD-8C1E818E2284}" presName="FourNodes_4" presStyleLbl="node1" presStyleIdx="3" presStyleCnt="4" custScaleX="109684" custScaleY="66540" custLinFactNeighborX="-2668" custLinFactNeighborY="-23746">
        <dgm:presLayoutVars>
          <dgm:bulletEnabled val="1"/>
        </dgm:presLayoutVars>
      </dgm:prSet>
      <dgm:spPr/>
      <dgm:t>
        <a:bodyPr/>
        <a:lstStyle/>
        <a:p>
          <a:endParaRPr lang="fr-CH"/>
        </a:p>
      </dgm:t>
    </dgm:pt>
    <dgm:pt modelId="{165738BD-4BDE-47B0-B47F-8A62AF6D40B8}" type="pres">
      <dgm:prSet presAssocID="{45400A82-DB4A-4379-B3DD-8C1E818E2284}" presName="FourConn_1-2" presStyleLbl="fgAccFollowNode1" presStyleIdx="0" presStyleCnt="3">
        <dgm:presLayoutVars>
          <dgm:bulletEnabled val="1"/>
        </dgm:presLayoutVars>
      </dgm:prSet>
      <dgm:spPr/>
      <dgm:t>
        <a:bodyPr/>
        <a:lstStyle/>
        <a:p>
          <a:endParaRPr lang="fr-CH"/>
        </a:p>
      </dgm:t>
    </dgm:pt>
    <dgm:pt modelId="{00477EF1-86D2-42D8-BB10-75ECEF9C40C7}" type="pres">
      <dgm:prSet presAssocID="{45400A82-DB4A-4379-B3DD-8C1E818E2284}" presName="FourConn_2-3" presStyleLbl="fgAccFollowNode1" presStyleIdx="1" presStyleCnt="3" custLinFactNeighborX="-38723" custLinFactNeighborY="1139">
        <dgm:presLayoutVars>
          <dgm:bulletEnabled val="1"/>
        </dgm:presLayoutVars>
      </dgm:prSet>
      <dgm:spPr/>
      <dgm:t>
        <a:bodyPr/>
        <a:lstStyle/>
        <a:p>
          <a:endParaRPr lang="fr-CH"/>
        </a:p>
      </dgm:t>
    </dgm:pt>
    <dgm:pt modelId="{447AEC12-C366-408D-B679-994A76D8A594}" type="pres">
      <dgm:prSet presAssocID="{45400A82-DB4A-4379-B3DD-8C1E818E2284}" presName="FourConn_3-4" presStyleLbl="fgAccFollowNode1" presStyleIdx="2" presStyleCnt="3" custLinFactNeighborX="-35307" custLinFactNeighborY="-2278">
        <dgm:presLayoutVars>
          <dgm:bulletEnabled val="1"/>
        </dgm:presLayoutVars>
      </dgm:prSet>
      <dgm:spPr/>
      <dgm:t>
        <a:bodyPr/>
        <a:lstStyle/>
        <a:p>
          <a:endParaRPr lang="fr-CH"/>
        </a:p>
      </dgm:t>
    </dgm:pt>
    <dgm:pt modelId="{898B547B-A1D3-40BF-8B58-306712B3EBCD}" type="pres">
      <dgm:prSet presAssocID="{45400A82-DB4A-4379-B3DD-8C1E818E2284}" presName="FourNodes_1_text" presStyleLbl="node1" presStyleIdx="3" presStyleCnt="4">
        <dgm:presLayoutVars>
          <dgm:bulletEnabled val="1"/>
        </dgm:presLayoutVars>
      </dgm:prSet>
      <dgm:spPr/>
      <dgm:t>
        <a:bodyPr/>
        <a:lstStyle/>
        <a:p>
          <a:endParaRPr lang="fr-CH"/>
        </a:p>
      </dgm:t>
    </dgm:pt>
    <dgm:pt modelId="{4F3F21E9-F1EA-4ED9-A801-BE73581DF057}" type="pres">
      <dgm:prSet presAssocID="{45400A82-DB4A-4379-B3DD-8C1E818E2284}" presName="FourNodes_2_text" presStyleLbl="node1" presStyleIdx="3" presStyleCnt="4">
        <dgm:presLayoutVars>
          <dgm:bulletEnabled val="1"/>
        </dgm:presLayoutVars>
      </dgm:prSet>
      <dgm:spPr/>
      <dgm:t>
        <a:bodyPr/>
        <a:lstStyle/>
        <a:p>
          <a:endParaRPr lang="fr-CH"/>
        </a:p>
      </dgm:t>
    </dgm:pt>
    <dgm:pt modelId="{A71FDD22-DF29-4BF6-BDD2-E0FE380DAC8C}" type="pres">
      <dgm:prSet presAssocID="{45400A82-DB4A-4379-B3DD-8C1E818E2284}" presName="FourNodes_3_text" presStyleLbl="node1" presStyleIdx="3" presStyleCnt="4">
        <dgm:presLayoutVars>
          <dgm:bulletEnabled val="1"/>
        </dgm:presLayoutVars>
      </dgm:prSet>
      <dgm:spPr/>
      <dgm:t>
        <a:bodyPr/>
        <a:lstStyle/>
        <a:p>
          <a:endParaRPr lang="fr-CH"/>
        </a:p>
      </dgm:t>
    </dgm:pt>
    <dgm:pt modelId="{D9ECCF07-709B-4257-BDAF-501579E4AA5F}" type="pres">
      <dgm:prSet presAssocID="{45400A82-DB4A-4379-B3DD-8C1E818E2284}" presName="FourNodes_4_text" presStyleLbl="node1" presStyleIdx="3" presStyleCnt="4">
        <dgm:presLayoutVars>
          <dgm:bulletEnabled val="1"/>
        </dgm:presLayoutVars>
      </dgm:prSet>
      <dgm:spPr/>
      <dgm:t>
        <a:bodyPr/>
        <a:lstStyle/>
        <a:p>
          <a:endParaRPr lang="fr-CH"/>
        </a:p>
      </dgm:t>
    </dgm:pt>
  </dgm:ptLst>
  <dgm:cxnLst>
    <dgm:cxn modelId="{D5D27842-D2B7-4C31-99EB-EA1DEC378D54}" type="presOf" srcId="{DC8C8E9D-086B-4F81-9DC5-436AE4C2D456}" destId="{4F3F21E9-F1EA-4ED9-A801-BE73581DF057}" srcOrd="1" destOrd="0" presId="urn:microsoft.com/office/officeart/2005/8/layout/vProcess5"/>
    <dgm:cxn modelId="{F9426D57-DDD4-4A2B-9510-6D8C91F7FCF4}" type="presOf" srcId="{7E48AC8B-CCB9-4BD6-B0EB-DF1738AD966F}" destId="{898B547B-A1D3-40BF-8B58-306712B3EBCD}" srcOrd="1" destOrd="0" presId="urn:microsoft.com/office/officeart/2005/8/layout/vProcess5"/>
    <dgm:cxn modelId="{CC967525-765C-4CF9-8C86-B1D8E7426D5F}" type="presOf" srcId="{CA829F46-6C3A-4983-97BF-08B965454833}" destId="{F88F1C55-ABF5-4621-9381-94D62CDAE31D}" srcOrd="0" destOrd="0" presId="urn:microsoft.com/office/officeart/2005/8/layout/vProcess5"/>
    <dgm:cxn modelId="{EC25917A-A7DB-49B1-9E6A-E9F540EBF85F}" srcId="{45400A82-DB4A-4379-B3DD-8C1E818E2284}" destId="{7E48AC8B-CCB9-4BD6-B0EB-DF1738AD966F}" srcOrd="0" destOrd="0" parTransId="{7F17A6E8-D829-4864-8AEE-FB1345B53F04}" sibTransId="{42196232-0BA7-4899-999D-35CBE3C02A64}"/>
    <dgm:cxn modelId="{AEE0B177-7622-4869-9E53-213D3DE28C79}" srcId="{CC84BCD9-4484-48CE-8E81-3C303D8E8B35}" destId="{11058A4B-0D89-4DC5-B96E-925915A02054}" srcOrd="0" destOrd="0" parTransId="{2560D075-E53F-49D6-8CAC-0977B831A5A8}" sibTransId="{9973A46B-525E-4F57-A1E7-A595C148AA6B}"/>
    <dgm:cxn modelId="{9E1D912C-AA8F-4569-A68C-C3ADE132B5BB}" type="presOf" srcId="{16136993-9914-4CDF-92D7-DAF07A0C3F90}" destId="{00477EF1-86D2-42D8-BB10-75ECEF9C40C7}" srcOrd="0" destOrd="0" presId="urn:microsoft.com/office/officeart/2005/8/layout/vProcess5"/>
    <dgm:cxn modelId="{CE974664-D75F-4CAA-B337-32995DEDF769}" type="presOf" srcId="{D7097BFC-2F51-478E-AFD0-902C278307F1}" destId="{44B9D87A-F4FF-4149-B054-E32F16B23971}" srcOrd="0" destOrd="1" presId="urn:microsoft.com/office/officeart/2005/8/layout/vProcess5"/>
    <dgm:cxn modelId="{8D3AAB3B-D833-44E1-893B-C4CC7E9A7ADE}" type="presOf" srcId="{CC84BCD9-4484-48CE-8E81-3C303D8E8B35}" destId="{81728F23-C901-4C0B-AC6F-4C028D2EAEF4}" srcOrd="0" destOrd="0" presId="urn:microsoft.com/office/officeart/2005/8/layout/vProcess5"/>
    <dgm:cxn modelId="{C209E952-15C3-4766-B73F-C9A98D2F80F6}" type="presOf" srcId="{45400A82-DB4A-4379-B3DD-8C1E818E2284}" destId="{462F30F0-FA89-4D40-8B79-8AC10D8D41CE}" srcOrd="0" destOrd="0" presId="urn:microsoft.com/office/officeart/2005/8/layout/vProcess5"/>
    <dgm:cxn modelId="{95698494-A260-486C-9D57-52752117713D}" srcId="{CA829F46-6C3A-4983-97BF-08B965454833}" destId="{5E603720-8430-4021-9E75-4DF551F2BCDD}" srcOrd="0" destOrd="0" parTransId="{5735C718-30CB-4F9D-9A00-EAD502DE0279}" sibTransId="{22FC9A57-3B75-4EC6-8F7C-59B0D5429346}"/>
    <dgm:cxn modelId="{60D6F0BF-5593-4EFC-9039-710936184DEE}" type="presOf" srcId="{5E603720-8430-4021-9E75-4DF551F2BCDD}" destId="{F88F1C55-ABF5-4621-9381-94D62CDAE31D}" srcOrd="0" destOrd="1" presId="urn:microsoft.com/office/officeart/2005/8/layout/vProcess5"/>
    <dgm:cxn modelId="{0B842D8D-6546-4328-99D9-3B5724294BB1}" type="presOf" srcId="{C30A0712-9120-4C14-A165-C046C9AE3265}" destId="{898B547B-A1D3-40BF-8B58-306712B3EBCD}" srcOrd="1" destOrd="1" presId="urn:microsoft.com/office/officeart/2005/8/layout/vProcess5"/>
    <dgm:cxn modelId="{9DDF7EF1-F10F-4215-8670-A164D1EFE859}" type="presOf" srcId="{7E48AC8B-CCB9-4BD6-B0EB-DF1738AD966F}" destId="{EA4A1B68-96E5-4A7C-849D-1B503DE8341D}" srcOrd="0" destOrd="0" presId="urn:microsoft.com/office/officeart/2005/8/layout/vProcess5"/>
    <dgm:cxn modelId="{61D5A398-047A-4F50-AD8F-9817E36576E7}" type="presOf" srcId="{D7097BFC-2F51-478E-AFD0-902C278307F1}" destId="{4F3F21E9-F1EA-4ED9-A801-BE73581DF057}" srcOrd="1" destOrd="1" presId="urn:microsoft.com/office/officeart/2005/8/layout/vProcess5"/>
    <dgm:cxn modelId="{5E511D57-CD29-4F51-AD3B-2C5E17F84BE3}" type="presOf" srcId="{5E603720-8430-4021-9E75-4DF551F2BCDD}" destId="{D9ECCF07-709B-4257-BDAF-501579E4AA5F}" srcOrd="1" destOrd="1" presId="urn:microsoft.com/office/officeart/2005/8/layout/vProcess5"/>
    <dgm:cxn modelId="{0C2E0618-80FE-47FD-9568-F1ACDE2CA1EB}" srcId="{45400A82-DB4A-4379-B3DD-8C1E818E2284}" destId="{CC84BCD9-4484-48CE-8E81-3C303D8E8B35}" srcOrd="2" destOrd="0" parTransId="{36AFBA59-D7C2-4AC7-88CF-7FBFA864B1B7}" sibTransId="{C7C5B760-A90E-4199-825C-2737239A52F7}"/>
    <dgm:cxn modelId="{C2BCC017-E8F1-4CCA-B6A3-2B99D1136F7D}" type="presOf" srcId="{C7C5B760-A90E-4199-825C-2737239A52F7}" destId="{447AEC12-C366-408D-B679-994A76D8A594}" srcOrd="0" destOrd="0" presId="urn:microsoft.com/office/officeart/2005/8/layout/vProcess5"/>
    <dgm:cxn modelId="{BF7233B1-9443-4160-9A6F-2B32B155CA73}" type="presOf" srcId="{CC84BCD9-4484-48CE-8E81-3C303D8E8B35}" destId="{A71FDD22-DF29-4BF6-BDD2-E0FE380DAC8C}" srcOrd="1" destOrd="0" presId="urn:microsoft.com/office/officeart/2005/8/layout/vProcess5"/>
    <dgm:cxn modelId="{FC0E6F15-876F-44BE-82B0-5C5D4EA4390E}" srcId="{DC8C8E9D-086B-4F81-9DC5-436AE4C2D456}" destId="{D7097BFC-2F51-478E-AFD0-902C278307F1}" srcOrd="0" destOrd="0" parTransId="{7B315F31-B15F-4F7F-B0A2-06154B871BCB}" sibTransId="{289109F8-8CCA-4949-9F94-3ADAE51936F0}"/>
    <dgm:cxn modelId="{FFD95D16-CCB6-47A9-B6AC-6D282165169F}" type="presOf" srcId="{11058A4B-0D89-4DC5-B96E-925915A02054}" destId="{81728F23-C901-4C0B-AC6F-4C028D2EAEF4}" srcOrd="0" destOrd="1" presId="urn:microsoft.com/office/officeart/2005/8/layout/vProcess5"/>
    <dgm:cxn modelId="{4ABA6941-AEF9-41AC-A60C-137BC6FFDD70}" type="presOf" srcId="{CA829F46-6C3A-4983-97BF-08B965454833}" destId="{D9ECCF07-709B-4257-BDAF-501579E4AA5F}" srcOrd="1" destOrd="0" presId="urn:microsoft.com/office/officeart/2005/8/layout/vProcess5"/>
    <dgm:cxn modelId="{58CAAC5E-C057-4AD0-BC65-93E4B8F18195}" srcId="{45400A82-DB4A-4379-B3DD-8C1E818E2284}" destId="{CA829F46-6C3A-4983-97BF-08B965454833}" srcOrd="3" destOrd="0" parTransId="{381B83F0-57E1-4193-99B8-4A1BCCB2C3F7}" sibTransId="{07EED482-10ED-4B69-BB17-9752A187C2B5}"/>
    <dgm:cxn modelId="{B0B4D1DA-0115-4EEF-BCC0-525A09C69DC6}" type="presOf" srcId="{C30A0712-9120-4C14-A165-C046C9AE3265}" destId="{EA4A1B68-96E5-4A7C-849D-1B503DE8341D}" srcOrd="0" destOrd="1" presId="urn:microsoft.com/office/officeart/2005/8/layout/vProcess5"/>
    <dgm:cxn modelId="{52DBB6D4-4F11-4748-9678-CC39EDF5E92C}" srcId="{7E48AC8B-CCB9-4BD6-B0EB-DF1738AD966F}" destId="{C30A0712-9120-4C14-A165-C046C9AE3265}" srcOrd="0" destOrd="0" parTransId="{F6126E58-0B65-4416-81F6-D03B7D91FA3E}" sibTransId="{FB464FC9-A501-47F0-837E-2A107D6A89EF}"/>
    <dgm:cxn modelId="{7489A7B7-6813-451F-8CDE-7A427E27AD93}" type="presOf" srcId="{DC8C8E9D-086B-4F81-9DC5-436AE4C2D456}" destId="{44B9D87A-F4FF-4149-B054-E32F16B23971}" srcOrd="0" destOrd="0" presId="urn:microsoft.com/office/officeart/2005/8/layout/vProcess5"/>
    <dgm:cxn modelId="{E247A8BB-58B1-4408-AF90-11394581FC2B}" type="presOf" srcId="{42196232-0BA7-4899-999D-35CBE3C02A64}" destId="{165738BD-4BDE-47B0-B47F-8A62AF6D40B8}" srcOrd="0" destOrd="0" presId="urn:microsoft.com/office/officeart/2005/8/layout/vProcess5"/>
    <dgm:cxn modelId="{345B3A34-6CAB-42FA-83D1-0FE5C80E9E1C}" srcId="{45400A82-DB4A-4379-B3DD-8C1E818E2284}" destId="{DC8C8E9D-086B-4F81-9DC5-436AE4C2D456}" srcOrd="1" destOrd="0" parTransId="{A091B208-2F00-471B-904C-4524CA52E273}" sibTransId="{16136993-9914-4CDF-92D7-DAF07A0C3F90}"/>
    <dgm:cxn modelId="{069BF11D-5D6D-492D-A63D-9C26AFBFA0B5}" type="presOf" srcId="{11058A4B-0D89-4DC5-B96E-925915A02054}" destId="{A71FDD22-DF29-4BF6-BDD2-E0FE380DAC8C}" srcOrd="1" destOrd="1" presId="urn:microsoft.com/office/officeart/2005/8/layout/vProcess5"/>
    <dgm:cxn modelId="{0DD930EC-7F13-40F9-87CC-40D7B2D8F5CA}" type="presParOf" srcId="{462F30F0-FA89-4D40-8B79-8AC10D8D41CE}" destId="{20B0C1DD-6882-48FA-AB90-86C4D86479A0}" srcOrd="0" destOrd="0" presId="urn:microsoft.com/office/officeart/2005/8/layout/vProcess5"/>
    <dgm:cxn modelId="{ACABA396-4730-4E7F-AC35-0D340C961A3F}" type="presParOf" srcId="{462F30F0-FA89-4D40-8B79-8AC10D8D41CE}" destId="{EA4A1B68-96E5-4A7C-849D-1B503DE8341D}" srcOrd="1" destOrd="0" presId="urn:microsoft.com/office/officeart/2005/8/layout/vProcess5"/>
    <dgm:cxn modelId="{92C4A45E-8052-4A58-BCC1-41D7DE679F06}" type="presParOf" srcId="{462F30F0-FA89-4D40-8B79-8AC10D8D41CE}" destId="{44B9D87A-F4FF-4149-B054-E32F16B23971}" srcOrd="2" destOrd="0" presId="urn:microsoft.com/office/officeart/2005/8/layout/vProcess5"/>
    <dgm:cxn modelId="{4926E60F-AEE5-4633-80A8-AA9AE3D7AED4}" type="presParOf" srcId="{462F30F0-FA89-4D40-8B79-8AC10D8D41CE}" destId="{81728F23-C901-4C0B-AC6F-4C028D2EAEF4}" srcOrd="3" destOrd="0" presId="urn:microsoft.com/office/officeart/2005/8/layout/vProcess5"/>
    <dgm:cxn modelId="{F9D6FB50-6CFF-4500-A38C-CF8833905645}" type="presParOf" srcId="{462F30F0-FA89-4D40-8B79-8AC10D8D41CE}" destId="{F88F1C55-ABF5-4621-9381-94D62CDAE31D}" srcOrd="4" destOrd="0" presId="urn:microsoft.com/office/officeart/2005/8/layout/vProcess5"/>
    <dgm:cxn modelId="{884ED3C2-7975-45D8-8398-DABA20C03B61}" type="presParOf" srcId="{462F30F0-FA89-4D40-8B79-8AC10D8D41CE}" destId="{165738BD-4BDE-47B0-B47F-8A62AF6D40B8}" srcOrd="5" destOrd="0" presId="urn:microsoft.com/office/officeart/2005/8/layout/vProcess5"/>
    <dgm:cxn modelId="{101D1D65-0ABC-4682-83A2-9AC88167E860}" type="presParOf" srcId="{462F30F0-FA89-4D40-8B79-8AC10D8D41CE}" destId="{00477EF1-86D2-42D8-BB10-75ECEF9C40C7}" srcOrd="6" destOrd="0" presId="urn:microsoft.com/office/officeart/2005/8/layout/vProcess5"/>
    <dgm:cxn modelId="{49C553C8-E4F1-4BAE-9677-E2A61BFD64AA}" type="presParOf" srcId="{462F30F0-FA89-4D40-8B79-8AC10D8D41CE}" destId="{447AEC12-C366-408D-B679-994A76D8A594}" srcOrd="7" destOrd="0" presId="urn:microsoft.com/office/officeart/2005/8/layout/vProcess5"/>
    <dgm:cxn modelId="{7A601E53-AD70-431C-9A86-CD86762C6BBD}" type="presParOf" srcId="{462F30F0-FA89-4D40-8B79-8AC10D8D41CE}" destId="{898B547B-A1D3-40BF-8B58-306712B3EBCD}" srcOrd="8" destOrd="0" presId="urn:microsoft.com/office/officeart/2005/8/layout/vProcess5"/>
    <dgm:cxn modelId="{215D1423-D4D7-4FF2-AC14-CA3D8E1C43A0}" type="presParOf" srcId="{462F30F0-FA89-4D40-8B79-8AC10D8D41CE}" destId="{4F3F21E9-F1EA-4ED9-A801-BE73581DF057}" srcOrd="9" destOrd="0" presId="urn:microsoft.com/office/officeart/2005/8/layout/vProcess5"/>
    <dgm:cxn modelId="{1C37F178-F055-49AD-819E-43D29EFA0636}" type="presParOf" srcId="{462F30F0-FA89-4D40-8B79-8AC10D8D41CE}" destId="{A71FDD22-DF29-4BF6-BDD2-E0FE380DAC8C}" srcOrd="10" destOrd="0" presId="urn:microsoft.com/office/officeart/2005/8/layout/vProcess5"/>
    <dgm:cxn modelId="{95CBB2D4-C6C6-41E6-8853-43602113479D}" type="presParOf" srcId="{462F30F0-FA89-4D40-8B79-8AC10D8D41CE}" destId="{D9ECCF07-709B-4257-BDAF-501579E4AA5F}"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39E40-1006-4D10-93E0-FAF9710E46B6}">
      <dsp:nvSpPr>
        <dsp:cNvPr id="0" name=""/>
        <dsp:cNvSpPr/>
      </dsp:nvSpPr>
      <dsp:spPr>
        <a:xfrm>
          <a:off x="3078776" y="2845757"/>
          <a:ext cx="1768779" cy="176877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noProof="0" dirty="0" smtClean="0"/>
            <a:t>BIM</a:t>
          </a:r>
        </a:p>
      </dsp:txBody>
      <dsp:txXfrm>
        <a:off x="3337808" y="3104789"/>
        <a:ext cx="1250715" cy="1250715"/>
      </dsp:txXfrm>
    </dsp:sp>
    <dsp:sp modelId="{B3CFC2B8-380E-4B77-95C2-1B9A3A41D2DD}">
      <dsp:nvSpPr>
        <dsp:cNvPr id="0" name=""/>
        <dsp:cNvSpPr/>
      </dsp:nvSpPr>
      <dsp:spPr>
        <a:xfrm rot="10591668">
          <a:off x="1798223" y="3499810"/>
          <a:ext cx="1180409"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899055-FACB-4F37-BD9B-DD65FCCEA1CD}">
      <dsp:nvSpPr>
        <dsp:cNvPr id="0" name=""/>
        <dsp:cNvSpPr/>
      </dsp:nvSpPr>
      <dsp:spPr>
        <a:xfrm>
          <a:off x="273662" y="3637569"/>
          <a:ext cx="1415505" cy="54699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Trades</a:t>
          </a:r>
        </a:p>
      </dsp:txBody>
      <dsp:txXfrm>
        <a:off x="289683" y="3653590"/>
        <a:ext cx="1383463" cy="514952"/>
      </dsp:txXfrm>
    </dsp:sp>
    <dsp:sp modelId="{92AC12DF-672E-4C82-B482-134F86523D87}">
      <dsp:nvSpPr>
        <dsp:cNvPr id="0" name=""/>
        <dsp:cNvSpPr/>
      </dsp:nvSpPr>
      <dsp:spPr>
        <a:xfrm rot="12869102">
          <a:off x="1891484" y="2482099"/>
          <a:ext cx="1458690"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9DC9EF-09FC-4E21-8FBA-8C4A0CAD7BE8}">
      <dsp:nvSpPr>
        <dsp:cNvPr id="0" name=""/>
        <dsp:cNvSpPr/>
      </dsp:nvSpPr>
      <dsp:spPr>
        <a:xfrm>
          <a:off x="861924" y="1790308"/>
          <a:ext cx="1327426" cy="53101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Architect</a:t>
          </a:r>
          <a:endParaRPr lang="en-US" sz="2400" kern="1200" noProof="0" dirty="0"/>
        </a:p>
      </dsp:txBody>
      <dsp:txXfrm>
        <a:off x="877477" y="1805861"/>
        <a:ext cx="1296320" cy="499913"/>
      </dsp:txXfrm>
    </dsp:sp>
    <dsp:sp modelId="{84F31E49-62D4-483C-9AD9-F323FAFF70A3}">
      <dsp:nvSpPr>
        <dsp:cNvPr id="0" name=""/>
        <dsp:cNvSpPr/>
      </dsp:nvSpPr>
      <dsp:spPr>
        <a:xfrm rot="14976304">
          <a:off x="2705115" y="1895629"/>
          <a:ext cx="1357439"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8B7B24-857A-4AAE-B6AA-8537B929E794}">
      <dsp:nvSpPr>
        <dsp:cNvPr id="0" name=""/>
        <dsp:cNvSpPr/>
      </dsp:nvSpPr>
      <dsp:spPr>
        <a:xfrm>
          <a:off x="2326185" y="842706"/>
          <a:ext cx="1330505" cy="5476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Engineer</a:t>
          </a:r>
          <a:endParaRPr lang="en-US" sz="2400" kern="1200" noProof="0" dirty="0"/>
        </a:p>
      </dsp:txBody>
      <dsp:txXfrm>
        <a:off x="2342226" y="858747"/>
        <a:ext cx="1298423" cy="515589"/>
      </dsp:txXfrm>
    </dsp:sp>
    <dsp:sp modelId="{27277FF4-B935-4DE0-92F7-EF5DE2A7DBAB}">
      <dsp:nvSpPr>
        <dsp:cNvPr id="0" name=""/>
        <dsp:cNvSpPr/>
      </dsp:nvSpPr>
      <dsp:spPr>
        <a:xfrm rot="17483648">
          <a:off x="3919842" y="1924337"/>
          <a:ext cx="1282624"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D5E52C-0DDC-4B40-B9F0-57831C51ADA8}">
      <dsp:nvSpPr>
        <dsp:cNvPr id="0" name=""/>
        <dsp:cNvSpPr/>
      </dsp:nvSpPr>
      <dsp:spPr>
        <a:xfrm>
          <a:off x="4173461" y="832451"/>
          <a:ext cx="1633586" cy="5521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Contractor</a:t>
          </a:r>
        </a:p>
      </dsp:txBody>
      <dsp:txXfrm>
        <a:off x="4189633" y="848623"/>
        <a:ext cx="1601242" cy="519823"/>
      </dsp:txXfrm>
    </dsp:sp>
    <dsp:sp modelId="{4B787639-AC7F-4A2B-B45E-3C1D83E74FCE}">
      <dsp:nvSpPr>
        <dsp:cNvPr id="0" name=""/>
        <dsp:cNvSpPr/>
      </dsp:nvSpPr>
      <dsp:spPr>
        <a:xfrm rot="19762669">
          <a:off x="4741568" y="2632127"/>
          <a:ext cx="1261960"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71EB53-CB45-44DF-B205-B056AB7351F0}">
      <dsp:nvSpPr>
        <dsp:cNvPr id="0" name=""/>
        <dsp:cNvSpPr/>
      </dsp:nvSpPr>
      <dsp:spPr>
        <a:xfrm>
          <a:off x="5489624" y="1987551"/>
          <a:ext cx="1904091" cy="55103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Manufacturer</a:t>
          </a:r>
          <a:endParaRPr lang="en-US" sz="2400" kern="1200" noProof="0" dirty="0"/>
        </a:p>
      </dsp:txBody>
      <dsp:txXfrm>
        <a:off x="5505763" y="2003690"/>
        <a:ext cx="1871813" cy="518756"/>
      </dsp:txXfrm>
    </dsp:sp>
    <dsp:sp modelId="{560262ED-EC4F-4E82-BF7C-E18E12E4E812}">
      <dsp:nvSpPr>
        <dsp:cNvPr id="0" name=""/>
        <dsp:cNvSpPr/>
      </dsp:nvSpPr>
      <dsp:spPr>
        <a:xfrm rot="230190">
          <a:off x="4983272" y="3596334"/>
          <a:ext cx="1370184" cy="626829"/>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54EACB-4AFF-4881-9E11-EC393F043D05}">
      <dsp:nvSpPr>
        <dsp:cNvPr id="0" name=""/>
        <dsp:cNvSpPr/>
      </dsp:nvSpPr>
      <dsp:spPr>
        <a:xfrm>
          <a:off x="6568055" y="3629566"/>
          <a:ext cx="1124032" cy="62590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Owner</a:t>
          </a:r>
          <a:endParaRPr lang="en-US" sz="2400" kern="1200" noProof="0" dirty="0"/>
        </a:p>
      </dsp:txBody>
      <dsp:txXfrm>
        <a:off x="6586387" y="3647898"/>
        <a:ext cx="1087368" cy="589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ABD61-DA9D-4984-A84A-F72A6673DDFD}">
      <dsp:nvSpPr>
        <dsp:cNvPr id="0" name=""/>
        <dsp:cNvSpPr/>
      </dsp:nvSpPr>
      <dsp:spPr>
        <a:xfrm>
          <a:off x="4113452" y="761157"/>
          <a:ext cx="153485" cy="672414"/>
        </a:xfrm>
        <a:custGeom>
          <a:avLst/>
          <a:gdLst/>
          <a:ahLst/>
          <a:cxnLst/>
          <a:rect l="0" t="0" r="0" b="0"/>
          <a:pathLst>
            <a:path>
              <a:moveTo>
                <a:pt x="153485" y="0"/>
              </a:moveTo>
              <a:lnTo>
                <a:pt x="153485" y="672414"/>
              </a:lnTo>
              <a:lnTo>
                <a:pt x="0" y="6724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65AA1D-2B1A-491E-95A6-7BCA1DEB632A}">
      <dsp:nvSpPr>
        <dsp:cNvPr id="0" name=""/>
        <dsp:cNvSpPr/>
      </dsp:nvSpPr>
      <dsp:spPr>
        <a:xfrm>
          <a:off x="6415888" y="2628423"/>
          <a:ext cx="1284224" cy="306971"/>
        </a:xfrm>
        <a:custGeom>
          <a:avLst/>
          <a:gdLst/>
          <a:ahLst/>
          <a:cxnLst/>
          <a:rect l="0" t="0" r="0" b="0"/>
          <a:pathLst>
            <a:path>
              <a:moveTo>
                <a:pt x="0" y="0"/>
              </a:moveTo>
              <a:lnTo>
                <a:pt x="0" y="153485"/>
              </a:lnTo>
              <a:lnTo>
                <a:pt x="1284224" y="153485"/>
              </a:lnTo>
              <a:lnTo>
                <a:pt x="1284224" y="3069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F07FF0-F492-4C37-9D31-C6232232411D}">
      <dsp:nvSpPr>
        <dsp:cNvPr id="0" name=""/>
        <dsp:cNvSpPr/>
      </dsp:nvSpPr>
      <dsp:spPr>
        <a:xfrm>
          <a:off x="4504780" y="3457832"/>
          <a:ext cx="339221" cy="568190"/>
        </a:xfrm>
        <a:custGeom>
          <a:avLst/>
          <a:gdLst/>
          <a:ahLst/>
          <a:cxnLst/>
          <a:rect l="0" t="0" r="0" b="0"/>
          <a:pathLst>
            <a:path>
              <a:moveTo>
                <a:pt x="0" y="0"/>
              </a:moveTo>
              <a:lnTo>
                <a:pt x="0" y="568190"/>
              </a:lnTo>
              <a:lnTo>
                <a:pt x="339221" y="5681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3FF685-3B3F-48B0-93BF-29636A2D5989}">
      <dsp:nvSpPr>
        <dsp:cNvPr id="0" name=""/>
        <dsp:cNvSpPr/>
      </dsp:nvSpPr>
      <dsp:spPr>
        <a:xfrm>
          <a:off x="5409371" y="2628423"/>
          <a:ext cx="1006517" cy="306971"/>
        </a:xfrm>
        <a:custGeom>
          <a:avLst/>
          <a:gdLst/>
          <a:ahLst/>
          <a:cxnLst/>
          <a:rect l="0" t="0" r="0" b="0"/>
          <a:pathLst>
            <a:path>
              <a:moveTo>
                <a:pt x="1006517" y="0"/>
              </a:moveTo>
              <a:lnTo>
                <a:pt x="1006517" y="153485"/>
              </a:lnTo>
              <a:lnTo>
                <a:pt x="0" y="153485"/>
              </a:lnTo>
              <a:lnTo>
                <a:pt x="0" y="3069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F71F0-40CB-4C80-8B54-A10A62363C46}">
      <dsp:nvSpPr>
        <dsp:cNvPr id="0" name=""/>
        <dsp:cNvSpPr/>
      </dsp:nvSpPr>
      <dsp:spPr>
        <a:xfrm>
          <a:off x="4266938" y="761157"/>
          <a:ext cx="2148949" cy="1344829"/>
        </a:xfrm>
        <a:custGeom>
          <a:avLst/>
          <a:gdLst/>
          <a:ahLst/>
          <a:cxnLst/>
          <a:rect l="0" t="0" r="0" b="0"/>
          <a:pathLst>
            <a:path>
              <a:moveTo>
                <a:pt x="0" y="0"/>
              </a:moveTo>
              <a:lnTo>
                <a:pt x="0" y="1191343"/>
              </a:lnTo>
              <a:lnTo>
                <a:pt x="2148949" y="1191343"/>
              </a:lnTo>
              <a:lnTo>
                <a:pt x="2148949" y="1344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994CBF-5B34-485D-8E26-795D37ECAB18}">
      <dsp:nvSpPr>
        <dsp:cNvPr id="0" name=""/>
        <dsp:cNvSpPr/>
      </dsp:nvSpPr>
      <dsp:spPr>
        <a:xfrm>
          <a:off x="1985983" y="2628423"/>
          <a:ext cx="1006517" cy="306971"/>
        </a:xfrm>
        <a:custGeom>
          <a:avLst/>
          <a:gdLst/>
          <a:ahLst/>
          <a:cxnLst/>
          <a:rect l="0" t="0" r="0" b="0"/>
          <a:pathLst>
            <a:path>
              <a:moveTo>
                <a:pt x="0" y="0"/>
              </a:moveTo>
              <a:lnTo>
                <a:pt x="0" y="153485"/>
              </a:lnTo>
              <a:lnTo>
                <a:pt x="1006517" y="153485"/>
              </a:lnTo>
              <a:lnTo>
                <a:pt x="1006517" y="3069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5C956A-1D45-4FE3-9BF8-6D17CBA971AF}">
      <dsp:nvSpPr>
        <dsp:cNvPr id="0" name=""/>
        <dsp:cNvSpPr/>
      </dsp:nvSpPr>
      <dsp:spPr>
        <a:xfrm>
          <a:off x="170912" y="3457832"/>
          <a:ext cx="255909" cy="568190"/>
        </a:xfrm>
        <a:custGeom>
          <a:avLst/>
          <a:gdLst/>
          <a:ahLst/>
          <a:cxnLst/>
          <a:rect l="0" t="0" r="0" b="0"/>
          <a:pathLst>
            <a:path>
              <a:moveTo>
                <a:pt x="0" y="0"/>
              </a:moveTo>
              <a:lnTo>
                <a:pt x="0" y="568190"/>
              </a:lnTo>
              <a:lnTo>
                <a:pt x="255909" y="56819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3A751A-20C2-4EAE-80BC-9CA714A7594A}">
      <dsp:nvSpPr>
        <dsp:cNvPr id="0" name=""/>
        <dsp:cNvSpPr/>
      </dsp:nvSpPr>
      <dsp:spPr>
        <a:xfrm>
          <a:off x="853337" y="2628423"/>
          <a:ext cx="1132646" cy="306971"/>
        </a:xfrm>
        <a:custGeom>
          <a:avLst/>
          <a:gdLst/>
          <a:ahLst/>
          <a:cxnLst/>
          <a:rect l="0" t="0" r="0" b="0"/>
          <a:pathLst>
            <a:path>
              <a:moveTo>
                <a:pt x="1132646" y="0"/>
              </a:moveTo>
              <a:lnTo>
                <a:pt x="1132646" y="153485"/>
              </a:lnTo>
              <a:lnTo>
                <a:pt x="0" y="153485"/>
              </a:lnTo>
              <a:lnTo>
                <a:pt x="0" y="3069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700017-6CA8-490A-A4E6-B2F8E35E8C51}">
      <dsp:nvSpPr>
        <dsp:cNvPr id="0" name=""/>
        <dsp:cNvSpPr/>
      </dsp:nvSpPr>
      <dsp:spPr>
        <a:xfrm>
          <a:off x="1985983" y="761157"/>
          <a:ext cx="2280955" cy="1344829"/>
        </a:xfrm>
        <a:custGeom>
          <a:avLst/>
          <a:gdLst/>
          <a:ahLst/>
          <a:cxnLst/>
          <a:rect l="0" t="0" r="0" b="0"/>
          <a:pathLst>
            <a:path>
              <a:moveTo>
                <a:pt x="2280955" y="0"/>
              </a:moveTo>
              <a:lnTo>
                <a:pt x="2280955" y="1191343"/>
              </a:lnTo>
              <a:lnTo>
                <a:pt x="0" y="1191343"/>
              </a:lnTo>
              <a:lnTo>
                <a:pt x="0" y="1344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433AE8-6D06-4ABE-A132-4859F64D3F5E}">
      <dsp:nvSpPr>
        <dsp:cNvPr id="0" name=""/>
        <dsp:cNvSpPr/>
      </dsp:nvSpPr>
      <dsp:spPr>
        <a:xfrm>
          <a:off x="3413907" y="238720"/>
          <a:ext cx="170606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Owner</a:t>
          </a:r>
        </a:p>
      </dsp:txBody>
      <dsp:txXfrm>
        <a:off x="3413907" y="238720"/>
        <a:ext cx="1706062" cy="522437"/>
      </dsp:txXfrm>
    </dsp:sp>
    <dsp:sp modelId="{B6A40DD4-6341-4D27-848C-3A383B6D72E1}">
      <dsp:nvSpPr>
        <dsp:cNvPr id="0" name=""/>
        <dsp:cNvSpPr/>
      </dsp:nvSpPr>
      <dsp:spPr>
        <a:xfrm>
          <a:off x="1132952" y="2105986"/>
          <a:ext cx="170606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Architect</a:t>
          </a:r>
        </a:p>
      </dsp:txBody>
      <dsp:txXfrm>
        <a:off x="1132952" y="2105986"/>
        <a:ext cx="1706062" cy="522437"/>
      </dsp:txXfrm>
    </dsp:sp>
    <dsp:sp modelId="{784E9C78-5BD0-4CD7-9DB9-55404FE60A70}">
      <dsp:nvSpPr>
        <dsp:cNvPr id="0" name=""/>
        <dsp:cNvSpPr/>
      </dsp:nvSpPr>
      <dsp:spPr>
        <a:xfrm>
          <a:off x="305" y="2935395"/>
          <a:ext cx="170606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Engineer</a:t>
          </a:r>
        </a:p>
      </dsp:txBody>
      <dsp:txXfrm>
        <a:off x="305" y="2935395"/>
        <a:ext cx="1706062" cy="522437"/>
      </dsp:txXfrm>
    </dsp:sp>
    <dsp:sp modelId="{C150762F-D4A3-42AA-83EF-2A2AC9F270EB}">
      <dsp:nvSpPr>
        <dsp:cNvPr id="0" name=""/>
        <dsp:cNvSpPr/>
      </dsp:nvSpPr>
      <dsp:spPr>
        <a:xfrm>
          <a:off x="426821" y="3764804"/>
          <a:ext cx="1895829"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Consultant</a:t>
          </a:r>
        </a:p>
      </dsp:txBody>
      <dsp:txXfrm>
        <a:off x="426821" y="3764804"/>
        <a:ext cx="1895829" cy="522437"/>
      </dsp:txXfrm>
    </dsp:sp>
    <dsp:sp modelId="{9C1B5921-5345-45E2-91EF-740CF3797D86}">
      <dsp:nvSpPr>
        <dsp:cNvPr id="0" name=""/>
        <dsp:cNvSpPr/>
      </dsp:nvSpPr>
      <dsp:spPr>
        <a:xfrm>
          <a:off x="2013340" y="2935395"/>
          <a:ext cx="1958320"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Consultant</a:t>
          </a:r>
        </a:p>
      </dsp:txBody>
      <dsp:txXfrm>
        <a:off x="2013340" y="2935395"/>
        <a:ext cx="1958320" cy="522437"/>
      </dsp:txXfrm>
    </dsp:sp>
    <dsp:sp modelId="{EA80475A-C35B-45AE-AC45-854199E1B2CD}">
      <dsp:nvSpPr>
        <dsp:cNvPr id="0" name=""/>
        <dsp:cNvSpPr/>
      </dsp:nvSpPr>
      <dsp:spPr>
        <a:xfrm>
          <a:off x="5430851" y="2105986"/>
          <a:ext cx="197007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Contractor</a:t>
          </a:r>
        </a:p>
      </dsp:txBody>
      <dsp:txXfrm>
        <a:off x="5430851" y="2105986"/>
        <a:ext cx="1970072" cy="522437"/>
      </dsp:txXfrm>
    </dsp:sp>
    <dsp:sp modelId="{135F355E-4473-4E5C-B702-4BA7E7CF4A87}">
      <dsp:nvSpPr>
        <dsp:cNvPr id="0" name=""/>
        <dsp:cNvSpPr/>
      </dsp:nvSpPr>
      <dsp:spPr>
        <a:xfrm>
          <a:off x="4278632" y="2935395"/>
          <a:ext cx="2261477"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Subcontractor</a:t>
          </a:r>
        </a:p>
      </dsp:txBody>
      <dsp:txXfrm>
        <a:off x="4278632" y="2935395"/>
        <a:ext cx="2261477" cy="522437"/>
      </dsp:txXfrm>
    </dsp:sp>
    <dsp:sp modelId="{6BCE2A83-8FA8-4548-ADFF-78489D2AE73E}">
      <dsp:nvSpPr>
        <dsp:cNvPr id="0" name=""/>
        <dsp:cNvSpPr/>
      </dsp:nvSpPr>
      <dsp:spPr>
        <a:xfrm>
          <a:off x="4844001" y="3764804"/>
          <a:ext cx="170606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Supplier</a:t>
          </a:r>
        </a:p>
      </dsp:txBody>
      <dsp:txXfrm>
        <a:off x="4844001" y="3764804"/>
        <a:ext cx="1706062" cy="522437"/>
      </dsp:txXfrm>
    </dsp:sp>
    <dsp:sp modelId="{B93F351E-7378-4246-94E8-DEC6B6505A80}">
      <dsp:nvSpPr>
        <dsp:cNvPr id="0" name=""/>
        <dsp:cNvSpPr/>
      </dsp:nvSpPr>
      <dsp:spPr>
        <a:xfrm>
          <a:off x="6847081" y="2935395"/>
          <a:ext cx="1706062"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Supplier</a:t>
          </a:r>
        </a:p>
      </dsp:txBody>
      <dsp:txXfrm>
        <a:off x="6847081" y="2935395"/>
        <a:ext cx="1706062" cy="522437"/>
      </dsp:txXfrm>
    </dsp:sp>
    <dsp:sp modelId="{804A6756-8477-466B-8DF0-43E296C51C1D}">
      <dsp:nvSpPr>
        <dsp:cNvPr id="0" name=""/>
        <dsp:cNvSpPr/>
      </dsp:nvSpPr>
      <dsp:spPr>
        <a:xfrm>
          <a:off x="1544097" y="1172353"/>
          <a:ext cx="2569355" cy="52243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Owner’s Rep</a:t>
          </a:r>
        </a:p>
      </dsp:txBody>
      <dsp:txXfrm>
        <a:off x="1544097" y="1172353"/>
        <a:ext cx="2569355" cy="5224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34C36-95A9-4131-A625-7C61AC68474D}">
      <dsp:nvSpPr>
        <dsp:cNvPr id="0" name=""/>
        <dsp:cNvSpPr/>
      </dsp:nvSpPr>
      <dsp:spPr>
        <a:xfrm>
          <a:off x="3918867" y="918309"/>
          <a:ext cx="195932" cy="858371"/>
        </a:xfrm>
        <a:custGeom>
          <a:avLst/>
          <a:gdLst/>
          <a:ahLst/>
          <a:cxnLst/>
          <a:rect l="0" t="0" r="0" b="0"/>
          <a:pathLst>
            <a:path>
              <a:moveTo>
                <a:pt x="195932" y="0"/>
              </a:moveTo>
              <a:lnTo>
                <a:pt x="195932" y="858371"/>
              </a:lnTo>
              <a:lnTo>
                <a:pt x="0" y="8583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8A00E4-5C83-43EF-8C86-EC9A05A05EC9}">
      <dsp:nvSpPr>
        <dsp:cNvPr id="0" name=""/>
        <dsp:cNvSpPr/>
      </dsp:nvSpPr>
      <dsp:spPr>
        <a:xfrm>
          <a:off x="4114799" y="3215788"/>
          <a:ext cx="2871421" cy="391865"/>
        </a:xfrm>
        <a:custGeom>
          <a:avLst/>
          <a:gdLst/>
          <a:ahLst/>
          <a:cxnLst/>
          <a:rect l="0" t="0" r="0" b="0"/>
          <a:pathLst>
            <a:path>
              <a:moveTo>
                <a:pt x="0" y="0"/>
              </a:moveTo>
              <a:lnTo>
                <a:pt x="0" y="195932"/>
              </a:lnTo>
              <a:lnTo>
                <a:pt x="2871421" y="195932"/>
              </a:lnTo>
              <a:lnTo>
                <a:pt x="2871421" y="391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AB41D3-8539-4CAB-95BE-6271DFE718BD}">
      <dsp:nvSpPr>
        <dsp:cNvPr id="0" name=""/>
        <dsp:cNvSpPr/>
      </dsp:nvSpPr>
      <dsp:spPr>
        <a:xfrm>
          <a:off x="4069079" y="3215788"/>
          <a:ext cx="91440" cy="391865"/>
        </a:xfrm>
        <a:custGeom>
          <a:avLst/>
          <a:gdLst/>
          <a:ahLst/>
          <a:cxnLst/>
          <a:rect l="0" t="0" r="0" b="0"/>
          <a:pathLst>
            <a:path>
              <a:moveTo>
                <a:pt x="45720" y="0"/>
              </a:moveTo>
              <a:lnTo>
                <a:pt x="45720" y="391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DBCB6C-F47B-472C-8168-F84CD12DE489}">
      <dsp:nvSpPr>
        <dsp:cNvPr id="0" name=""/>
        <dsp:cNvSpPr/>
      </dsp:nvSpPr>
      <dsp:spPr>
        <a:xfrm>
          <a:off x="1243378" y="3215788"/>
          <a:ext cx="2871421" cy="391865"/>
        </a:xfrm>
        <a:custGeom>
          <a:avLst/>
          <a:gdLst/>
          <a:ahLst/>
          <a:cxnLst/>
          <a:rect l="0" t="0" r="0" b="0"/>
          <a:pathLst>
            <a:path>
              <a:moveTo>
                <a:pt x="2871421" y="0"/>
              </a:moveTo>
              <a:lnTo>
                <a:pt x="2871421" y="195932"/>
              </a:lnTo>
              <a:lnTo>
                <a:pt x="0" y="195932"/>
              </a:lnTo>
              <a:lnTo>
                <a:pt x="0" y="3918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F9AFBDD-7519-417E-A747-67A5A49B3C7A}">
      <dsp:nvSpPr>
        <dsp:cNvPr id="0" name=""/>
        <dsp:cNvSpPr/>
      </dsp:nvSpPr>
      <dsp:spPr>
        <a:xfrm>
          <a:off x="4069079" y="918309"/>
          <a:ext cx="91440" cy="1716743"/>
        </a:xfrm>
        <a:custGeom>
          <a:avLst/>
          <a:gdLst/>
          <a:ahLst/>
          <a:cxnLst/>
          <a:rect l="0" t="0" r="0" b="0"/>
          <a:pathLst>
            <a:path>
              <a:moveTo>
                <a:pt x="45720" y="0"/>
              </a:moveTo>
              <a:lnTo>
                <a:pt x="45720" y="17167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403AC2-5C10-48A2-BDE7-55492E7ED2B6}">
      <dsp:nvSpPr>
        <dsp:cNvPr id="0" name=""/>
        <dsp:cNvSpPr/>
      </dsp:nvSpPr>
      <dsp:spPr>
        <a:xfrm>
          <a:off x="2875021" y="337574"/>
          <a:ext cx="2479556"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Owner</a:t>
          </a:r>
        </a:p>
      </dsp:txBody>
      <dsp:txXfrm>
        <a:off x="2875021" y="337574"/>
        <a:ext cx="2479556" cy="580735"/>
      </dsp:txXfrm>
    </dsp:sp>
    <dsp:sp modelId="{BCC6B797-FB4E-464B-9BA5-B099CE854728}">
      <dsp:nvSpPr>
        <dsp:cNvPr id="0" name=""/>
        <dsp:cNvSpPr/>
      </dsp:nvSpPr>
      <dsp:spPr>
        <a:xfrm>
          <a:off x="2224133" y="2635053"/>
          <a:ext cx="3781333"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Architect/Contractor</a:t>
          </a:r>
        </a:p>
      </dsp:txBody>
      <dsp:txXfrm>
        <a:off x="2224133" y="2635053"/>
        <a:ext cx="3781333" cy="580735"/>
      </dsp:txXfrm>
    </dsp:sp>
    <dsp:sp modelId="{24C2B021-495B-4601-AD75-CAB47F53A8E5}">
      <dsp:nvSpPr>
        <dsp:cNvPr id="0" name=""/>
        <dsp:cNvSpPr/>
      </dsp:nvSpPr>
      <dsp:spPr>
        <a:xfrm>
          <a:off x="3600" y="3607653"/>
          <a:ext cx="2479556"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Engineer</a:t>
          </a:r>
        </a:p>
      </dsp:txBody>
      <dsp:txXfrm>
        <a:off x="3600" y="3607653"/>
        <a:ext cx="2479556" cy="580735"/>
      </dsp:txXfrm>
    </dsp:sp>
    <dsp:sp modelId="{B9610CBA-90C8-4E7E-B1E8-9E5B9A18D793}">
      <dsp:nvSpPr>
        <dsp:cNvPr id="0" name=""/>
        <dsp:cNvSpPr/>
      </dsp:nvSpPr>
      <dsp:spPr>
        <a:xfrm>
          <a:off x="2875021" y="3607653"/>
          <a:ext cx="2479556"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Supplier</a:t>
          </a:r>
        </a:p>
      </dsp:txBody>
      <dsp:txXfrm>
        <a:off x="2875021" y="3607653"/>
        <a:ext cx="2479556" cy="580735"/>
      </dsp:txXfrm>
    </dsp:sp>
    <dsp:sp modelId="{C0434BB6-8036-4BE9-B517-D47F49D53C3C}">
      <dsp:nvSpPr>
        <dsp:cNvPr id="0" name=""/>
        <dsp:cNvSpPr/>
      </dsp:nvSpPr>
      <dsp:spPr>
        <a:xfrm>
          <a:off x="5746443" y="3607653"/>
          <a:ext cx="2479556"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Subcontractor</a:t>
          </a:r>
        </a:p>
      </dsp:txBody>
      <dsp:txXfrm>
        <a:off x="5746443" y="3607653"/>
        <a:ext cx="2479556" cy="580735"/>
      </dsp:txXfrm>
    </dsp:sp>
    <dsp:sp modelId="{1B7A0A6B-C12A-4FEC-9CAF-4C816894CB56}">
      <dsp:nvSpPr>
        <dsp:cNvPr id="0" name=""/>
        <dsp:cNvSpPr/>
      </dsp:nvSpPr>
      <dsp:spPr>
        <a:xfrm>
          <a:off x="1439311" y="1486313"/>
          <a:ext cx="2479556" cy="58073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kern="1200" cap="none" normalizeH="0" baseline="0" dirty="0" smtClean="0">
              <a:ln>
                <a:noFill/>
              </a:ln>
              <a:solidFill>
                <a:schemeClr val="bg1"/>
              </a:solidFill>
              <a:effectLst/>
              <a:latin typeface="Verdana" pitchFamily="34" charset="0"/>
              <a:ea typeface="Verdana" pitchFamily="34" charset="0"/>
              <a:cs typeface="Verdana" pitchFamily="34" charset="0"/>
            </a:rPr>
            <a:t>Owner’s Rep</a:t>
          </a:r>
        </a:p>
      </dsp:txBody>
      <dsp:txXfrm>
        <a:off x="1439311" y="1486313"/>
        <a:ext cx="2479556" cy="5807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AFE808-B072-478F-A77E-5A27EF2778F7}">
      <dsp:nvSpPr>
        <dsp:cNvPr id="0" name=""/>
        <dsp:cNvSpPr/>
      </dsp:nvSpPr>
      <dsp:spPr>
        <a:xfrm>
          <a:off x="2383059" y="1283039"/>
          <a:ext cx="4930019" cy="4930019"/>
        </a:xfrm>
        <a:prstGeom prst="blockArc">
          <a:avLst>
            <a:gd name="adj1" fmla="val 12563614"/>
            <a:gd name="adj2" fmla="val 15827251"/>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84310D-FD09-45C8-B223-2113DBC78A79}">
      <dsp:nvSpPr>
        <dsp:cNvPr id="0" name=""/>
        <dsp:cNvSpPr/>
      </dsp:nvSpPr>
      <dsp:spPr>
        <a:xfrm>
          <a:off x="2659527" y="501474"/>
          <a:ext cx="4930019" cy="4930019"/>
        </a:xfrm>
        <a:prstGeom prst="blockArc">
          <a:avLst>
            <a:gd name="adj1" fmla="val 7910812"/>
            <a:gd name="adj2" fmla="val 11374046"/>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7B2DED-9D2A-40EC-8461-47CC93E78BA6}">
      <dsp:nvSpPr>
        <dsp:cNvPr id="0" name=""/>
        <dsp:cNvSpPr/>
      </dsp:nvSpPr>
      <dsp:spPr>
        <a:xfrm>
          <a:off x="2176815" y="165576"/>
          <a:ext cx="4930019" cy="4930019"/>
        </a:xfrm>
        <a:prstGeom prst="blockArc">
          <a:avLst>
            <a:gd name="adj1" fmla="val 3568710"/>
            <a:gd name="adj2" fmla="val 7069077"/>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A4A22E-6E9F-442A-9574-46EC8FD27D91}">
      <dsp:nvSpPr>
        <dsp:cNvPr id="0" name=""/>
        <dsp:cNvSpPr/>
      </dsp:nvSpPr>
      <dsp:spPr>
        <a:xfrm>
          <a:off x="1777565" y="460321"/>
          <a:ext cx="4930019" cy="4930019"/>
        </a:xfrm>
        <a:prstGeom prst="blockArc">
          <a:avLst>
            <a:gd name="adj1" fmla="val 21054211"/>
            <a:gd name="adj2" fmla="val 2858909"/>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C1CBD3-A380-485B-96F8-F035C0FB32BA}">
      <dsp:nvSpPr>
        <dsp:cNvPr id="0" name=""/>
        <dsp:cNvSpPr/>
      </dsp:nvSpPr>
      <dsp:spPr>
        <a:xfrm>
          <a:off x="2077548" y="1296760"/>
          <a:ext cx="4930019" cy="4930019"/>
        </a:xfrm>
        <a:prstGeom prst="blockArc">
          <a:avLst>
            <a:gd name="adj1" fmla="val 16264180"/>
            <a:gd name="adj2" fmla="val 19778187"/>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CE619A-480C-472E-8862-FAB7F1380C0C}">
      <dsp:nvSpPr>
        <dsp:cNvPr id="0" name=""/>
        <dsp:cNvSpPr/>
      </dsp:nvSpPr>
      <dsp:spPr>
        <a:xfrm>
          <a:off x="3806629" y="2536880"/>
          <a:ext cx="1648880" cy="127505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lvl="0" algn="ctr" defTabSz="1955800">
            <a:lnSpc>
              <a:spcPct val="90000"/>
            </a:lnSpc>
            <a:spcBef>
              <a:spcPct val="0"/>
            </a:spcBef>
            <a:spcAft>
              <a:spcPct val="35000"/>
            </a:spcAft>
          </a:pPr>
          <a:r>
            <a:rPr lang="en-US" altLang="zh-CN" sz="4400" kern="1200" noProof="0" dirty="0" smtClean="0"/>
            <a:t>BIM</a:t>
          </a:r>
          <a:endParaRPr lang="en-US" sz="4400" kern="1200" noProof="0" dirty="0"/>
        </a:p>
      </dsp:txBody>
      <dsp:txXfrm>
        <a:off x="4048102" y="2723607"/>
        <a:ext cx="1165934" cy="901597"/>
      </dsp:txXfrm>
    </dsp:sp>
    <dsp:sp modelId="{D89667AC-E3F4-4106-9D9D-CAEB8D94E7EE}">
      <dsp:nvSpPr>
        <dsp:cNvPr id="0" name=""/>
        <dsp:cNvSpPr/>
      </dsp:nvSpPr>
      <dsp:spPr>
        <a:xfrm>
          <a:off x="3537480" y="620244"/>
          <a:ext cx="2100054" cy="1468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Design &amp; Analysis</a:t>
          </a:r>
          <a:endParaRPr lang="en-US" sz="2000" kern="1200" noProof="0" dirty="0"/>
        </a:p>
      </dsp:txBody>
      <dsp:txXfrm>
        <a:off x="3845026" y="835271"/>
        <a:ext cx="1484962" cy="1038239"/>
      </dsp:txXfrm>
    </dsp:sp>
    <dsp:sp modelId="{F6452BB1-CB01-4EFF-8E03-3BFB08922658}">
      <dsp:nvSpPr>
        <dsp:cNvPr id="0" name=""/>
        <dsp:cNvSpPr/>
      </dsp:nvSpPr>
      <dsp:spPr>
        <a:xfrm>
          <a:off x="5570064" y="1810517"/>
          <a:ext cx="2100054" cy="1468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Fabrication</a:t>
          </a:r>
          <a:endParaRPr lang="en-US" sz="2000" kern="1200" noProof="0" dirty="0"/>
        </a:p>
      </dsp:txBody>
      <dsp:txXfrm>
        <a:off x="5877610" y="2025544"/>
        <a:ext cx="1484962" cy="1038239"/>
      </dsp:txXfrm>
    </dsp:sp>
    <dsp:sp modelId="{F7E07A0D-053B-49F0-8062-3CDB446A3253}">
      <dsp:nvSpPr>
        <dsp:cNvPr id="0" name=""/>
        <dsp:cNvSpPr/>
      </dsp:nvSpPr>
      <dsp:spPr>
        <a:xfrm>
          <a:off x="4814626" y="3970609"/>
          <a:ext cx="2100054" cy="1468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Construction</a:t>
          </a:r>
          <a:endParaRPr lang="en-US" sz="2000" kern="1200" noProof="0" dirty="0"/>
        </a:p>
      </dsp:txBody>
      <dsp:txXfrm>
        <a:off x="5122172" y="4185636"/>
        <a:ext cx="1484962" cy="1038239"/>
      </dsp:txXfrm>
    </dsp:sp>
    <dsp:sp modelId="{F8CB4521-2725-4406-9921-0F94D0F2A96C}">
      <dsp:nvSpPr>
        <dsp:cNvPr id="0" name=""/>
        <dsp:cNvSpPr/>
      </dsp:nvSpPr>
      <dsp:spPr>
        <a:xfrm>
          <a:off x="2468166" y="4025979"/>
          <a:ext cx="2100054" cy="1468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Operation&amp;</a:t>
          </a:r>
        </a:p>
        <a:p>
          <a:pPr lvl="0" algn="ctr" defTabSz="889000">
            <a:lnSpc>
              <a:spcPct val="90000"/>
            </a:lnSpc>
            <a:spcBef>
              <a:spcPct val="0"/>
            </a:spcBef>
            <a:spcAft>
              <a:spcPct val="35000"/>
            </a:spcAft>
          </a:pPr>
          <a:r>
            <a:rPr lang="en-US" sz="2000" kern="1200" noProof="0" dirty="0" smtClean="0"/>
            <a:t>Maintenance</a:t>
          </a:r>
          <a:endParaRPr lang="en-US" sz="2000" kern="1200" noProof="0" dirty="0"/>
        </a:p>
      </dsp:txBody>
      <dsp:txXfrm>
        <a:off x="2775712" y="4241006"/>
        <a:ext cx="1484962" cy="1038239"/>
      </dsp:txXfrm>
    </dsp:sp>
    <dsp:sp modelId="{BC8F6702-E197-45A2-9BCB-98196258EEE8}">
      <dsp:nvSpPr>
        <dsp:cNvPr id="0" name=""/>
        <dsp:cNvSpPr/>
      </dsp:nvSpPr>
      <dsp:spPr>
        <a:xfrm>
          <a:off x="1700202" y="1832141"/>
          <a:ext cx="2100054" cy="146829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noProof="0" dirty="0" smtClean="0"/>
            <a:t>Renovation </a:t>
          </a:r>
          <a:endParaRPr lang="en-US" sz="2000" kern="1200" noProof="0" dirty="0"/>
        </a:p>
      </dsp:txBody>
      <dsp:txXfrm>
        <a:off x="2007748" y="2047168"/>
        <a:ext cx="1484962" cy="10382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E39E40-1006-4D10-93E0-FAF9710E46B6}">
      <dsp:nvSpPr>
        <dsp:cNvPr id="0" name=""/>
        <dsp:cNvSpPr/>
      </dsp:nvSpPr>
      <dsp:spPr>
        <a:xfrm>
          <a:off x="2691241" y="2568215"/>
          <a:ext cx="1712473" cy="161046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r>
            <a:rPr lang="en-US" sz="5400" kern="1200" noProof="0" dirty="0" smtClean="0"/>
            <a:t>BIM</a:t>
          </a:r>
        </a:p>
      </dsp:txBody>
      <dsp:txXfrm>
        <a:off x="2942027" y="2804062"/>
        <a:ext cx="1210901" cy="1138769"/>
      </dsp:txXfrm>
    </dsp:sp>
    <dsp:sp modelId="{B3CFC2B8-380E-4B77-95C2-1B9A3A41D2DD}">
      <dsp:nvSpPr>
        <dsp:cNvPr id="0" name=""/>
        <dsp:cNvSpPr/>
      </dsp:nvSpPr>
      <dsp:spPr>
        <a:xfrm rot="10557451">
          <a:off x="1593964" y="3181238"/>
          <a:ext cx="1012973"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899055-FACB-4F37-BD9B-DD65FCCEA1CD}">
      <dsp:nvSpPr>
        <dsp:cNvPr id="0" name=""/>
        <dsp:cNvSpPr/>
      </dsp:nvSpPr>
      <dsp:spPr>
        <a:xfrm>
          <a:off x="249168" y="3311986"/>
          <a:ext cx="1288809" cy="49803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Trades</a:t>
          </a:r>
        </a:p>
      </dsp:txBody>
      <dsp:txXfrm>
        <a:off x="263755" y="3326573"/>
        <a:ext cx="1259635" cy="468861"/>
      </dsp:txXfrm>
    </dsp:sp>
    <dsp:sp modelId="{92AC12DF-672E-4C82-B482-134F86523D87}">
      <dsp:nvSpPr>
        <dsp:cNvPr id="0" name=""/>
        <dsp:cNvSpPr/>
      </dsp:nvSpPr>
      <dsp:spPr>
        <a:xfrm rot="12889626">
          <a:off x="1702290" y="2238290"/>
          <a:ext cx="1260255"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9DC9EF-09FC-4E21-8FBA-8C4A0CAD7BE8}">
      <dsp:nvSpPr>
        <dsp:cNvPr id="0" name=""/>
        <dsp:cNvSpPr/>
      </dsp:nvSpPr>
      <dsp:spPr>
        <a:xfrm>
          <a:off x="720765" y="1630065"/>
          <a:ext cx="1336638" cy="4834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Architect</a:t>
          </a:r>
          <a:endParaRPr lang="en-US" sz="2400" kern="1200" noProof="0" dirty="0"/>
        </a:p>
      </dsp:txBody>
      <dsp:txXfrm>
        <a:off x="734926" y="1644226"/>
        <a:ext cx="1308316" cy="455168"/>
      </dsp:txXfrm>
    </dsp:sp>
    <dsp:sp modelId="{84F31E49-62D4-483C-9AD9-F323FAFF70A3}">
      <dsp:nvSpPr>
        <dsp:cNvPr id="0" name=""/>
        <dsp:cNvSpPr/>
      </dsp:nvSpPr>
      <dsp:spPr>
        <a:xfrm rot="15044032">
          <a:off x="2455335" y="1710348"/>
          <a:ext cx="1202237"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8B7B24-857A-4AAE-B6AA-8537B929E794}">
      <dsp:nvSpPr>
        <dsp:cNvPr id="0" name=""/>
        <dsp:cNvSpPr/>
      </dsp:nvSpPr>
      <dsp:spPr>
        <a:xfrm>
          <a:off x="2025993" y="767279"/>
          <a:ext cx="1395386" cy="49865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Engineer</a:t>
          </a:r>
          <a:endParaRPr lang="en-US" sz="2400" kern="1200" noProof="0" dirty="0"/>
        </a:p>
      </dsp:txBody>
      <dsp:txXfrm>
        <a:off x="2040598" y="781884"/>
        <a:ext cx="1366176" cy="469442"/>
      </dsp:txXfrm>
    </dsp:sp>
    <dsp:sp modelId="{27277FF4-B935-4DE0-92F7-EF5DE2A7DBAB}">
      <dsp:nvSpPr>
        <dsp:cNvPr id="0" name=""/>
        <dsp:cNvSpPr/>
      </dsp:nvSpPr>
      <dsp:spPr>
        <a:xfrm rot="17570880">
          <a:off x="3552462" y="1741850"/>
          <a:ext cx="1164299"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D5E52C-0DDC-4B40-B9F0-57831C51ADA8}">
      <dsp:nvSpPr>
        <dsp:cNvPr id="0" name=""/>
        <dsp:cNvSpPr/>
      </dsp:nvSpPr>
      <dsp:spPr>
        <a:xfrm>
          <a:off x="3799913" y="757942"/>
          <a:ext cx="1487371" cy="50274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Contractor</a:t>
          </a:r>
        </a:p>
      </dsp:txBody>
      <dsp:txXfrm>
        <a:off x="3814638" y="772667"/>
        <a:ext cx="1457921" cy="473295"/>
      </dsp:txXfrm>
    </dsp:sp>
    <dsp:sp modelId="{4B787639-AC7F-4A2B-B45E-3C1D83E74FCE}">
      <dsp:nvSpPr>
        <dsp:cNvPr id="0" name=""/>
        <dsp:cNvSpPr/>
      </dsp:nvSpPr>
      <dsp:spPr>
        <a:xfrm rot="19828105">
          <a:off x="4305908" y="2383230"/>
          <a:ext cx="1151276"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A71EB53-CB45-44DF-B205-B056AB7351F0}">
      <dsp:nvSpPr>
        <dsp:cNvPr id="0" name=""/>
        <dsp:cNvSpPr/>
      </dsp:nvSpPr>
      <dsp:spPr>
        <a:xfrm>
          <a:off x="4927243" y="1809654"/>
          <a:ext cx="1875720" cy="50171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Manufacturer</a:t>
          </a:r>
          <a:endParaRPr lang="en-US" sz="2400" kern="1200" noProof="0" dirty="0"/>
        </a:p>
      </dsp:txBody>
      <dsp:txXfrm>
        <a:off x="4941938" y="1824349"/>
        <a:ext cx="1846330" cy="472323"/>
      </dsp:txXfrm>
    </dsp:sp>
    <dsp:sp modelId="{560262ED-EC4F-4E82-BF7C-E18E12E4E812}">
      <dsp:nvSpPr>
        <dsp:cNvPr id="0" name=""/>
        <dsp:cNvSpPr/>
      </dsp:nvSpPr>
      <dsp:spPr>
        <a:xfrm rot="251966">
          <a:off x="4526703" y="3267813"/>
          <a:ext cx="1254551" cy="570724"/>
        </a:xfrm>
        <a:prstGeom prst="leftRightArrow">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54EACB-4AFF-4881-9E11-EC393F043D05}">
      <dsp:nvSpPr>
        <dsp:cNvPr id="0" name=""/>
        <dsp:cNvSpPr/>
      </dsp:nvSpPr>
      <dsp:spPr>
        <a:xfrm>
          <a:off x="5980177" y="3304699"/>
          <a:ext cx="1023424" cy="5698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noProof="0" dirty="0" smtClean="0"/>
            <a:t>Owner</a:t>
          </a:r>
          <a:endParaRPr lang="en-US" sz="2400" kern="1200" noProof="0" dirty="0"/>
        </a:p>
      </dsp:txBody>
      <dsp:txXfrm>
        <a:off x="5996868" y="3321390"/>
        <a:ext cx="990042" cy="5365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4A1B68-96E5-4A7C-849D-1B503DE8341D}">
      <dsp:nvSpPr>
        <dsp:cNvPr id="0" name=""/>
        <dsp:cNvSpPr/>
      </dsp:nvSpPr>
      <dsp:spPr>
        <a:xfrm>
          <a:off x="48126" y="30477"/>
          <a:ext cx="7140418" cy="10293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Identify BIM Uses and Goals</a:t>
          </a:r>
          <a:endParaRPr lang="fr-CH" sz="2000" kern="1200" dirty="0"/>
        </a:p>
        <a:p>
          <a:pPr marL="228600" lvl="1" indent="-228600" algn="l" defTabSz="889000">
            <a:lnSpc>
              <a:spcPct val="90000"/>
            </a:lnSpc>
            <a:spcBef>
              <a:spcPct val="0"/>
            </a:spcBef>
            <a:spcAft>
              <a:spcPct val="15000"/>
            </a:spcAft>
            <a:buChar char="••"/>
          </a:pPr>
          <a:r>
            <a:rPr lang="en-US" sz="2000" kern="1200" dirty="0" smtClean="0"/>
            <a:t>Define project and team value.</a:t>
          </a:r>
          <a:endParaRPr lang="fr-CH" sz="2000" kern="1200" dirty="0"/>
        </a:p>
      </dsp:txBody>
      <dsp:txXfrm>
        <a:off x="78273" y="60624"/>
        <a:ext cx="5942737" cy="969015"/>
      </dsp:txXfrm>
    </dsp:sp>
    <dsp:sp modelId="{44B9D87A-F4FF-4149-B054-E32F16B23971}">
      <dsp:nvSpPr>
        <dsp:cNvPr id="0" name=""/>
        <dsp:cNvSpPr/>
      </dsp:nvSpPr>
      <dsp:spPr>
        <a:xfrm>
          <a:off x="326102" y="1193595"/>
          <a:ext cx="7140418" cy="10293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Design BIM Project Execution Process</a:t>
          </a:r>
          <a:endParaRPr lang="fr-CH" sz="2000" kern="1200" dirty="0"/>
        </a:p>
        <a:p>
          <a:pPr marL="228600" lvl="1" indent="-228600" algn="l" defTabSz="889000">
            <a:lnSpc>
              <a:spcPct val="90000"/>
            </a:lnSpc>
            <a:spcBef>
              <a:spcPct val="0"/>
            </a:spcBef>
            <a:spcAft>
              <a:spcPct val="15000"/>
            </a:spcAft>
            <a:buChar char="••"/>
          </a:pPr>
          <a:r>
            <a:rPr lang="en-US" sz="2000" kern="1200" dirty="0" smtClean="0"/>
            <a:t>Develop a process which includes tasks supported by BIM along with information exchanges.</a:t>
          </a:r>
          <a:endParaRPr lang="fr-CH" sz="2000" kern="1200" dirty="0"/>
        </a:p>
      </dsp:txBody>
      <dsp:txXfrm>
        <a:off x="356249" y="1223742"/>
        <a:ext cx="5813063" cy="969015"/>
      </dsp:txXfrm>
    </dsp:sp>
    <dsp:sp modelId="{81728F23-C901-4C0B-AC6F-4C028D2EAEF4}">
      <dsp:nvSpPr>
        <dsp:cNvPr id="0" name=""/>
        <dsp:cNvSpPr/>
      </dsp:nvSpPr>
      <dsp:spPr>
        <a:xfrm>
          <a:off x="823718" y="2394808"/>
          <a:ext cx="7140418" cy="10293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t>Develop Information Exchanges</a:t>
          </a:r>
          <a:endParaRPr lang="fr-CH" sz="2000" kern="1200" dirty="0"/>
        </a:p>
        <a:p>
          <a:pPr marL="228600" lvl="1" indent="-228600" algn="l" defTabSz="889000">
            <a:lnSpc>
              <a:spcPct val="90000"/>
            </a:lnSpc>
            <a:spcBef>
              <a:spcPct val="0"/>
            </a:spcBef>
            <a:spcAft>
              <a:spcPct val="15000"/>
            </a:spcAft>
            <a:buChar char="••"/>
          </a:pPr>
          <a:r>
            <a:rPr lang="en-US" sz="2000" kern="1200" dirty="0" smtClean="0"/>
            <a:t>Develop the information content, level of detail and responsible party for each exchange.</a:t>
          </a:r>
          <a:endParaRPr lang="fr-CH" sz="2000" kern="1200" dirty="0"/>
        </a:p>
      </dsp:txBody>
      <dsp:txXfrm>
        <a:off x="853865" y="2424955"/>
        <a:ext cx="5821988" cy="969015"/>
      </dsp:txXfrm>
    </dsp:sp>
    <dsp:sp modelId="{F88F1C55-ABF5-4621-9381-94D62CDAE31D}">
      <dsp:nvSpPr>
        <dsp:cNvPr id="0" name=""/>
        <dsp:cNvSpPr/>
      </dsp:nvSpPr>
      <dsp:spPr>
        <a:xfrm>
          <a:off x="1075989" y="3577154"/>
          <a:ext cx="7831896" cy="684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endParaRPr lang="en-US" sz="2000" kern="1200" dirty="0" smtClean="0"/>
        </a:p>
        <a:p>
          <a:pPr lvl="0" algn="l" defTabSz="889000">
            <a:lnSpc>
              <a:spcPct val="90000"/>
            </a:lnSpc>
            <a:spcBef>
              <a:spcPct val="0"/>
            </a:spcBef>
            <a:spcAft>
              <a:spcPct val="35000"/>
            </a:spcAft>
          </a:pPr>
          <a:r>
            <a:rPr lang="en-US" sz="2000" kern="1200" dirty="0" smtClean="0"/>
            <a:t>Define supporting infrastructure for BIM Implementation</a:t>
          </a:r>
          <a:endParaRPr lang="fr-CH" sz="2000" kern="1200" dirty="0"/>
        </a:p>
        <a:p>
          <a:pPr marL="228600" lvl="1" indent="-228600" algn="l" defTabSz="889000">
            <a:lnSpc>
              <a:spcPct val="90000"/>
            </a:lnSpc>
            <a:spcBef>
              <a:spcPct val="0"/>
            </a:spcBef>
            <a:spcAft>
              <a:spcPct val="15000"/>
            </a:spcAft>
            <a:buChar char="••"/>
          </a:pPr>
          <a:endParaRPr lang="fr-CH" sz="2000" kern="1200" dirty="0"/>
        </a:p>
      </dsp:txBody>
      <dsp:txXfrm>
        <a:off x="1096049" y="3597214"/>
        <a:ext cx="6402013" cy="644782"/>
      </dsp:txXfrm>
    </dsp:sp>
    <dsp:sp modelId="{165738BD-4BDE-47B0-B47F-8A62AF6D40B8}">
      <dsp:nvSpPr>
        <dsp:cNvPr id="0" name=""/>
        <dsp:cNvSpPr/>
      </dsp:nvSpPr>
      <dsp:spPr>
        <a:xfrm>
          <a:off x="6298497" y="788357"/>
          <a:ext cx="669051" cy="66905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fr-CH" sz="3000" kern="1200"/>
        </a:p>
      </dsp:txBody>
      <dsp:txXfrm>
        <a:off x="6449033" y="788357"/>
        <a:ext cx="367979" cy="503461"/>
      </dsp:txXfrm>
    </dsp:sp>
    <dsp:sp modelId="{00477EF1-86D2-42D8-BB10-75ECEF9C40C7}">
      <dsp:nvSpPr>
        <dsp:cNvPr id="0" name=""/>
        <dsp:cNvSpPr/>
      </dsp:nvSpPr>
      <dsp:spPr>
        <a:xfrm>
          <a:off x="6637430" y="2012434"/>
          <a:ext cx="669051" cy="66905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fr-CH" sz="3000" kern="1200"/>
        </a:p>
      </dsp:txBody>
      <dsp:txXfrm>
        <a:off x="6787966" y="2012434"/>
        <a:ext cx="367979" cy="503461"/>
      </dsp:txXfrm>
    </dsp:sp>
    <dsp:sp modelId="{447AEC12-C366-408D-B679-994A76D8A594}">
      <dsp:nvSpPr>
        <dsp:cNvPr id="0" name=""/>
        <dsp:cNvSpPr/>
      </dsp:nvSpPr>
      <dsp:spPr>
        <a:xfrm>
          <a:off x="7249370" y="3206030"/>
          <a:ext cx="669051" cy="669051"/>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fr-CH" sz="3000" kern="1200"/>
        </a:p>
      </dsp:txBody>
      <dsp:txXfrm>
        <a:off x="7399906" y="3206030"/>
        <a:ext cx="367979" cy="503461"/>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3"/>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a:defRPr sz="1200"/>
            </a:lvl1pPr>
          </a:lstStyle>
          <a:p>
            <a:endParaRPr lang="fr-CH"/>
          </a:p>
        </p:txBody>
      </p:sp>
      <p:sp>
        <p:nvSpPr>
          <p:cNvPr id="3075" name="Rectangle 3"/>
          <p:cNvSpPr>
            <a:spLocks noGrp="1" noChangeArrowheads="1"/>
          </p:cNvSpPr>
          <p:nvPr>
            <p:ph type="dt" sz="quarter" idx="1"/>
          </p:nvPr>
        </p:nvSpPr>
        <p:spPr bwMode="auto">
          <a:xfrm>
            <a:off x="3885460" y="3"/>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algn="r">
              <a:defRPr sz="1200"/>
            </a:lvl1pPr>
          </a:lstStyle>
          <a:p>
            <a:endParaRPr lang="fr-CH"/>
          </a:p>
        </p:txBody>
      </p:sp>
      <p:sp>
        <p:nvSpPr>
          <p:cNvPr id="3076" name="Rectangle 4"/>
          <p:cNvSpPr>
            <a:spLocks noGrp="1" noChangeArrowheads="1"/>
          </p:cNvSpPr>
          <p:nvPr>
            <p:ph type="ftr" sz="quarter" idx="2"/>
          </p:nvPr>
        </p:nvSpPr>
        <p:spPr bwMode="auto">
          <a:xfrm>
            <a:off x="1" y="9200036"/>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a:defRPr sz="1200"/>
            </a:lvl1pPr>
          </a:lstStyle>
          <a:p>
            <a:endParaRPr lang="fr-CH"/>
          </a:p>
        </p:txBody>
      </p:sp>
      <p:sp>
        <p:nvSpPr>
          <p:cNvPr id="3077" name="Rectangle 5"/>
          <p:cNvSpPr>
            <a:spLocks noGrp="1" noChangeArrowheads="1"/>
          </p:cNvSpPr>
          <p:nvPr>
            <p:ph type="sldNum" sz="quarter" idx="3"/>
          </p:nvPr>
        </p:nvSpPr>
        <p:spPr bwMode="auto">
          <a:xfrm>
            <a:off x="3885460" y="9200036"/>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algn="r">
              <a:defRPr sz="1200"/>
            </a:lvl1pPr>
          </a:lstStyle>
          <a:p>
            <a:fld id="{79FB9D92-D045-4D21-90D2-14EADADB96CE}" type="slidenum">
              <a:rPr lang="fr-CH"/>
              <a:pPr/>
              <a:t>‹#›</a:t>
            </a:fld>
            <a:endParaRPr lang="fr-CH"/>
          </a:p>
        </p:txBody>
      </p:sp>
    </p:spTree>
    <p:extLst>
      <p:ext uri="{BB962C8B-B14F-4D97-AF65-F5344CB8AC3E}">
        <p14:creationId xmlns:p14="http://schemas.microsoft.com/office/powerpoint/2010/main" val="426878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3"/>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a:defRPr sz="1200"/>
            </a:lvl1pPr>
          </a:lstStyle>
          <a:p>
            <a:endParaRPr lang="fr-CH"/>
          </a:p>
        </p:txBody>
      </p:sp>
      <p:sp>
        <p:nvSpPr>
          <p:cNvPr id="4099" name="Rectangle 3"/>
          <p:cNvSpPr>
            <a:spLocks noGrp="1" noChangeArrowheads="1"/>
          </p:cNvSpPr>
          <p:nvPr>
            <p:ph type="dt" idx="1"/>
          </p:nvPr>
        </p:nvSpPr>
        <p:spPr bwMode="auto">
          <a:xfrm>
            <a:off x="3885460" y="3"/>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lvl1pPr algn="r">
              <a:defRPr sz="1200"/>
            </a:lvl1pPr>
          </a:lstStyle>
          <a:p>
            <a:endParaRPr lang="fr-CH"/>
          </a:p>
        </p:txBody>
      </p:sp>
      <p:sp>
        <p:nvSpPr>
          <p:cNvPr id="54276" name="Rectangle 4"/>
          <p:cNvSpPr>
            <a:spLocks noGrp="1" noRot="1" noChangeAspect="1" noChangeArrowheads="1" noTextEdit="1"/>
          </p:cNvSpPr>
          <p:nvPr>
            <p:ph type="sldImg" idx="2"/>
          </p:nvPr>
        </p:nvSpPr>
        <p:spPr bwMode="auto">
          <a:xfrm>
            <a:off x="1009650" y="727075"/>
            <a:ext cx="4840288" cy="3630613"/>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488" y="4601614"/>
            <a:ext cx="5487036" cy="4358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t" anchorCtr="0" compatLnSpc="1">
            <a:prstTxWarp prst="textNoShape">
              <a:avLst/>
            </a:prstTxWarp>
          </a:bodyPr>
          <a:lstStyle/>
          <a:p>
            <a:pPr lvl="0"/>
            <a:r>
              <a:rPr lang="fr-CH" noProof="0" smtClean="0"/>
              <a:t>Click to edit Master text styles</a:t>
            </a:r>
          </a:p>
          <a:p>
            <a:pPr lvl="1"/>
            <a:r>
              <a:rPr lang="fr-CH" noProof="0" smtClean="0"/>
              <a:t>Second level</a:t>
            </a:r>
          </a:p>
          <a:p>
            <a:pPr lvl="2"/>
            <a:r>
              <a:rPr lang="fr-CH" noProof="0" smtClean="0"/>
              <a:t>Third level</a:t>
            </a:r>
          </a:p>
          <a:p>
            <a:pPr lvl="3"/>
            <a:r>
              <a:rPr lang="fr-CH" noProof="0" smtClean="0"/>
              <a:t>Fourth level</a:t>
            </a:r>
          </a:p>
          <a:p>
            <a:pPr lvl="4"/>
            <a:r>
              <a:rPr lang="fr-CH" noProof="0" smtClean="0"/>
              <a:t>Fifth level</a:t>
            </a:r>
          </a:p>
        </p:txBody>
      </p:sp>
      <p:sp>
        <p:nvSpPr>
          <p:cNvPr id="4102" name="Rectangle 6"/>
          <p:cNvSpPr>
            <a:spLocks noGrp="1" noChangeArrowheads="1"/>
          </p:cNvSpPr>
          <p:nvPr>
            <p:ph type="ftr" sz="quarter" idx="4"/>
          </p:nvPr>
        </p:nvSpPr>
        <p:spPr bwMode="auto">
          <a:xfrm>
            <a:off x="1" y="9200036"/>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a:defRPr sz="1200"/>
            </a:lvl1pPr>
          </a:lstStyle>
          <a:p>
            <a:endParaRPr lang="fr-CH"/>
          </a:p>
        </p:txBody>
      </p:sp>
      <p:sp>
        <p:nvSpPr>
          <p:cNvPr id="4103" name="Rectangle 7"/>
          <p:cNvSpPr>
            <a:spLocks noGrp="1" noChangeArrowheads="1"/>
          </p:cNvSpPr>
          <p:nvPr>
            <p:ph type="sldNum" sz="quarter" idx="5"/>
          </p:nvPr>
        </p:nvSpPr>
        <p:spPr bwMode="auto">
          <a:xfrm>
            <a:off x="3885460" y="9200036"/>
            <a:ext cx="2970952" cy="48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41" tIns="45770" rIns="91541" bIns="45770" numCol="1" anchor="b" anchorCtr="0" compatLnSpc="1">
            <a:prstTxWarp prst="textNoShape">
              <a:avLst/>
            </a:prstTxWarp>
          </a:bodyPr>
          <a:lstStyle>
            <a:lvl1pPr algn="r">
              <a:defRPr sz="1200"/>
            </a:lvl1pPr>
          </a:lstStyle>
          <a:p>
            <a:fld id="{C4F2FC3E-99C3-4970-AF95-2AFBF40156E5}" type="slidenum">
              <a:rPr lang="fr-CH"/>
              <a:pPr/>
              <a:t>‹#›</a:t>
            </a:fld>
            <a:endParaRPr lang="fr-CH"/>
          </a:p>
        </p:txBody>
      </p:sp>
    </p:spTree>
    <p:extLst>
      <p:ext uri="{BB962C8B-B14F-4D97-AF65-F5344CB8AC3E}">
        <p14:creationId xmlns:p14="http://schemas.microsoft.com/office/powerpoint/2010/main" val="2659262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Stanford University Center for Integrated Facilities Engineering (CIFE) figures based on 32 major projects using BIM indicates benefits such as (CIFE, 2007): </a:t>
            </a:r>
            <a:endParaRPr lang="fr-CH" dirty="0" smtClean="0"/>
          </a:p>
          <a:p>
            <a:pPr>
              <a:buFont typeface="Arial" pitchFamily="34" charset="0"/>
              <a:buChar char="•"/>
            </a:pPr>
            <a:r>
              <a:rPr lang="en-US" dirty="0" smtClean="0"/>
              <a:t>Up to 40% elimination of unbudgeted change. </a:t>
            </a:r>
          </a:p>
          <a:p>
            <a:pPr>
              <a:buFont typeface="Arial" pitchFamily="34" charset="0"/>
              <a:buChar char="•"/>
            </a:pPr>
            <a:r>
              <a:rPr lang="en-US" dirty="0" smtClean="0"/>
              <a:t>Cost estimation accuracy within 3%. </a:t>
            </a:r>
          </a:p>
          <a:p>
            <a:pPr>
              <a:buFont typeface="Arial" pitchFamily="34" charset="0"/>
              <a:buChar char="•"/>
            </a:pPr>
            <a:r>
              <a:rPr lang="en-US" dirty="0" smtClean="0"/>
              <a:t>Up to 80% reduction in time taken to generate a cost estimate. </a:t>
            </a:r>
          </a:p>
          <a:p>
            <a:pPr>
              <a:buFont typeface="Arial" pitchFamily="34" charset="0"/>
              <a:buChar char="•"/>
            </a:pPr>
            <a:r>
              <a:rPr lang="en-US" dirty="0" smtClean="0"/>
              <a:t>A savings of up to 10% of the contract value through clash detections. </a:t>
            </a:r>
          </a:p>
          <a:p>
            <a:pPr>
              <a:buFont typeface="Arial" pitchFamily="34" charset="0"/>
              <a:buChar char="•"/>
            </a:pPr>
            <a:r>
              <a:rPr lang="en-US" dirty="0" smtClean="0"/>
              <a:t>Up to 7% reduction in project time. </a:t>
            </a:r>
          </a:p>
          <a:p>
            <a:pPr>
              <a:buFont typeface="Arial" pitchFamily="34" charset="0"/>
              <a:buChar char="•"/>
            </a:pPr>
            <a:endParaRPr lang="en-US" dirty="0" smtClean="0"/>
          </a:p>
          <a:p>
            <a:pPr>
              <a:buFont typeface="Arial" pitchFamily="34" charset="0"/>
              <a:buChar char="•"/>
            </a:pPr>
            <a:endParaRPr lang="en-US" dirty="0" smtClean="0"/>
          </a:p>
          <a:p>
            <a:r>
              <a:rPr lang="en-US" dirty="0" smtClean="0"/>
              <a:t>Dean (2007) carried out a research study to examine if BIM should be taught as a subject to the construction management students. He conducted two questionnaire surveys targeted at general contractors and ASC construction management programs in the Southeast. Based on the gathered data, he concluded in general that construction management programs should teach BIM to their students. The main reasons behind this conclusion were: </a:t>
            </a:r>
          </a:p>
          <a:p>
            <a:pPr>
              <a:buFont typeface="Arial" pitchFamily="34" charset="0"/>
              <a:buChar char="•"/>
            </a:pPr>
            <a:r>
              <a:rPr lang="en-US" dirty="0" smtClean="0"/>
              <a:t>Approximately 70% of the industry participants indicated that they are either using or considering to use BIM in their companies. This trend indicates that the BIM utilization in the construction industry is going to increase. </a:t>
            </a:r>
          </a:p>
          <a:p>
            <a:pPr>
              <a:buFont typeface="Arial" pitchFamily="34" charset="0"/>
              <a:buChar char="•"/>
            </a:pPr>
            <a:r>
              <a:rPr lang="en-US" dirty="0" smtClean="0"/>
              <a:t>Approximately 75% of survey participants consider employment candidates with BIM skills to have an advantage over candidates who lack BIM knowledge. </a:t>
            </a:r>
          </a:p>
          <a:p>
            <a:endParaRPr lang="fr-CH" dirty="0" smtClean="0"/>
          </a:p>
          <a:p>
            <a:r>
              <a:rPr lang="en-US" dirty="0" smtClean="0"/>
              <a:t>In another study, Woo (2006) pointed out that properly structured BIM courses would provide industry-required knowledge to prepare students for successful careers in the AEC industry. Instead of teaching a separate course, he suggested to reconfigure the existing construction courses to integrate BIM into the course contents. </a:t>
            </a:r>
          </a:p>
          <a:p>
            <a:pPr>
              <a:buFont typeface="Arial" pitchFamily="34" charset="0"/>
              <a:buChar char="•"/>
            </a:pPr>
            <a:endParaRPr lang="en-US" dirty="0" smtClean="0"/>
          </a:p>
          <a:p>
            <a:pPr>
              <a:buFont typeface="Arial" pitchFamily="34" charset="0"/>
              <a:buChar char="•"/>
            </a:pPr>
            <a:endParaRPr lang="en-US" dirty="0" smtClean="0"/>
          </a:p>
          <a:p>
            <a:pPr>
              <a:buFont typeface="Arial" pitchFamily="34" charset="0"/>
              <a:buNone/>
            </a:pPr>
            <a:endParaRPr lang="en-US" dirty="0" smtClean="0"/>
          </a:p>
          <a:p>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4</a:t>
            </a:fld>
            <a:endParaRPr lang="fr-CH"/>
          </a:p>
        </p:txBody>
      </p:sp>
    </p:spTree>
    <p:extLst>
      <p:ext uri="{BB962C8B-B14F-4D97-AF65-F5344CB8AC3E}">
        <p14:creationId xmlns:p14="http://schemas.microsoft.com/office/powerpoint/2010/main" val="2588590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Source</a:t>
            </a:r>
            <a:r>
              <a:rPr lang="fr-FR" baseline="0" dirty="0" smtClean="0"/>
              <a:t>: http://www.monaghans.co.uk/post.php?s=2013-04-09-level-2-bim-is-coming</a:t>
            </a:r>
          </a:p>
          <a:p>
            <a:endParaRPr lang="fr-FR" baseline="0" dirty="0" smtClean="0"/>
          </a:p>
          <a:p>
            <a:endParaRPr lang="fr-FR" baseline="0" dirty="0" smtClean="0"/>
          </a:p>
          <a:p>
            <a:r>
              <a:rPr lang="fr-FR" baseline="0" dirty="0" smtClean="0"/>
              <a:t>Put in a table</a:t>
            </a:r>
          </a:p>
          <a:p>
            <a:endParaRPr lang="fr-FR" baseline="0" dirty="0" smtClean="0"/>
          </a:p>
          <a:p>
            <a:r>
              <a:rPr lang="fr-FR" baseline="0" dirty="0" smtClean="0"/>
              <a:t>  </a:t>
            </a:r>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42</a:t>
            </a:fld>
            <a:endParaRPr lang="fr-CH"/>
          </a:p>
        </p:txBody>
      </p:sp>
    </p:spTree>
    <p:extLst>
      <p:ext uri="{BB962C8B-B14F-4D97-AF65-F5344CB8AC3E}">
        <p14:creationId xmlns:p14="http://schemas.microsoft.com/office/powerpoint/2010/main" val="39739295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CH" dirty="0" smtClean="0"/>
              <a:t>http://www.bexelconsulting.com/images/pages/ClashDetection/before.png</a:t>
            </a:r>
          </a:p>
          <a:p>
            <a:endParaRPr lang="en-US" dirty="0" smtClean="0"/>
          </a:p>
          <a:p>
            <a:r>
              <a:rPr lang="fr-CH" dirty="0" smtClean="0"/>
              <a:t>http://www.bexelconsulting.com/images/pages/ClashDetection/after.png </a:t>
            </a:r>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59</a:t>
            </a:fld>
            <a:endParaRPr lang="fr-CH"/>
          </a:p>
        </p:txBody>
      </p:sp>
    </p:spTree>
    <p:extLst>
      <p:ext uri="{BB962C8B-B14F-4D97-AF65-F5344CB8AC3E}">
        <p14:creationId xmlns:p14="http://schemas.microsoft.com/office/powerpoint/2010/main" val="119849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How different</a:t>
            </a:r>
            <a:r>
              <a:rPr lang="en-US" baseline="0" noProof="0" dirty="0" smtClean="0"/>
              <a:t> teams see differently based on the same model and extract the information they need practically  and effectively</a:t>
            </a:r>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66</a:t>
            </a:fld>
            <a:endParaRPr lang="fr-CH"/>
          </a:p>
        </p:txBody>
      </p:sp>
    </p:spTree>
    <p:extLst>
      <p:ext uri="{BB962C8B-B14F-4D97-AF65-F5344CB8AC3E}">
        <p14:creationId xmlns:p14="http://schemas.microsoft.com/office/powerpoint/2010/main" val="15351369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Sources:</a:t>
            </a:r>
          </a:p>
          <a:p>
            <a:endParaRPr lang="fr-CH" dirty="0" smtClean="0"/>
          </a:p>
          <a:p>
            <a:r>
              <a:rPr lang="en-US" dirty="0" smtClean="0"/>
              <a:t> </a:t>
            </a:r>
            <a:r>
              <a:rPr lang="en-US" b="1" dirty="0" smtClean="0"/>
              <a:t>Building Information Modeling (BIM): Benefits, Risks and Challenges </a:t>
            </a:r>
            <a:r>
              <a:rPr lang="en-US" b="1" dirty="0" err="1" smtClean="0"/>
              <a:t>Salman</a:t>
            </a:r>
            <a:r>
              <a:rPr lang="en-US" b="1" dirty="0" smtClean="0"/>
              <a:t> </a:t>
            </a:r>
            <a:r>
              <a:rPr lang="en-US" b="1" dirty="0" err="1" smtClean="0"/>
              <a:t>Azhar</a:t>
            </a:r>
            <a:r>
              <a:rPr lang="en-US" b="1" dirty="0" smtClean="0"/>
              <a:t>, Michael Hein and Blake </a:t>
            </a:r>
            <a:r>
              <a:rPr lang="en-US" b="1" dirty="0" err="1" smtClean="0"/>
              <a:t>Sketo</a:t>
            </a:r>
            <a:r>
              <a:rPr lang="en-US" b="1" dirty="0" smtClean="0"/>
              <a:t> </a:t>
            </a:r>
          </a:p>
          <a:p>
            <a:r>
              <a:rPr lang="en-US" dirty="0" smtClean="0"/>
              <a:t>McWhorter School of Building Science </a:t>
            </a:r>
          </a:p>
          <a:p>
            <a:r>
              <a:rPr lang="fr-CH" dirty="0" smtClean="0"/>
              <a:t>Auburn </a:t>
            </a:r>
            <a:r>
              <a:rPr lang="fr-CH" dirty="0" err="1" smtClean="0"/>
              <a:t>University</a:t>
            </a:r>
            <a:r>
              <a:rPr lang="fr-CH" dirty="0" smtClean="0"/>
              <a:t> </a:t>
            </a:r>
          </a:p>
          <a:p>
            <a:r>
              <a:rPr lang="fr-CH" dirty="0" smtClean="0"/>
              <a:t>Auburn, Alabama </a:t>
            </a:r>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82</a:t>
            </a:fld>
            <a:endParaRPr lang="fr-CH"/>
          </a:p>
        </p:txBody>
      </p:sp>
    </p:spTree>
    <p:extLst>
      <p:ext uri="{BB962C8B-B14F-4D97-AF65-F5344CB8AC3E}">
        <p14:creationId xmlns:p14="http://schemas.microsoft.com/office/powerpoint/2010/main" val="887214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err="1" smtClean="0"/>
              <a:t>Ownership</a:t>
            </a:r>
            <a:r>
              <a:rPr lang="fr-FR" dirty="0" smtClean="0"/>
              <a:t> :</a:t>
            </a:r>
          </a:p>
          <a:p>
            <a:r>
              <a:rPr lang="en-US" dirty="0" smtClean="0"/>
              <a:t>For example, if the owner is paying for the design, then the owner may feel entitled to own it, but if team members are providing proprietary information for use on the project, their propriety information needs to be protected as well. Thus, there is no simple answer to the question of data ownership; it requires a unique response to every project depending on the participants' needs. </a:t>
            </a:r>
          </a:p>
          <a:p>
            <a:endParaRPr lang="en-US" dirty="0" smtClean="0"/>
          </a:p>
          <a:p>
            <a:r>
              <a:rPr lang="en-US" dirty="0" smtClean="0"/>
              <a:t>When project team members, other than the owner and A/E, contribute data that is integrated into the BIM, licensing issues can arise. </a:t>
            </a:r>
          </a:p>
          <a:p>
            <a:endParaRPr lang="en-US" dirty="0" smtClean="0"/>
          </a:p>
          <a:p>
            <a:endParaRPr lang="en-US" dirty="0" smtClean="0"/>
          </a:p>
          <a:p>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83</a:t>
            </a:fld>
            <a:endParaRPr lang="fr-CH"/>
          </a:p>
        </p:txBody>
      </p:sp>
    </p:spTree>
    <p:extLst>
      <p:ext uri="{BB962C8B-B14F-4D97-AF65-F5344CB8AC3E}">
        <p14:creationId xmlns:p14="http://schemas.microsoft.com/office/powerpoint/2010/main" val="41053190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endParaRPr lang="fr-FR" dirty="0" smtClean="0"/>
          </a:p>
          <a:p>
            <a:r>
              <a:rPr lang="fr-FR" dirty="0" err="1" smtClean="0"/>
              <a:t>Managerial</a:t>
            </a:r>
            <a:endParaRPr lang="fr-FR" dirty="0" smtClean="0"/>
          </a:p>
          <a:p>
            <a:pPr>
              <a:buFont typeface="Arial" pitchFamily="34" charset="0"/>
              <a:buChar char="•"/>
            </a:pPr>
            <a:r>
              <a:rPr lang="en-US" dirty="0" smtClean="0"/>
              <a:t>BIM modeling may allow facilities managers to enter the picture in the future at a much earlier stage, where they can influence the design and construction. The visual nature of the BIM allows all stakeholders to get important information before the building is completed. This includes tenants, service agents as well as maintenance personnel. Finding the right time to include these people will undoubtedly be a challenge for owners. </a:t>
            </a:r>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89</a:t>
            </a:fld>
            <a:endParaRPr lang="fr-CH"/>
          </a:p>
        </p:txBody>
      </p:sp>
    </p:spTree>
    <p:extLst>
      <p:ext uri="{BB962C8B-B14F-4D97-AF65-F5344CB8AC3E}">
        <p14:creationId xmlns:p14="http://schemas.microsoft.com/office/powerpoint/2010/main" val="29534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CH"/>
          </a:p>
        </p:txBody>
      </p:sp>
      <p:sp>
        <p:nvSpPr>
          <p:cNvPr id="4" name="Slide Number Placeholder 3"/>
          <p:cNvSpPr>
            <a:spLocks noGrp="1"/>
          </p:cNvSpPr>
          <p:nvPr>
            <p:ph type="sldNum" sz="quarter" idx="10"/>
          </p:nvPr>
        </p:nvSpPr>
        <p:spPr/>
        <p:txBody>
          <a:bodyPr/>
          <a:lstStyle/>
          <a:p>
            <a:fld id="{C4F2FC3E-99C3-4970-AF95-2AFBF40156E5}" type="slidenum">
              <a:rPr lang="fr-CH" smtClean="0"/>
              <a:pPr/>
              <a:t>99</a:t>
            </a:fld>
            <a:endParaRPr lang="fr-CH"/>
          </a:p>
        </p:txBody>
      </p:sp>
    </p:spTree>
    <p:extLst>
      <p:ext uri="{BB962C8B-B14F-4D97-AF65-F5344CB8AC3E}">
        <p14:creationId xmlns:p14="http://schemas.microsoft.com/office/powerpoint/2010/main" val="19584999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H" dirty="0"/>
          </a:p>
        </p:txBody>
      </p:sp>
      <p:sp>
        <p:nvSpPr>
          <p:cNvPr id="4" name="Slide Number Placeholder 3"/>
          <p:cNvSpPr>
            <a:spLocks noGrp="1"/>
          </p:cNvSpPr>
          <p:nvPr>
            <p:ph type="sldNum" sz="quarter" idx="10"/>
          </p:nvPr>
        </p:nvSpPr>
        <p:spPr/>
        <p:txBody>
          <a:bodyPr/>
          <a:lstStyle/>
          <a:p>
            <a:fld id="{C4F2FC3E-99C3-4970-AF95-2AFBF40156E5}" type="slidenum">
              <a:rPr lang="fr-CH" smtClean="0"/>
              <a:pPr/>
              <a:t>103</a:t>
            </a:fld>
            <a:endParaRPr lang="fr-CH"/>
          </a:p>
        </p:txBody>
      </p:sp>
    </p:spTree>
    <p:extLst>
      <p:ext uri="{BB962C8B-B14F-4D97-AF65-F5344CB8AC3E}">
        <p14:creationId xmlns:p14="http://schemas.microsoft.com/office/powerpoint/2010/main" val="3522347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Discuss</a:t>
            </a:r>
            <a:r>
              <a:rPr lang="en-US" baseline="0" noProof="0" dirty="0" smtClean="0"/>
              <a:t> the traditional building delivery process’s drawbacks, raise the problems need to be solve</a:t>
            </a:r>
          </a:p>
          <a:p>
            <a:r>
              <a:rPr lang="en-US" baseline="0" noProof="0" dirty="0" smtClean="0"/>
              <a:t>Raise the BIM solution with it benefits</a:t>
            </a:r>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5</a:t>
            </a:fld>
            <a:endParaRPr lang="fr-CH"/>
          </a:p>
        </p:txBody>
      </p:sp>
    </p:spTree>
    <p:extLst>
      <p:ext uri="{BB962C8B-B14F-4D97-AF65-F5344CB8AC3E}">
        <p14:creationId xmlns:p14="http://schemas.microsoft.com/office/powerpoint/2010/main" val="375710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Discuss</a:t>
            </a:r>
            <a:r>
              <a:rPr lang="en-US" baseline="0" noProof="0" dirty="0" smtClean="0"/>
              <a:t> the traditional building delivery process’s drawbacks, raise the problems need to be solve</a:t>
            </a:r>
          </a:p>
          <a:p>
            <a:r>
              <a:rPr lang="en-US" baseline="0" noProof="0" dirty="0" smtClean="0"/>
              <a:t>Raise the BIM solution with it benefits</a:t>
            </a:r>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6</a:t>
            </a:fld>
            <a:endParaRPr lang="fr-CH"/>
          </a:p>
        </p:txBody>
      </p:sp>
    </p:spTree>
    <p:extLst>
      <p:ext uri="{BB962C8B-B14F-4D97-AF65-F5344CB8AC3E}">
        <p14:creationId xmlns:p14="http://schemas.microsoft.com/office/powerpoint/2010/main" val="39373377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noProof="0" dirty="0" smtClean="0"/>
              <a:t>Source:</a:t>
            </a:r>
            <a:r>
              <a:rPr lang="en-US" baseline="0" noProof="0" dirty="0" smtClean="0"/>
              <a:t> http://projekter.aau.dk/projekter/files/55376698/BIM_Colla*boration_in_the_AEC_Industry_by_Mats_Thomassen.pdf </a:t>
            </a:r>
          </a:p>
          <a:p>
            <a:endParaRPr lang="en-US" baseline="0" noProof="0" dirty="0" smtClean="0"/>
          </a:p>
          <a:p>
            <a:r>
              <a:rPr lang="en-US" dirty="0" smtClean="0"/>
              <a:t>Figure 4 shows the increase of cost when design changes are made along with the time of the construction design, where the ability to impact cost and functional capabilities decreases by time. Traditionally the design process peaks while the construction documentation is made; a critical point where changes cannot be made without negatively affecting the costs of the project. The preferred design process peaks at the schematic design and design development; a curve which 2.1 Building Information </a:t>
            </a:r>
            <a:r>
              <a:rPr lang="en-US" dirty="0" err="1" smtClean="0"/>
              <a:t>Modelling</a:t>
            </a:r>
            <a:r>
              <a:rPr lang="en-US" dirty="0" smtClean="0"/>
              <a:t> 12 Design and construction Operations Value of facility documentation Feasibility Design Construction Facility startup Operations Facility </a:t>
            </a:r>
            <a:r>
              <a:rPr lang="en-US" dirty="0" err="1" smtClean="0"/>
              <a:t>retrot</a:t>
            </a:r>
            <a:r>
              <a:rPr lang="en-US" dirty="0" smtClean="0"/>
              <a:t> Collaborative BIM based delivery process Traditional Design-Bid-Build, paper based process Traditional facility management database process Loss of value due to handover, recreation of information Figure 3 - Data integrity (Eastman et al., 2008): Graphic presentation of the data losses during the lifetime of a building. Compared is the traditional paper-based process vs. a collaborative BIM based delivery process. BIM supports by its possibilities of creating precise models at earlier stages in the design process. (Eastman et al., 2008)</a:t>
            </a:r>
          </a:p>
          <a:p>
            <a:endParaRPr lang="en-US" noProof="0" dirty="0" smtClean="0"/>
          </a:p>
          <a:p>
            <a:r>
              <a:rPr lang="en-US" dirty="0" smtClean="0"/>
              <a:t>A mini guide in BIM implementation indicates that up to 70% of the design decisions must be made at an earlier stage than by traditional construction processes. (</a:t>
            </a:r>
            <a:r>
              <a:rPr lang="en-US" dirty="0" err="1" smtClean="0"/>
              <a:t>Levring</a:t>
            </a:r>
            <a:r>
              <a:rPr lang="en-US" dirty="0" smtClean="0"/>
              <a:t>, 2010)</a:t>
            </a:r>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7</a:t>
            </a:fld>
            <a:endParaRPr lang="fr-CH"/>
          </a:p>
        </p:txBody>
      </p:sp>
    </p:spTree>
    <p:extLst>
      <p:ext uri="{BB962C8B-B14F-4D97-AF65-F5344CB8AC3E}">
        <p14:creationId xmlns:p14="http://schemas.microsoft.com/office/powerpoint/2010/main" val="1129092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To</a:t>
            </a:r>
            <a:r>
              <a:rPr lang="en-US" baseline="0" noProof="0" dirty="0" smtClean="0"/>
              <a:t> introduce BIM, start with the concept of information </a:t>
            </a:r>
            <a:r>
              <a:rPr lang="en-US" baseline="0" noProof="0" dirty="0" err="1" smtClean="0"/>
              <a:t>modelling</a:t>
            </a:r>
            <a:r>
              <a:rPr lang="en-US" baseline="0" noProof="0" dirty="0" smtClean="0"/>
              <a:t>.</a:t>
            </a:r>
          </a:p>
          <a:p>
            <a:endParaRPr lang="en-US" baseline="0" noProof="0" dirty="0" smtClean="0"/>
          </a:p>
          <a:p>
            <a:r>
              <a:rPr lang="en-US" baseline="0" noProof="0" dirty="0" smtClean="0"/>
              <a:t> </a:t>
            </a:r>
          </a:p>
          <a:p>
            <a:endParaRPr lang="en-US" baseline="0" noProof="0" dirty="0" smtClean="0"/>
          </a:p>
          <a:p>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13</a:t>
            </a:fld>
            <a:endParaRPr lang="fr-CH"/>
          </a:p>
        </p:txBody>
      </p:sp>
    </p:spTree>
    <p:extLst>
      <p:ext uri="{BB962C8B-B14F-4D97-AF65-F5344CB8AC3E}">
        <p14:creationId xmlns:p14="http://schemas.microsoft.com/office/powerpoint/2010/main" val="1611870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https://magdalencorr.wordpress.com/multidisciplinary-collaboration-and-building-information-modelling/ </a:t>
            </a:r>
          </a:p>
          <a:p>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14</a:t>
            </a:fld>
            <a:endParaRPr lang="fr-CH"/>
          </a:p>
        </p:txBody>
      </p:sp>
    </p:spTree>
    <p:extLst>
      <p:ext uri="{BB962C8B-B14F-4D97-AF65-F5344CB8AC3E}">
        <p14:creationId xmlns:p14="http://schemas.microsoft.com/office/powerpoint/2010/main" val="31286703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http://continuingeducation.construction.com/article_print.php?L=251&amp;C=775 </a:t>
            </a:r>
          </a:p>
          <a:p>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16</a:t>
            </a:fld>
            <a:endParaRPr lang="fr-CH"/>
          </a:p>
        </p:txBody>
      </p:sp>
    </p:spTree>
    <p:extLst>
      <p:ext uri="{BB962C8B-B14F-4D97-AF65-F5344CB8AC3E}">
        <p14:creationId xmlns:p14="http://schemas.microsoft.com/office/powerpoint/2010/main" val="83619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http://www.solibri.com/support/bim-ifc/ </a:t>
            </a:r>
            <a:endParaRPr lang="fr-CH"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26</a:t>
            </a:fld>
            <a:endParaRPr lang="fr-CH"/>
          </a:p>
        </p:txBody>
      </p:sp>
    </p:spTree>
    <p:extLst>
      <p:ext uri="{BB962C8B-B14F-4D97-AF65-F5344CB8AC3E}">
        <p14:creationId xmlns:p14="http://schemas.microsoft.com/office/powerpoint/2010/main" val="552909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0" dirty="0" smtClean="0"/>
              <a:t>There may be some</a:t>
            </a:r>
            <a:r>
              <a:rPr lang="en-US" baseline="0" noProof="0" dirty="0" smtClean="0"/>
              <a:t> overlapping of such specifications, but they are all widely applied definitions being used under different situations. </a:t>
            </a:r>
            <a:endParaRPr lang="en-US" noProof="0" dirty="0"/>
          </a:p>
        </p:txBody>
      </p:sp>
      <p:sp>
        <p:nvSpPr>
          <p:cNvPr id="4" name="Slide Number Placeholder 3"/>
          <p:cNvSpPr>
            <a:spLocks noGrp="1"/>
          </p:cNvSpPr>
          <p:nvPr>
            <p:ph type="sldNum" sz="quarter" idx="10"/>
          </p:nvPr>
        </p:nvSpPr>
        <p:spPr/>
        <p:txBody>
          <a:bodyPr/>
          <a:lstStyle/>
          <a:p>
            <a:fld id="{6624150D-2600-4C99-AA49-DAE4FC41FBEE}" type="slidenum">
              <a:rPr lang="fr-CH" smtClean="0"/>
              <a:pPr/>
              <a:t>30</a:t>
            </a:fld>
            <a:endParaRPr lang="fr-CH"/>
          </a:p>
        </p:txBody>
      </p:sp>
    </p:spTree>
    <p:extLst>
      <p:ext uri="{BB962C8B-B14F-4D97-AF65-F5344CB8AC3E}">
        <p14:creationId xmlns:p14="http://schemas.microsoft.com/office/powerpoint/2010/main" val="25712510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2" name="Picture 7" descr="ASCE_Global2"/>
          <p:cNvPicPr>
            <a:picLocks noChangeAspect="1" noChangeArrowheads="1"/>
          </p:cNvPicPr>
          <p:nvPr userDrawn="1"/>
        </p:nvPicPr>
        <p:blipFill>
          <a:blip r:embed="rId3" cstate="print"/>
          <a:srcRect/>
          <a:stretch>
            <a:fillRect/>
          </a:stretch>
        </p:blipFill>
        <p:spPr bwMode="auto">
          <a:xfrm>
            <a:off x="0" y="6289675"/>
            <a:ext cx="5105400" cy="568325"/>
          </a:xfrm>
          <a:prstGeom prst="rect">
            <a:avLst/>
          </a:prstGeom>
          <a:noFill/>
          <a:ln w="9525">
            <a:noFill/>
            <a:miter lim="800000"/>
            <a:headEnd/>
            <a:tailEnd/>
          </a:ln>
        </p:spPr>
      </p:pic>
      <p:sp>
        <p:nvSpPr>
          <p:cNvPr id="3" name="Text Box 8"/>
          <p:cNvSpPr txBox="1">
            <a:spLocks noChangeArrowheads="1"/>
          </p:cNvSpPr>
          <p:nvPr userDrawn="1"/>
        </p:nvSpPr>
        <p:spPr bwMode="auto">
          <a:xfrm>
            <a:off x="0" y="0"/>
            <a:ext cx="91440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200" smtClean="0">
                <a:latin typeface="Verdana" pitchFamily="34" charset="0"/>
              </a:rPr>
              <a:t>Knowledge Component 1: Theoretical Foundations</a:t>
            </a:r>
          </a:p>
        </p:txBody>
      </p:sp>
      <p:sp>
        <p:nvSpPr>
          <p:cNvPr id="4" name="Rectangle 4"/>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fr-FR"/>
          </a:p>
        </p:txBody>
      </p:sp>
      <p:sp>
        <p:nvSpPr>
          <p:cNvPr id="5" name="Rectangle 5"/>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endParaRPr lang="fr-FR"/>
          </a:p>
        </p:txBody>
      </p:sp>
      <p:sp>
        <p:nvSpPr>
          <p:cNvPr id="6" name="Rectangle 6"/>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ADAE4C5C-E9BB-4C94-96A0-2836339F7979}" type="slidenum">
              <a:rPr lang="en-US"/>
              <a:pPr>
                <a:defRPr/>
              </a:pPr>
              <a:t>‹#›</a:t>
            </a:fld>
            <a:r>
              <a:rPr lang="en-US"/>
              <a:t>/48</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EE6C36B1-F2D7-4966-A3E1-BD70EC4883B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4475" y="685800"/>
            <a:ext cx="1771650" cy="5440363"/>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1279525" y="685800"/>
            <a:ext cx="5162550" cy="54403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CDAADE14-CE6C-4C2D-94E3-EF1E2B97897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C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CH"/>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5B91267-F704-4D98-8026-76A5D9EAF86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51C0D50-5D03-4ACC-9146-0536ED0EDBD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1E24A7D-E71F-4D30-ADF0-30BDFDF6067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EBDE42D-73B7-44A2-A1B3-AFAD77FB139A}"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008AB79-2AF8-4A97-BE8E-599D3DEC8DF5}"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2C8C6EE-53B5-4256-80F5-E6A949A5DFE6}"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61F7591-E301-4A59-BF6B-926AEE98CC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251C0D50-5D03-4ACC-9146-0536ED0EDBDB}"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FFF5331-AE83-404C-A602-A0CC57ADD77F}"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4FD1852-A66B-42C4-9D44-3284A490219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6C36B1-F2D7-4966-A3E1-BD70EC4883B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C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DAADE14-CE6C-4C2D-94E3-EF1E2B9789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C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fr-FR"/>
          </a:p>
        </p:txBody>
      </p:sp>
      <p:sp>
        <p:nvSpPr>
          <p:cNvPr id="5" name="Rectangle 5"/>
          <p:cNvSpPr>
            <a:spLocks noGrp="1" noChangeArrowheads="1"/>
          </p:cNvSpPr>
          <p:nvPr>
            <p:ph type="ftr" sz="quarter" idx="11"/>
          </p:nvPr>
        </p:nvSpPr>
        <p:spPr>
          <a:ln/>
        </p:spPr>
        <p:txBody>
          <a:bodyPr/>
          <a:lstStyle>
            <a:lvl1pPr>
              <a:defRPr/>
            </a:lvl1pPr>
          </a:lstStyle>
          <a:p>
            <a:endParaRPr lang="fr-FR"/>
          </a:p>
        </p:txBody>
      </p:sp>
      <p:sp>
        <p:nvSpPr>
          <p:cNvPr id="6" name="Rectangle 6"/>
          <p:cNvSpPr>
            <a:spLocks noGrp="1" noChangeArrowheads="1"/>
          </p:cNvSpPr>
          <p:nvPr>
            <p:ph type="sldNum" sz="quarter" idx="12"/>
          </p:nvPr>
        </p:nvSpPr>
        <p:spPr>
          <a:ln/>
        </p:spPr>
        <p:txBody>
          <a:bodyPr/>
          <a:lstStyle>
            <a:lvl1pPr>
              <a:defRPr/>
            </a:lvl1pPr>
          </a:lstStyle>
          <a:p>
            <a:fld id="{E1E24A7D-E71F-4D30-ADF0-30BDFDF6067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Content Placeholder 2"/>
          <p:cNvSpPr>
            <a:spLocks noGrp="1"/>
          </p:cNvSpPr>
          <p:nvPr>
            <p:ph sz="half" idx="1"/>
          </p:nvPr>
        </p:nvSpPr>
        <p:spPr>
          <a:xfrm>
            <a:off x="12795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Content Placeholder 3"/>
          <p:cNvSpPr>
            <a:spLocks noGrp="1"/>
          </p:cNvSpPr>
          <p:nvPr>
            <p:ph sz="half" idx="2"/>
          </p:nvPr>
        </p:nvSpPr>
        <p:spPr>
          <a:xfrm>
            <a:off x="3984625" y="1600200"/>
            <a:ext cx="25527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4EBDE42D-73B7-44A2-A1B3-AFAD77FB139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C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7" name="Rectangle 4"/>
          <p:cNvSpPr>
            <a:spLocks noGrp="1" noChangeArrowheads="1"/>
          </p:cNvSpPr>
          <p:nvPr>
            <p:ph type="dt" sz="half" idx="10"/>
          </p:nvPr>
        </p:nvSpPr>
        <p:spPr>
          <a:ln/>
        </p:spPr>
        <p:txBody>
          <a:bodyPr/>
          <a:lstStyle>
            <a:lvl1pPr>
              <a:defRPr/>
            </a:lvl1pPr>
          </a:lstStyle>
          <a:p>
            <a:endParaRPr lang="fr-FR"/>
          </a:p>
        </p:txBody>
      </p:sp>
      <p:sp>
        <p:nvSpPr>
          <p:cNvPr id="8" name="Rectangle 5"/>
          <p:cNvSpPr>
            <a:spLocks noGrp="1" noChangeArrowheads="1"/>
          </p:cNvSpPr>
          <p:nvPr>
            <p:ph type="ftr" sz="quarter" idx="11"/>
          </p:nvPr>
        </p:nvSpPr>
        <p:spPr>
          <a:ln/>
        </p:spPr>
        <p:txBody>
          <a:bodyPr/>
          <a:lstStyle>
            <a:lvl1pPr>
              <a:defRPr/>
            </a:lvl1pPr>
          </a:lstStyle>
          <a:p>
            <a:endParaRPr lang="fr-FR"/>
          </a:p>
        </p:txBody>
      </p:sp>
      <p:sp>
        <p:nvSpPr>
          <p:cNvPr id="9" name="Rectangle 6"/>
          <p:cNvSpPr>
            <a:spLocks noGrp="1" noChangeArrowheads="1"/>
          </p:cNvSpPr>
          <p:nvPr>
            <p:ph type="sldNum" sz="quarter" idx="12"/>
          </p:nvPr>
        </p:nvSpPr>
        <p:spPr>
          <a:ln/>
        </p:spPr>
        <p:txBody>
          <a:bodyPr/>
          <a:lstStyle>
            <a:lvl1pPr>
              <a:defRPr/>
            </a:lvl1pPr>
          </a:lstStyle>
          <a:p>
            <a:fld id="{C008AB79-2AF8-4A97-BE8E-599D3DEC8DF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CH"/>
          </a:p>
        </p:txBody>
      </p:sp>
      <p:sp>
        <p:nvSpPr>
          <p:cNvPr id="3" name="Rectangle 4"/>
          <p:cNvSpPr>
            <a:spLocks noGrp="1" noChangeArrowheads="1"/>
          </p:cNvSpPr>
          <p:nvPr>
            <p:ph type="dt" sz="half" idx="10"/>
          </p:nvPr>
        </p:nvSpPr>
        <p:spPr>
          <a:ln/>
        </p:spPr>
        <p:txBody>
          <a:bodyPr/>
          <a:lstStyle>
            <a:lvl1pPr>
              <a:defRPr/>
            </a:lvl1pPr>
          </a:lstStyle>
          <a:p>
            <a:endParaRPr lang="fr-FR"/>
          </a:p>
        </p:txBody>
      </p:sp>
      <p:sp>
        <p:nvSpPr>
          <p:cNvPr id="4" name="Rectangle 5"/>
          <p:cNvSpPr>
            <a:spLocks noGrp="1" noChangeArrowheads="1"/>
          </p:cNvSpPr>
          <p:nvPr>
            <p:ph type="ftr" sz="quarter" idx="11"/>
          </p:nvPr>
        </p:nvSpPr>
        <p:spPr>
          <a:ln/>
        </p:spPr>
        <p:txBody>
          <a:bodyPr/>
          <a:lstStyle>
            <a:lvl1pPr>
              <a:defRPr/>
            </a:lvl1pPr>
          </a:lstStyle>
          <a:p>
            <a:endParaRPr lang="fr-FR"/>
          </a:p>
        </p:txBody>
      </p:sp>
      <p:sp>
        <p:nvSpPr>
          <p:cNvPr id="5" name="Rectangle 6"/>
          <p:cNvSpPr>
            <a:spLocks noGrp="1" noChangeArrowheads="1"/>
          </p:cNvSpPr>
          <p:nvPr>
            <p:ph type="sldNum" sz="quarter" idx="12"/>
          </p:nvPr>
        </p:nvSpPr>
        <p:spPr>
          <a:ln/>
        </p:spPr>
        <p:txBody>
          <a:bodyPr/>
          <a:lstStyle>
            <a:lvl1pPr>
              <a:defRPr/>
            </a:lvl1pPr>
          </a:lstStyle>
          <a:p>
            <a:fld id="{72C8C6EE-53B5-4256-80F5-E6A949A5DFE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fr-FR"/>
          </a:p>
        </p:txBody>
      </p:sp>
      <p:sp>
        <p:nvSpPr>
          <p:cNvPr id="3" name="Rectangle 5"/>
          <p:cNvSpPr>
            <a:spLocks noGrp="1" noChangeArrowheads="1"/>
          </p:cNvSpPr>
          <p:nvPr>
            <p:ph type="ftr" sz="quarter" idx="11"/>
          </p:nvPr>
        </p:nvSpPr>
        <p:spPr>
          <a:ln/>
        </p:spPr>
        <p:txBody>
          <a:bodyPr/>
          <a:lstStyle>
            <a:lvl1pPr>
              <a:defRPr/>
            </a:lvl1pPr>
          </a:lstStyle>
          <a:p>
            <a:endParaRPr lang="fr-FR"/>
          </a:p>
        </p:txBody>
      </p:sp>
      <p:sp>
        <p:nvSpPr>
          <p:cNvPr id="4" name="Rectangle 6"/>
          <p:cNvSpPr>
            <a:spLocks noGrp="1" noChangeArrowheads="1"/>
          </p:cNvSpPr>
          <p:nvPr>
            <p:ph type="sldNum" sz="quarter" idx="12"/>
          </p:nvPr>
        </p:nvSpPr>
        <p:spPr>
          <a:ln/>
        </p:spPr>
        <p:txBody>
          <a:bodyPr/>
          <a:lstStyle>
            <a:lvl1pPr>
              <a:defRPr/>
            </a:lvl1pPr>
          </a:lstStyle>
          <a:p>
            <a:fld id="{961F7591-E301-4A59-BF6B-926AEE98CC9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C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6FFF5331-AE83-404C-A602-A0CC57ADD77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C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H"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fr-FR"/>
          </a:p>
        </p:txBody>
      </p:sp>
      <p:sp>
        <p:nvSpPr>
          <p:cNvPr id="6" name="Rectangle 5"/>
          <p:cNvSpPr>
            <a:spLocks noGrp="1" noChangeArrowheads="1"/>
          </p:cNvSpPr>
          <p:nvPr>
            <p:ph type="ftr" sz="quarter" idx="11"/>
          </p:nvPr>
        </p:nvSpPr>
        <p:spPr>
          <a:ln/>
        </p:spPr>
        <p:txBody>
          <a:bodyPr/>
          <a:lstStyle>
            <a:lvl1pPr>
              <a:defRPr/>
            </a:lvl1pPr>
          </a:lstStyle>
          <a:p>
            <a:endParaRPr lang="fr-FR"/>
          </a:p>
        </p:txBody>
      </p:sp>
      <p:sp>
        <p:nvSpPr>
          <p:cNvPr id="7" name="Rectangle 6"/>
          <p:cNvSpPr>
            <a:spLocks noGrp="1" noChangeArrowheads="1"/>
          </p:cNvSpPr>
          <p:nvPr>
            <p:ph type="sldNum" sz="quarter" idx="12"/>
          </p:nvPr>
        </p:nvSpPr>
        <p:spPr>
          <a:ln/>
        </p:spPr>
        <p:txBody>
          <a:bodyPr/>
          <a:lstStyle>
            <a:lvl1pPr>
              <a:defRPr/>
            </a:lvl1pPr>
          </a:lstStyle>
          <a:p>
            <a:fld id="{C4FD1852-A66B-42C4-9D44-3284A490219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279525" y="685800"/>
            <a:ext cx="7086600" cy="7318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fr-FR" smtClean="0"/>
              <a:t>Click to edit Master title style</a:t>
            </a:r>
          </a:p>
        </p:txBody>
      </p:sp>
      <p:sp>
        <p:nvSpPr>
          <p:cNvPr id="2051" name="Rectangle 3"/>
          <p:cNvSpPr>
            <a:spLocks noGrp="1" noChangeArrowheads="1"/>
          </p:cNvSpPr>
          <p:nvPr>
            <p:ph type="body" idx="1"/>
          </p:nvPr>
        </p:nvSpPr>
        <p:spPr bwMode="auto">
          <a:xfrm>
            <a:off x="1279525" y="1600200"/>
            <a:ext cx="5257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381956" name="Rectangle 4"/>
          <p:cNvSpPr>
            <a:spLocks noGrp="1" noChangeArrowheads="1"/>
          </p:cNvSpPr>
          <p:nvPr>
            <p:ph type="dt" sz="half" idx="2"/>
          </p:nvPr>
        </p:nvSpPr>
        <p:spPr bwMode="auto">
          <a:xfrm>
            <a:off x="457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entury Gothic" pitchFamily="34" charset="0"/>
              </a:defRPr>
            </a:lvl1pPr>
          </a:lstStyle>
          <a:p>
            <a:endParaRPr lang="fr-FR"/>
          </a:p>
        </p:txBody>
      </p:sp>
      <p:sp>
        <p:nvSpPr>
          <p:cNvPr id="381957" name="Rectangle 5"/>
          <p:cNvSpPr>
            <a:spLocks noGrp="1" noChangeArrowheads="1"/>
          </p:cNvSpPr>
          <p:nvPr>
            <p:ph type="ftr" sz="quarter" idx="3"/>
          </p:nvPr>
        </p:nvSpPr>
        <p:spPr bwMode="auto">
          <a:xfrm>
            <a:off x="3124200" y="6429375"/>
            <a:ext cx="2895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latin typeface="Century Gothic" pitchFamily="34" charset="0"/>
              </a:defRPr>
            </a:lvl1pPr>
          </a:lstStyle>
          <a:p>
            <a:endParaRPr lang="fr-FR"/>
          </a:p>
        </p:txBody>
      </p:sp>
      <p:sp>
        <p:nvSpPr>
          <p:cNvPr id="381958" name="Rectangle 6"/>
          <p:cNvSpPr>
            <a:spLocks noGrp="1" noChangeArrowheads="1"/>
          </p:cNvSpPr>
          <p:nvPr>
            <p:ph type="sldNum" sz="quarter" idx="4"/>
          </p:nvPr>
        </p:nvSpPr>
        <p:spPr bwMode="auto">
          <a:xfrm>
            <a:off x="6553200" y="6429375"/>
            <a:ext cx="213360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5B91267-F704-4D98-8026-76A5D9EAF860}" type="slidenum">
              <a:rPr lang="en-US"/>
              <a:pPr/>
              <a:t>‹#›</a:t>
            </a:fld>
            <a:endParaRPr lang="en-US"/>
          </a:p>
        </p:txBody>
      </p:sp>
      <p:pic>
        <p:nvPicPr>
          <p:cNvPr id="2055" name="Picture 7" descr="ASCE_Global2"/>
          <p:cNvPicPr>
            <a:picLocks noChangeAspect="1" noChangeArrowheads="1"/>
          </p:cNvPicPr>
          <p:nvPr userDrawn="1"/>
        </p:nvPicPr>
        <p:blipFill>
          <a:blip r:embed="rId15" cstate="print"/>
          <a:srcRect/>
          <a:stretch>
            <a:fillRect/>
          </a:stretch>
        </p:blipFill>
        <p:spPr bwMode="auto">
          <a:xfrm>
            <a:off x="0" y="6289675"/>
            <a:ext cx="51054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6"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7" r:id="rId12"/>
  </p:sldLayoutIdLst>
  <p:hf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Century Gothic" pitchFamily="34" charset="0"/>
        </a:defRPr>
      </a:lvl2pPr>
      <a:lvl3pPr algn="l" rtl="0" eaLnBrk="0" fontAlgn="base" hangingPunct="0">
        <a:spcBef>
          <a:spcPct val="0"/>
        </a:spcBef>
        <a:spcAft>
          <a:spcPct val="0"/>
        </a:spcAft>
        <a:defRPr sz="3600">
          <a:solidFill>
            <a:schemeClr val="tx2"/>
          </a:solidFill>
          <a:latin typeface="Century Gothic" pitchFamily="34" charset="0"/>
        </a:defRPr>
      </a:lvl3pPr>
      <a:lvl4pPr algn="l" rtl="0" eaLnBrk="0" fontAlgn="base" hangingPunct="0">
        <a:spcBef>
          <a:spcPct val="0"/>
        </a:spcBef>
        <a:spcAft>
          <a:spcPct val="0"/>
        </a:spcAft>
        <a:defRPr sz="3600">
          <a:solidFill>
            <a:schemeClr val="tx2"/>
          </a:solidFill>
          <a:latin typeface="Century Gothic" pitchFamily="34" charset="0"/>
        </a:defRPr>
      </a:lvl4pPr>
      <a:lvl5pPr algn="l" rtl="0" eaLnBrk="0" fontAlgn="base" hangingPunct="0">
        <a:spcBef>
          <a:spcPct val="0"/>
        </a:spcBef>
        <a:spcAft>
          <a:spcPct val="0"/>
        </a:spcAft>
        <a:defRPr sz="3600">
          <a:solidFill>
            <a:schemeClr val="tx2"/>
          </a:solidFill>
          <a:latin typeface="Century Gothic" pitchFamily="34" charset="0"/>
        </a:defRPr>
      </a:lvl5pPr>
      <a:lvl6pPr marL="457200" algn="l" rtl="0" fontAlgn="base">
        <a:spcBef>
          <a:spcPct val="0"/>
        </a:spcBef>
        <a:spcAft>
          <a:spcPct val="0"/>
        </a:spcAft>
        <a:defRPr sz="3600">
          <a:solidFill>
            <a:schemeClr val="tx2"/>
          </a:solidFill>
          <a:latin typeface="Century Gothic" pitchFamily="34" charset="0"/>
        </a:defRPr>
      </a:lvl6pPr>
      <a:lvl7pPr marL="914400" algn="l" rtl="0" fontAlgn="base">
        <a:spcBef>
          <a:spcPct val="0"/>
        </a:spcBef>
        <a:spcAft>
          <a:spcPct val="0"/>
        </a:spcAft>
        <a:defRPr sz="3600">
          <a:solidFill>
            <a:schemeClr val="tx2"/>
          </a:solidFill>
          <a:latin typeface="Century Gothic" pitchFamily="34" charset="0"/>
        </a:defRPr>
      </a:lvl7pPr>
      <a:lvl8pPr marL="1371600" algn="l" rtl="0" fontAlgn="base">
        <a:spcBef>
          <a:spcPct val="0"/>
        </a:spcBef>
        <a:spcAft>
          <a:spcPct val="0"/>
        </a:spcAft>
        <a:defRPr sz="3600">
          <a:solidFill>
            <a:schemeClr val="tx2"/>
          </a:solidFill>
          <a:latin typeface="Century Gothic" pitchFamily="34" charset="0"/>
        </a:defRPr>
      </a:lvl8pPr>
      <a:lvl9pPr marL="1828800" algn="l" rtl="0" fontAlgn="base">
        <a:spcBef>
          <a:spcPct val="0"/>
        </a:spcBef>
        <a:spcAft>
          <a:spcPct val="0"/>
        </a:spcAft>
        <a:defRPr sz="3600">
          <a:solidFill>
            <a:schemeClr val="tx2"/>
          </a:solidFill>
          <a:latin typeface="Century Gothic"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fr-CH"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fr-CH"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B91267-F704-4D98-8026-76A5D9EAF860}" type="slidenum">
              <a:rPr lang="en-US" smtClean="0"/>
              <a:pPr/>
              <a:t>‹#›</a:t>
            </a:fld>
            <a:endParaRPr lang="en-US"/>
          </a:p>
        </p:txBody>
      </p:sp>
      <p:pic>
        <p:nvPicPr>
          <p:cNvPr id="7" name="Picture 7" descr="ASCE_Global2"/>
          <p:cNvPicPr>
            <a:picLocks noChangeAspect="1" noChangeArrowheads="1"/>
          </p:cNvPicPr>
          <p:nvPr userDrawn="1"/>
        </p:nvPicPr>
        <p:blipFill>
          <a:blip r:embed="rId13" cstate="print"/>
          <a:srcRect/>
          <a:stretch>
            <a:fillRect/>
          </a:stretch>
        </p:blipFill>
        <p:spPr bwMode="auto">
          <a:xfrm>
            <a:off x="0" y="6289675"/>
            <a:ext cx="5105400" cy="568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hf hdr="0" ftr="0" dt="0"/>
  <p:txStyles>
    <p:titleStyle>
      <a:lvl1pPr algn="ctr" defTabSz="914400" rtl="0" eaLnBrk="1" latinLnBrk="0" hangingPunct="1">
        <a:spcBef>
          <a:spcPct val="0"/>
        </a:spcBef>
        <a:buNone/>
        <a:defRPr sz="4400" kern="1200">
          <a:solidFill>
            <a:schemeClr val="tx1"/>
          </a:solidFill>
          <a:latin typeface="Verdan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3.xml.rels><?xml version="1.0" encoding="UTF-8" standalone="yes"?>
<Relationships xmlns="http://schemas.openxmlformats.org/package/2006/relationships"><Relationship Id="rId8" Type="http://schemas.openxmlformats.org/officeDocument/2006/relationships/hyperlink" Target="http://web.stanford.edu/group/narratives/classes/08-09/CEE215/ReferenceLibrary/Industry%20Foundation%20Classes%20(IFC)/IDM/IDM%20Makes%20IFC%20Work!.pdf" TargetMode="External"/><Relationship Id="rId3" Type="http://schemas.openxmlformats.org/officeDocument/2006/relationships/hyperlink" Target="http://www.advancedsolutions.com/services/lifecyclebim.aspx" TargetMode="External"/><Relationship Id="rId7" Type="http://schemas.openxmlformats.org/officeDocument/2006/relationships/hyperlink" Target="http://www.bimtaskgroup.org/wp-content/uploads/2013/04/Employers-Information-Requirements-Core-Content-and-Guidance.pdf"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hyperlink" Target="http://www.bimhub.com/blog/challenges-bim-implementation/" TargetMode="External"/><Relationship Id="rId5" Type="http://schemas.openxmlformats.org/officeDocument/2006/relationships/hyperlink" Target="http://bimforum.org/wp-content/uploads/2013/08/2013-LOD-Specification.pdf" TargetMode="External"/><Relationship Id="rId10" Type="http://schemas.openxmlformats.org/officeDocument/2006/relationships/hyperlink" Target="http://www.in-ex.hu/eng/blog/content/75-lod:-level-of-detail-or-level-of-development/level=4" TargetMode="External"/><Relationship Id="rId4" Type="http://schemas.openxmlformats.org/officeDocument/2006/relationships/hyperlink" Target="http://aecmag.com/technology-mainmenu-35/564-executive-guide-to-bim-part-2" TargetMode="External"/><Relationship Id="rId9" Type="http://schemas.openxmlformats.org/officeDocument/2006/relationships/hyperlink" Target="http://cic.org.uk/download.php?f=the-bim-protocol.pdf" TargetMode="External"/></Relationships>
</file>

<file path=ppt/slides/_rels/slide104.xml.rels><?xml version="1.0" encoding="UTF-8" standalone="yes"?>
<Relationships xmlns="http://schemas.openxmlformats.org/package/2006/relationships"><Relationship Id="rId3" Type="http://schemas.openxmlformats.org/officeDocument/2006/relationships/hyperlink" Target="http://www.cadalyst.com/aec/bim-and-visualization-part-2-1-2-3-revit-tutorial-3635" TargetMode="External"/><Relationship Id="rId7" Type="http://schemas.openxmlformats.org/officeDocument/2006/relationships/hyperlink" Target="http://www.thenbs.com/topics/bim/articles/bim-levels-explained.asp" TargetMode="External"/><Relationship Id="rId2" Type="http://schemas.openxmlformats.org/officeDocument/2006/relationships/hyperlink" Target="https://www.ihs.com/pdf/IHS_Global_Construction_ExecSummary_Feb2014_140852110913052132.pdf" TargetMode="External"/><Relationship Id="rId1" Type="http://schemas.openxmlformats.org/officeDocument/2006/relationships/slideLayout" Target="../slideLayouts/slideLayout14.xml"/><Relationship Id="rId6" Type="http://schemas.openxmlformats.org/officeDocument/2006/relationships/hyperlink" Target="http://www.thenbs.com/bim/what-is-bim.asp" TargetMode="External"/><Relationship Id="rId5" Type="http://schemas.openxmlformats.org/officeDocument/2006/relationships/hyperlink" Target="http://buildipedia.com/aec-pros/design-news/bim-360-collaboration-data-management-and-bim" TargetMode="External"/><Relationship Id="rId4" Type="http://schemas.openxmlformats.org/officeDocument/2006/relationships/hyperlink" Target="http://geoexpressions.blogspot.ch/2010/07/visualization-and-bim-powerful.html"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4sitesystems.com/iofthestorm/books/makers-of-the-environment/book-3/curriculum-built-world/categories/introductionbim-integration/" TargetMode="External"/><Relationship Id="rId7" Type="http://schemas.openxmlformats.org/officeDocument/2006/relationships/hyperlink" Target="http://www.thenbs.com/topics/bim/articles/top10bimquestions.asp" TargetMode="External"/><Relationship Id="rId2" Type="http://schemas.openxmlformats.org/officeDocument/2006/relationships/hyperlink" Target="http://www.bimtaskgroup.org/bim-eirs/" TargetMode="External"/><Relationship Id="rId1" Type="http://schemas.openxmlformats.org/officeDocument/2006/relationships/slideLayout" Target="../slideLayouts/slideLayout14.xml"/><Relationship Id="rId6" Type="http://schemas.openxmlformats.org/officeDocument/2006/relationships/hyperlink" Target="http://www.hitechcaddservices.com/news/3-types-of-3d-clash-detection-have-their-own-importance/" TargetMode="External"/><Relationship Id="rId5" Type="http://schemas.openxmlformats.org/officeDocument/2006/relationships/hyperlink" Target="http://constructioncode.blogspot.ch/2013/08/bim-and-lod.html" TargetMode="External"/><Relationship Id="rId4" Type="http://schemas.openxmlformats.org/officeDocument/2006/relationships/hyperlink" Target="http://www.iai-tech.org/ifc/IFC2x3/TC1/html/index.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hyperlink" Target="http://www.bimproject.es/componentes/fotografia/megapic.jpg"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http://construction.com/CE/CE_images/2011/Apr_BIM_2.jpg"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hyperlink" Target="http://www.buildingsmart.org/" TargetMode="Externa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hyperlink" Target="http://www.buildingsmart-tech.org/ifc/IFC2x3/TC1/html/" TargetMode="Externa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hyperlink" Target="http://www.in-ex.hu/eng/blog/content/75-lod:-level-of-detail-or-level-of-development/level=4" TargetMode="External"/><Relationship Id="rId2" Type="http://schemas.openxmlformats.org/officeDocument/2006/relationships/image" Target="../media/image8.png"/><Relationship Id="rId1" Type="http://schemas.openxmlformats.org/officeDocument/2006/relationships/slideLayout" Target="../slideLayouts/slideLayout1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hyperlink" Target="http://codebim.com/wp-content/uploads/2013/06/CurtCollaboration.pdf"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4.xml"/></Relationships>
</file>

<file path=ppt/slides/_rels/slide7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7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421" y="2295446"/>
            <a:ext cx="8426083" cy="731838"/>
          </a:xfrm>
        </p:spPr>
        <p:txBody>
          <a:bodyPr/>
          <a:lstStyle/>
          <a:p>
            <a:pPr algn="ctr"/>
            <a:r>
              <a:rPr lang="en-US" sz="4800" b="1" dirty="0" smtClean="0">
                <a:solidFill>
                  <a:srgbClr val="3333CC"/>
                </a:solidFill>
                <a:latin typeface="Verdana" pitchFamily="34" charset="0"/>
              </a:rPr>
              <a:t>BIM</a:t>
            </a:r>
            <a:r>
              <a:rPr lang="en-US" b="1" dirty="0" smtClean="0">
                <a:solidFill>
                  <a:srgbClr val="3333CC"/>
                </a:solidFill>
                <a:latin typeface="Verdana" pitchFamily="34" charset="0"/>
              </a:rPr>
              <a:t> </a:t>
            </a:r>
            <a:br>
              <a:rPr lang="en-US" b="1" dirty="0" smtClean="0">
                <a:solidFill>
                  <a:srgbClr val="3333CC"/>
                </a:solidFill>
                <a:latin typeface="Verdana" pitchFamily="34" charset="0"/>
              </a:rPr>
            </a:br>
            <a:r>
              <a:rPr lang="en-US" sz="3200" b="1" dirty="0" smtClean="0">
                <a:solidFill>
                  <a:srgbClr val="3333CC"/>
                </a:solidFill>
                <a:latin typeface="Verdana" pitchFamily="34" charset="0"/>
              </a:rPr>
              <a:t>Building Information Modeling</a:t>
            </a:r>
            <a:endParaRPr lang="fr-CH" sz="3200" dirty="0">
              <a:latin typeface="Verdana" pitchFamily="34" charset="0"/>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1</a:t>
            </a:fld>
            <a:endParaRPr lang="en-US"/>
          </a:p>
        </p:txBody>
      </p:sp>
      <p:sp>
        <p:nvSpPr>
          <p:cNvPr id="5" name="Text Box 55"/>
          <p:cNvSpPr txBox="1">
            <a:spLocks noChangeArrowheads="1"/>
          </p:cNvSpPr>
          <p:nvPr/>
        </p:nvSpPr>
        <p:spPr bwMode="auto">
          <a:xfrm>
            <a:off x="494983" y="4953635"/>
            <a:ext cx="3284874" cy="1200329"/>
          </a:xfrm>
          <a:prstGeom prst="rect">
            <a:avLst/>
          </a:prstGeom>
          <a:noFill/>
          <a:ln w="12700" cap="sq">
            <a:noFill/>
            <a:miter lim="800000"/>
            <a:headEnd type="none" w="sm" len="sm"/>
            <a:tailEnd type="none" w="sm" len="sm"/>
          </a:ln>
        </p:spPr>
        <p:txBody>
          <a:bodyPr wrap="none">
            <a:spAutoFit/>
          </a:bodyPr>
          <a:lstStyle/>
          <a:p>
            <a:r>
              <a:rPr lang="en-US" sz="2400" b="1" dirty="0" err="1" smtClean="0">
                <a:latin typeface="Verdana" pitchFamily="34" charset="0"/>
              </a:rPr>
              <a:t>Zijie</a:t>
            </a:r>
            <a:r>
              <a:rPr lang="en-US" sz="2400" b="1" dirty="0" smtClean="0">
                <a:latin typeface="Verdana" pitchFamily="34" charset="0"/>
              </a:rPr>
              <a:t> Yuan</a:t>
            </a:r>
          </a:p>
          <a:p>
            <a:r>
              <a:rPr lang="en-US" sz="2400" b="1" dirty="0" smtClean="0">
                <a:latin typeface="Verdana" pitchFamily="34" charset="0"/>
              </a:rPr>
              <a:t>Ian </a:t>
            </a:r>
            <a:r>
              <a:rPr lang="en-US" sz="2400" b="1" dirty="0">
                <a:latin typeface="Verdana" pitchFamily="34" charset="0"/>
              </a:rPr>
              <a:t>F. C. Smith</a:t>
            </a:r>
          </a:p>
          <a:p>
            <a:r>
              <a:rPr lang="en-US" sz="2400" b="1" dirty="0">
                <a:latin typeface="Verdana" pitchFamily="34" charset="0"/>
              </a:rPr>
              <a:t>EPFL, Switzerland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What is BIM?</a:t>
            </a:r>
            <a:endParaRPr lang="fr-CH" sz="3200" b="1" dirty="0" smtClean="0">
              <a:solidFill>
                <a:srgbClr val="3333CC"/>
              </a:solidFill>
            </a:endParaRPr>
          </a:p>
        </p:txBody>
      </p:sp>
      <p:sp>
        <p:nvSpPr>
          <p:cNvPr id="3" name="Content Placeholder 2"/>
          <p:cNvSpPr>
            <a:spLocks noGrp="1"/>
          </p:cNvSpPr>
          <p:nvPr>
            <p:ph idx="1"/>
          </p:nvPr>
        </p:nvSpPr>
        <p:spPr>
          <a:xfrm>
            <a:off x="120912" y="1600200"/>
            <a:ext cx="8806520" cy="4525963"/>
          </a:xfrm>
        </p:spPr>
        <p:txBody>
          <a:bodyPr wrap="square" numCol="1" anchor="t" anchorCtr="0">
            <a:noAutofit/>
          </a:bodyPr>
          <a:lstStyle/>
          <a:p>
            <a:pPr>
              <a:buNone/>
            </a:pPr>
            <a:r>
              <a:rPr lang="en-US" sz="2400" dirty="0" smtClean="0"/>
              <a:t>	Is it a design tool? A database? A management tool? </a:t>
            </a:r>
          </a:p>
          <a:p>
            <a:pPr>
              <a:buNone/>
            </a:pPr>
            <a:endParaRPr lang="en-US" sz="2400" dirty="0" smtClean="0"/>
          </a:p>
          <a:p>
            <a:pPr>
              <a:buNone/>
            </a:pPr>
            <a:r>
              <a:rPr lang="en-US" sz="2400" dirty="0" smtClean="0"/>
              <a:t>	</a:t>
            </a:r>
            <a:r>
              <a:rPr lang="en-US" altLang="zh-CN" sz="2400" b="1" dirty="0" smtClean="0"/>
              <a:t>Digital representation </a:t>
            </a:r>
            <a:r>
              <a:rPr lang="en-US" altLang="zh-CN" sz="2400" dirty="0" smtClean="0"/>
              <a:t>of the physical and functional characteristics of a facility.</a:t>
            </a:r>
          </a:p>
          <a:p>
            <a:pPr>
              <a:buNone/>
            </a:pPr>
            <a:endParaRPr lang="en-US" altLang="zh-CN" sz="2400" dirty="0" smtClean="0"/>
          </a:p>
          <a:p>
            <a:pPr>
              <a:buNone/>
            </a:pPr>
            <a:r>
              <a:rPr lang="en-US" altLang="zh-CN" sz="2400" dirty="0" smtClean="0"/>
              <a:t>	</a:t>
            </a:r>
            <a:r>
              <a:rPr lang="en-US" altLang="zh-CN" sz="2400" b="1" dirty="0" smtClean="0"/>
              <a:t>Context</a:t>
            </a:r>
            <a:r>
              <a:rPr lang="en-US" altLang="zh-CN" sz="2400" dirty="0" smtClean="0"/>
              <a:t>: collaboration involving stakeholders of a facility (insert, extract, update or modify information).</a:t>
            </a:r>
          </a:p>
          <a:p>
            <a:pPr algn="r">
              <a:buNone/>
            </a:pPr>
            <a:r>
              <a:rPr lang="en-US" altLang="zh-CN" sz="2400" dirty="0" smtClean="0"/>
              <a:t>	(Smith, 2007)</a:t>
            </a:r>
          </a:p>
          <a:p>
            <a:pPr>
              <a:buNone/>
            </a:pPr>
            <a:endParaRPr lang="en-US" altLang="zh-CN" sz="2400" b="1" dirty="0" smtClean="0">
              <a:ea typeface="宋体" charset="-122"/>
            </a:endParaRPr>
          </a:p>
          <a:p>
            <a:pPr>
              <a:buNone/>
            </a:pPr>
            <a:endParaRPr lang="en-US" sz="2400" dirty="0" smtClean="0"/>
          </a:p>
          <a:p>
            <a:pPr>
              <a:buNone/>
            </a:pPr>
            <a:r>
              <a:rPr lang="en-US" sz="2400" dirty="0" smtClean="0"/>
              <a:t>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b="1" dirty="0" smtClean="0">
                <a:solidFill>
                  <a:srgbClr val="3333CC"/>
                </a:solidFill>
              </a:rPr>
              <a:t>Summary</a:t>
            </a:r>
            <a:r>
              <a:rPr lang="en-US" dirty="0" smtClean="0"/>
              <a:t> </a:t>
            </a:r>
            <a:endParaRPr lang="fr-CH" dirty="0"/>
          </a:p>
        </p:txBody>
      </p:sp>
      <p:sp>
        <p:nvSpPr>
          <p:cNvPr id="2" name="Content Placeholder 1"/>
          <p:cNvSpPr>
            <a:spLocks noGrp="1"/>
          </p:cNvSpPr>
          <p:nvPr>
            <p:ph idx="1"/>
          </p:nvPr>
        </p:nvSpPr>
        <p:spPr>
          <a:xfrm>
            <a:off x="251460" y="1600200"/>
            <a:ext cx="8412480" cy="4525963"/>
          </a:xfrm>
        </p:spPr>
        <p:txBody>
          <a:bodyPr>
            <a:normAutofit/>
          </a:bodyPr>
          <a:lstStyle/>
          <a:p>
            <a:pPr>
              <a:buNone/>
            </a:pPr>
            <a:r>
              <a:rPr lang="en-US" sz="2400" dirty="0" smtClean="0"/>
              <a:t>	BIM is a process involving </a:t>
            </a:r>
            <a:r>
              <a:rPr lang="en-US" sz="2400" b="1" dirty="0" smtClean="0"/>
              <a:t>generation</a:t>
            </a:r>
            <a:r>
              <a:rPr lang="en-US" sz="2400" dirty="0" smtClean="0"/>
              <a:t> and </a:t>
            </a:r>
            <a:r>
              <a:rPr lang="en-US" sz="2400" b="1" dirty="0" smtClean="0"/>
              <a:t>management</a:t>
            </a:r>
            <a:r>
              <a:rPr lang="en-US" sz="2400" dirty="0" smtClean="0"/>
              <a:t> of digital representations of building objects, which are used during planning, design, construction, operation and maintenance of  diverse physical infrastructures.</a:t>
            </a:r>
          </a:p>
          <a:p>
            <a:endParaRPr lang="en-US" sz="2400" dirty="0" smtClean="0"/>
          </a:p>
          <a:p>
            <a:pPr>
              <a:buNone/>
            </a:pPr>
            <a:r>
              <a:rPr lang="en-US" sz="2400" dirty="0" smtClean="0"/>
              <a:t>	BIM helps to improve quality, reduce costs and save time.</a:t>
            </a:r>
          </a:p>
          <a:p>
            <a:endParaRPr lang="en-US" sz="2400" dirty="0" smtClean="0"/>
          </a:p>
          <a:p>
            <a:pPr>
              <a:buNone/>
            </a:pPr>
            <a:r>
              <a:rPr lang="en-US" sz="2400" dirty="0" smtClean="0"/>
              <a:t>	There are risks and challenges.</a:t>
            </a:r>
            <a:endParaRPr lang="fr-CH" sz="2400" dirty="0"/>
          </a:p>
        </p:txBody>
      </p:sp>
      <p:sp>
        <p:nvSpPr>
          <p:cNvPr id="5" name="Slide Number Placeholder 4"/>
          <p:cNvSpPr>
            <a:spLocks noGrp="1"/>
          </p:cNvSpPr>
          <p:nvPr>
            <p:ph type="sldNum" sz="quarter" idx="12"/>
          </p:nvPr>
        </p:nvSpPr>
        <p:spPr/>
        <p:txBody>
          <a:bodyPr/>
          <a:lstStyle/>
          <a:p>
            <a:fld id="{251C0D50-5D03-4ACC-9146-0536ED0EDBDB}" type="slidenum">
              <a:rPr lang="en-US" smtClean="0"/>
              <a:pPr/>
              <a:t>100</a:t>
            </a:fld>
            <a:endParaRPr 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Summary of Acronyms</a:t>
            </a:r>
            <a:endParaRPr lang="fr-CH" sz="3200" b="1" dirty="0" smtClean="0">
              <a:solidFill>
                <a:srgbClr val="3333CC"/>
              </a:solidFill>
            </a:endParaRPr>
          </a:p>
        </p:txBody>
      </p:sp>
      <p:sp>
        <p:nvSpPr>
          <p:cNvPr id="3" name="Content Placeholder 2"/>
          <p:cNvSpPr>
            <a:spLocks noGrp="1"/>
          </p:cNvSpPr>
          <p:nvPr>
            <p:ph idx="1"/>
          </p:nvPr>
        </p:nvSpPr>
        <p:spPr/>
        <p:txBody>
          <a:bodyPr>
            <a:normAutofit/>
          </a:bodyPr>
          <a:lstStyle/>
          <a:p>
            <a:pPr>
              <a:buNone/>
            </a:pPr>
            <a:r>
              <a:rPr lang="en-US" sz="2400" dirty="0" smtClean="0"/>
              <a:t>IFC – Industry Foundation Classes </a:t>
            </a:r>
          </a:p>
          <a:p>
            <a:pPr>
              <a:buNone/>
            </a:pPr>
            <a:r>
              <a:rPr lang="en-US" sz="2400" dirty="0" smtClean="0"/>
              <a:t>LOD – Level of Development</a:t>
            </a:r>
          </a:p>
          <a:p>
            <a:pPr>
              <a:buNone/>
            </a:pPr>
            <a:r>
              <a:rPr lang="en-US" sz="2400" dirty="0" smtClean="0"/>
              <a:t>IPD – Integrated Project Delivery</a:t>
            </a:r>
          </a:p>
          <a:p>
            <a:pPr>
              <a:buNone/>
            </a:pPr>
            <a:r>
              <a:rPr lang="en-US" sz="2400" dirty="0" smtClean="0"/>
              <a:t>IDM – Information Delivery Manual</a:t>
            </a:r>
          </a:p>
          <a:p>
            <a:pPr>
              <a:buNone/>
            </a:pPr>
            <a:r>
              <a:rPr lang="en-US" sz="2400" dirty="0" smtClean="0"/>
              <a:t>PEP – Project Execution Plan</a:t>
            </a:r>
          </a:p>
          <a:p>
            <a:pPr>
              <a:buNone/>
            </a:pPr>
            <a:endParaRPr lang="en-US" sz="2400" dirty="0" smtClean="0"/>
          </a:p>
          <a:p>
            <a:pPr>
              <a:buNone/>
            </a:pPr>
            <a:r>
              <a:rPr lang="en-US" sz="2400" dirty="0" smtClean="0"/>
              <a:t>IAI – International Alliance for Interoperability</a:t>
            </a:r>
          </a:p>
          <a:p>
            <a:pPr>
              <a:buNone/>
            </a:pPr>
            <a:r>
              <a:rPr lang="en-US" sz="2400" dirty="0" smtClean="0"/>
              <a:t>AIA – The American Institute of Architects</a:t>
            </a:r>
          </a:p>
        </p:txBody>
      </p:sp>
      <p:sp>
        <p:nvSpPr>
          <p:cNvPr id="4" name="Slide Number Placeholder 3"/>
          <p:cNvSpPr>
            <a:spLocks noGrp="1"/>
          </p:cNvSpPr>
          <p:nvPr>
            <p:ph type="sldNum" sz="quarter" idx="12"/>
          </p:nvPr>
        </p:nvSpPr>
        <p:spPr/>
        <p:txBody>
          <a:bodyPr/>
          <a:lstStyle/>
          <a:p>
            <a:fld id="{251C0D50-5D03-4ACC-9146-0536ED0EDBDB}" type="slidenum">
              <a:rPr lang="en-US" smtClean="0"/>
              <a:pPr/>
              <a:t>101</a:t>
            </a:fld>
            <a:endParaRPr 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smtClean="0">
                <a:solidFill>
                  <a:srgbClr val="3333CC"/>
                </a:solidFill>
              </a:rPr>
              <a:t>Principal Source Documents</a:t>
            </a:r>
            <a:endParaRPr lang="fr-CH" sz="3200" b="1" dirty="0" smtClean="0">
              <a:solidFill>
                <a:srgbClr val="3333CC"/>
              </a:solidFill>
            </a:endParaRPr>
          </a:p>
        </p:txBody>
      </p:sp>
      <p:sp>
        <p:nvSpPr>
          <p:cNvPr id="3" name="Content Placeholder 2"/>
          <p:cNvSpPr>
            <a:spLocks noGrp="1"/>
          </p:cNvSpPr>
          <p:nvPr>
            <p:ph idx="1"/>
          </p:nvPr>
        </p:nvSpPr>
        <p:spPr/>
        <p:txBody>
          <a:bodyPr>
            <a:normAutofit/>
          </a:bodyPr>
          <a:lstStyle/>
          <a:p>
            <a:pPr>
              <a:buNone/>
            </a:pPr>
            <a:r>
              <a:rPr lang="en-US" sz="2400" dirty="0" smtClean="0"/>
              <a:t>Course material</a:t>
            </a:r>
          </a:p>
          <a:p>
            <a:r>
              <a:rPr lang="en-US" sz="2400" i="1" dirty="0" smtClean="0"/>
              <a:t>Building Information Modeling – Introduction (BIM As Technology)</a:t>
            </a:r>
            <a:r>
              <a:rPr lang="en-US" sz="2400" dirty="0" smtClean="0"/>
              <a:t>, B. Kumar, Glasgow Caledonian University.</a:t>
            </a:r>
          </a:p>
          <a:p>
            <a:r>
              <a:rPr lang="en-US" sz="2400" i="1" dirty="0" smtClean="0"/>
              <a:t>CEE 4140 - Introduction to Building Information Modeling (BIM) in Construction</a:t>
            </a:r>
            <a:r>
              <a:rPr lang="en-US" sz="2400" dirty="0" smtClean="0"/>
              <a:t>, J. </a:t>
            </a:r>
            <a:r>
              <a:rPr lang="en-US" sz="2400" dirty="0" err="1" smtClean="0"/>
              <a:t>Teizer</a:t>
            </a:r>
            <a:r>
              <a:rPr lang="en-US" sz="2400" dirty="0" smtClean="0"/>
              <a:t>, Georgia Institute of Technology.</a:t>
            </a:r>
          </a:p>
          <a:p>
            <a:r>
              <a:rPr lang="fr-CH" sz="2400" dirty="0" smtClean="0"/>
              <a:t>BIM Course </a:t>
            </a:r>
            <a:r>
              <a:rPr lang="fr-CH" sz="2400" dirty="0" err="1" smtClean="0"/>
              <a:t>Slides</a:t>
            </a:r>
            <a:r>
              <a:rPr lang="fr-CH" sz="2400" dirty="0" smtClean="0"/>
              <a:t>, F. </a:t>
            </a:r>
            <a:r>
              <a:rPr lang="fr-CH" sz="2400" dirty="0" err="1" smtClean="0"/>
              <a:t>Leite</a:t>
            </a:r>
            <a:r>
              <a:rPr lang="fr-CH" sz="2400" dirty="0" smtClean="0"/>
              <a:t>, </a:t>
            </a:r>
            <a:r>
              <a:rPr lang="fr-CH" sz="2400" dirty="0" err="1" smtClean="0"/>
              <a:t>University</a:t>
            </a:r>
            <a:r>
              <a:rPr lang="fr-CH" sz="2400" dirty="0" smtClean="0"/>
              <a:t> of Texas </a:t>
            </a:r>
            <a:r>
              <a:rPr lang="fr-CH" sz="2400" dirty="0" err="1" smtClean="0"/>
              <a:t>at</a:t>
            </a:r>
            <a:r>
              <a:rPr lang="fr-CH" sz="2400" dirty="0" smtClean="0"/>
              <a:t> Austin.</a:t>
            </a:r>
            <a:endParaRPr lang="en-US"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102</a:t>
            </a:fld>
            <a:endParaRPr 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76250" y="-227976"/>
            <a:ext cx="8229600" cy="1143000"/>
          </a:xfrm>
        </p:spPr>
        <p:txBody>
          <a:bodyPr>
            <a:normAutofit/>
          </a:bodyPr>
          <a:lstStyle/>
          <a:p>
            <a:r>
              <a:rPr lang="en-US" sz="3200" b="1" dirty="0" smtClean="0">
                <a:solidFill>
                  <a:srgbClr val="3333CC"/>
                </a:solidFill>
              </a:rPr>
              <a:t>References</a:t>
            </a:r>
            <a:endParaRPr lang="fr-CH" sz="3200" b="1" dirty="0">
              <a:solidFill>
                <a:srgbClr val="3333CC"/>
              </a:solidFill>
            </a:endParaRPr>
          </a:p>
        </p:txBody>
      </p:sp>
      <p:sp>
        <p:nvSpPr>
          <p:cNvPr id="2" name="Content Placeholder 1"/>
          <p:cNvSpPr>
            <a:spLocks noGrp="1"/>
          </p:cNvSpPr>
          <p:nvPr>
            <p:ph idx="1"/>
          </p:nvPr>
        </p:nvSpPr>
        <p:spPr>
          <a:xfrm>
            <a:off x="0" y="619280"/>
            <a:ext cx="9144000" cy="5736238"/>
          </a:xfrm>
        </p:spPr>
        <p:txBody>
          <a:bodyPr>
            <a:noAutofit/>
          </a:bodyPr>
          <a:lstStyle/>
          <a:p>
            <a:r>
              <a:rPr lang="en-US" sz="1200" dirty="0"/>
              <a:t>Advancedsolutions.com, (</a:t>
            </a:r>
            <a:r>
              <a:rPr lang="en-US" sz="1200" dirty="0" err="1"/>
              <a:t>n.d.</a:t>
            </a:r>
            <a:r>
              <a:rPr lang="en-US" sz="1200" dirty="0"/>
              <a:t>). </a:t>
            </a:r>
            <a:r>
              <a:rPr lang="en-US" sz="1200" i="1" dirty="0"/>
              <a:t>Lifecycle BIM - Advanced Solutions</a:t>
            </a:r>
            <a:r>
              <a:rPr lang="en-US" sz="1200" dirty="0"/>
              <a:t>. [online] Available at: </a:t>
            </a:r>
            <a:r>
              <a:rPr lang="en-US" sz="1200" dirty="0">
                <a:hlinkClick r:id="rId3"/>
              </a:rPr>
              <a:t>http://www.advancedsolutions.com/services/lifecyclebim.aspx</a:t>
            </a:r>
            <a:r>
              <a:rPr lang="en-US" sz="1200" dirty="0"/>
              <a:t>  [Accessed 21 Jul. 2015].</a:t>
            </a:r>
          </a:p>
          <a:p>
            <a:r>
              <a:rPr lang="en-US" sz="1200" dirty="0"/>
              <a:t>AIA, (2007). </a:t>
            </a:r>
            <a:r>
              <a:rPr lang="en-US" sz="1200" i="1" dirty="0"/>
              <a:t>Integrated project delivery: a guide</a:t>
            </a:r>
            <a:r>
              <a:rPr lang="en-US" sz="1200" dirty="0"/>
              <a:t>,</a:t>
            </a:r>
            <a:r>
              <a:rPr lang="en-US" sz="1200" b="1" dirty="0"/>
              <a:t> </a:t>
            </a:r>
            <a:r>
              <a:rPr lang="en-US" sz="1200" dirty="0"/>
              <a:t>The American Institute of Architects California Council.</a:t>
            </a:r>
          </a:p>
          <a:p>
            <a:r>
              <a:rPr lang="en-US" sz="1200" dirty="0" smtClean="0"/>
              <a:t>Aecmag.com</a:t>
            </a:r>
            <a:r>
              <a:rPr lang="en-US" sz="1200" dirty="0"/>
              <a:t>, (2013). </a:t>
            </a:r>
            <a:r>
              <a:rPr lang="en-US" sz="1200" i="1" dirty="0"/>
              <a:t>Executive guide to BIM: part 2</a:t>
            </a:r>
            <a:r>
              <a:rPr lang="en-US" sz="1200" dirty="0"/>
              <a:t>. [online] Available at: </a:t>
            </a:r>
            <a:r>
              <a:rPr lang="en-US" sz="1200" dirty="0">
                <a:hlinkClick r:id="rId4"/>
              </a:rPr>
              <a:t>http://aecmag.com/technology-mainmenu-35/564-executive-guide-to-bim-part-2</a:t>
            </a:r>
            <a:r>
              <a:rPr lang="en-US" sz="1200" dirty="0"/>
              <a:t>  [Accessed 28 Jul. 2015].</a:t>
            </a:r>
            <a:endParaRPr lang="en-US" sz="1200" i="1" dirty="0"/>
          </a:p>
          <a:p>
            <a:r>
              <a:rPr lang="en-US" sz="1200" dirty="0" err="1" smtClean="0"/>
              <a:t>Azhar</a:t>
            </a:r>
            <a:r>
              <a:rPr lang="en-US" sz="1200" dirty="0"/>
              <a:t>, S. (2011). Building Information Modeling (BIM): Trends, Benefits, Risks, and Challenges for the AEC Industry. </a:t>
            </a:r>
            <a:r>
              <a:rPr lang="en-US" sz="1200" i="1" dirty="0"/>
              <a:t>Leadership Manage. Eng.</a:t>
            </a:r>
            <a:r>
              <a:rPr lang="en-US" sz="1200" dirty="0"/>
              <a:t>, 11(3), pp.241-252.</a:t>
            </a:r>
          </a:p>
          <a:p>
            <a:r>
              <a:rPr lang="en-US" sz="1200" dirty="0"/>
              <a:t>bimforum.org/LOD, (2013). </a:t>
            </a:r>
            <a:r>
              <a:rPr lang="fr-CH" sz="1200" i="1" dirty="0" err="1"/>
              <a:t>Level</a:t>
            </a:r>
            <a:r>
              <a:rPr lang="fr-CH" sz="1200" i="1" dirty="0"/>
              <a:t> of </a:t>
            </a:r>
            <a:r>
              <a:rPr lang="fr-CH" sz="1200" i="1" dirty="0" err="1"/>
              <a:t>Development</a:t>
            </a:r>
            <a:r>
              <a:rPr lang="fr-CH" sz="1200" i="1" dirty="0"/>
              <a:t> </a:t>
            </a:r>
            <a:r>
              <a:rPr lang="fr-CH" sz="1200" i="1" dirty="0" err="1"/>
              <a:t>Specification</a:t>
            </a:r>
            <a:r>
              <a:rPr lang="fr-CH" sz="1200" i="1" dirty="0"/>
              <a:t> For Building Information </a:t>
            </a:r>
            <a:r>
              <a:rPr lang="fr-CH" sz="1200" i="1" dirty="0" err="1"/>
              <a:t>Models</a:t>
            </a:r>
            <a:r>
              <a:rPr lang="fr-CH" sz="1200" i="1" dirty="0"/>
              <a:t> Version: 2013</a:t>
            </a:r>
            <a:r>
              <a:rPr lang="fr-CH" sz="1200" dirty="0"/>
              <a:t>. </a:t>
            </a:r>
            <a:r>
              <a:rPr lang="en-US" sz="1200" dirty="0"/>
              <a:t>[online] Available at: </a:t>
            </a:r>
            <a:r>
              <a:rPr lang="en-US" sz="1200" dirty="0">
                <a:hlinkClick r:id="rId5"/>
              </a:rPr>
              <a:t>http://bimforum.org/wp-content/uploads/2013/08/2013-LOD-Specification.pdf</a:t>
            </a:r>
            <a:r>
              <a:rPr lang="en-US" sz="1200" dirty="0"/>
              <a:t> [Accessed 21 Jul. 2015].</a:t>
            </a:r>
          </a:p>
          <a:p>
            <a:r>
              <a:rPr lang="fr-CH" sz="1200" dirty="0" err="1"/>
              <a:t>Becerik</a:t>
            </a:r>
            <a:r>
              <a:rPr lang="fr-CH" sz="1200" dirty="0"/>
              <a:t>-Gerber, B. </a:t>
            </a:r>
            <a:r>
              <a:rPr lang="en-US" sz="1200" dirty="0"/>
              <a:t>(2010). </a:t>
            </a:r>
            <a:r>
              <a:rPr lang="en-US" sz="1200" i="1" dirty="0"/>
              <a:t>Implementation of Integrated Project Delivery and Building Information Modeling on a Small Commercial Project. </a:t>
            </a:r>
            <a:r>
              <a:rPr lang="fr-CH" sz="1200" dirty="0" err="1"/>
              <a:t>Ddes</a:t>
            </a:r>
            <a:r>
              <a:rPr lang="fr-CH" sz="1200" dirty="0"/>
              <a:t>, Kent, D. </a:t>
            </a:r>
          </a:p>
          <a:p>
            <a:r>
              <a:rPr lang="en-US" sz="1200" dirty="0" smtClean="0"/>
              <a:t>Bimhub.com</a:t>
            </a:r>
            <a:r>
              <a:rPr lang="en-US" sz="1200" dirty="0"/>
              <a:t>, (2013). </a:t>
            </a:r>
            <a:r>
              <a:rPr lang="en-US" sz="1200" i="1" dirty="0"/>
              <a:t>Challenges in BIM Implementation</a:t>
            </a:r>
            <a:r>
              <a:rPr lang="en-US" sz="1200" dirty="0"/>
              <a:t>. [online] Available at: </a:t>
            </a:r>
            <a:r>
              <a:rPr lang="en-US" sz="1200" dirty="0">
                <a:hlinkClick r:id="rId6"/>
              </a:rPr>
              <a:t>http://www.bimhub.com/blog/challenges-bim-implementation/</a:t>
            </a:r>
            <a:r>
              <a:rPr lang="en-US" sz="1200" dirty="0"/>
              <a:t> [Accessed 21 Jul. 2015].</a:t>
            </a:r>
          </a:p>
          <a:p>
            <a:r>
              <a:rPr lang="fr-CH" sz="1200" dirty="0"/>
              <a:t>Bimtaskgroup.org, (2013). </a:t>
            </a:r>
            <a:r>
              <a:rPr lang="en-SG" sz="1200" i="1" dirty="0"/>
              <a:t>Employer’s Information Requirements Version 07 28.02.13 </a:t>
            </a:r>
            <a:r>
              <a:rPr lang="en-SG" sz="1200" dirty="0"/>
              <a:t>Available at: </a:t>
            </a:r>
            <a:r>
              <a:rPr lang="en-SG" sz="1200" dirty="0">
                <a:hlinkClick r:id="rId7"/>
              </a:rPr>
              <a:t>http://www.bimtaskgroup.org/wp-content/uploads/2013/04/Employers-Information-Requirements-Core-Content-and-Guidance.pdf</a:t>
            </a:r>
            <a:r>
              <a:rPr lang="en-SG" sz="1200" dirty="0"/>
              <a:t> </a:t>
            </a:r>
            <a:r>
              <a:rPr lang="en-US" sz="1200" dirty="0"/>
              <a:t>[Accessed 17 Aug. 2015].</a:t>
            </a:r>
            <a:endParaRPr lang="fr-CH" sz="1200" i="1" dirty="0"/>
          </a:p>
          <a:p>
            <a:r>
              <a:rPr lang="en-US" sz="1200" dirty="0" err="1" smtClean="0"/>
              <a:t>buildingSMART</a:t>
            </a:r>
            <a:r>
              <a:rPr lang="en-US" sz="1200" dirty="0"/>
              <a:t>, (2015). </a:t>
            </a:r>
            <a:r>
              <a:rPr lang="en-US" sz="1200" i="1" dirty="0"/>
              <a:t>IDM Makes IFC Work</a:t>
            </a:r>
            <a:r>
              <a:rPr lang="en-US" sz="1200" dirty="0"/>
              <a:t>. [online] Available at: </a:t>
            </a:r>
            <a:r>
              <a:rPr lang="en-US" sz="1200" dirty="0">
                <a:hlinkClick r:id="rId8"/>
              </a:rPr>
              <a:t>http://web.stanford.edu/group/narratives/classes/08-09/CEE215/ReferenceLibrary/Industry%20Foundation%20Classes%20(IFC)/IDM/IDM%20Makes%20IFC%20Work!.pdf</a:t>
            </a:r>
            <a:r>
              <a:rPr lang="en-US" sz="1200" dirty="0"/>
              <a:t>  [Accessed 3 Aug. 2015</a:t>
            </a:r>
            <a:r>
              <a:rPr lang="en-US" sz="1200" dirty="0" smtClean="0"/>
              <a:t>].</a:t>
            </a:r>
          </a:p>
          <a:p>
            <a:r>
              <a:rPr lang="en-US" sz="1200" dirty="0" smtClean="0"/>
              <a:t>Collier, E. </a:t>
            </a:r>
            <a:r>
              <a:rPr lang="en-US" sz="1200" dirty="0"/>
              <a:t>and </a:t>
            </a:r>
            <a:r>
              <a:rPr lang="en-US" sz="1200" dirty="0" smtClean="0"/>
              <a:t>Fischer, M. (1995)</a:t>
            </a:r>
            <a:r>
              <a:rPr lang="en-US" sz="1200" dirty="0"/>
              <a:t> </a:t>
            </a:r>
            <a:r>
              <a:rPr lang="en-US" sz="1200" i="1" dirty="0"/>
              <a:t>Four Dimensional Modelling in Design and Construction</a:t>
            </a:r>
            <a:r>
              <a:rPr lang="en-US" sz="1200" dirty="0"/>
              <a:t>, CIFE tech Report </a:t>
            </a:r>
            <a:r>
              <a:rPr lang="en-US" sz="1200" dirty="0" smtClean="0"/>
              <a:t>101.</a:t>
            </a:r>
            <a:endParaRPr lang="en-US" sz="1200" dirty="0"/>
          </a:p>
          <a:p>
            <a:r>
              <a:rPr lang="en-SG" sz="1200" dirty="0"/>
              <a:t>Construction Industry Council, (2013). </a:t>
            </a:r>
            <a:r>
              <a:rPr lang="en-SG" sz="1200" i="1" dirty="0"/>
              <a:t>Building Information Model (BIM) Protocol CIC/BIM Pro first edition 2013</a:t>
            </a:r>
            <a:r>
              <a:rPr lang="en-SG" sz="1200" dirty="0"/>
              <a:t>. UK. </a:t>
            </a:r>
            <a:r>
              <a:rPr lang="en-US" sz="1200" dirty="0"/>
              <a:t>Available at: </a:t>
            </a:r>
            <a:r>
              <a:rPr lang="en-US" sz="1200" dirty="0">
                <a:hlinkClick r:id="rId9"/>
              </a:rPr>
              <a:t>http://cic.org.uk/download.php?f=the-bim-protocol.pdf</a:t>
            </a:r>
            <a:r>
              <a:rPr lang="en-US" sz="1200" dirty="0"/>
              <a:t> </a:t>
            </a:r>
            <a:endParaRPr lang="en-US" sz="1200" dirty="0" smtClean="0"/>
          </a:p>
          <a:p>
            <a:r>
              <a:rPr lang="en-US" sz="1200" dirty="0" smtClean="0"/>
              <a:t>CURT (2004) </a:t>
            </a:r>
            <a:r>
              <a:rPr lang="en-US" sz="1200" dirty="0"/>
              <a:t>"Collaboration, Integrated Information, and the Project Lifecycle in Building Design and Construction and Operation", Construction User Roundtable WP-1202</a:t>
            </a:r>
          </a:p>
          <a:p>
            <a:r>
              <a:rPr lang="en-US" sz="1200" dirty="0" err="1" smtClean="0"/>
              <a:t>Csocsics</a:t>
            </a:r>
            <a:r>
              <a:rPr lang="en-US" sz="1200" dirty="0"/>
              <a:t>, M. (</a:t>
            </a:r>
            <a:r>
              <a:rPr lang="en-US" sz="1200" dirty="0" err="1"/>
              <a:t>n.d.</a:t>
            </a:r>
            <a:r>
              <a:rPr lang="en-US" sz="1200" dirty="0"/>
              <a:t>). </a:t>
            </a:r>
            <a:r>
              <a:rPr lang="en-US" sz="1200" i="1" dirty="0"/>
              <a:t>LOD: Level of Detail or Level of Development?</a:t>
            </a:r>
            <a:r>
              <a:rPr lang="en-US" sz="1200" dirty="0"/>
              <a:t>. [online] Studio IN-EX. Available at: </a:t>
            </a:r>
            <a:r>
              <a:rPr lang="en-US" sz="1200" dirty="0">
                <a:hlinkClick r:id="rId10"/>
              </a:rPr>
              <a:t>http://www.in-ex.hu/eng/blog/content/75-lod:-level-of-detail-or-level-of-development/level=4</a:t>
            </a:r>
            <a:r>
              <a:rPr lang="en-US" sz="1200" dirty="0"/>
              <a:t>  [Accessed 29 Jul. 2015</a:t>
            </a:r>
            <a:r>
              <a:rPr lang="en-US" sz="1200" dirty="0" smtClean="0"/>
              <a:t>].</a:t>
            </a:r>
          </a:p>
          <a:p>
            <a:pPr marL="0" indent="0">
              <a:buNone/>
            </a:pPr>
            <a:endParaRPr lang="en-US" sz="12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103</a:t>
            </a:fld>
            <a:endParaRPr lang="en-U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1746"/>
            <a:ext cx="8229600" cy="1143000"/>
          </a:xfrm>
        </p:spPr>
        <p:txBody>
          <a:bodyPr>
            <a:normAutofit/>
          </a:bodyPr>
          <a:lstStyle/>
          <a:p>
            <a:r>
              <a:rPr lang="en-US" sz="3200" b="1" dirty="0" smtClean="0">
                <a:solidFill>
                  <a:srgbClr val="3333CC"/>
                </a:solidFill>
              </a:rPr>
              <a:t>References</a:t>
            </a:r>
            <a:endParaRPr lang="fr-CH" sz="3200" dirty="0"/>
          </a:p>
        </p:txBody>
      </p:sp>
      <p:sp>
        <p:nvSpPr>
          <p:cNvPr id="3" name="Content Placeholder 2"/>
          <p:cNvSpPr>
            <a:spLocks noGrp="1"/>
          </p:cNvSpPr>
          <p:nvPr>
            <p:ph idx="1"/>
          </p:nvPr>
        </p:nvSpPr>
        <p:spPr>
          <a:xfrm>
            <a:off x="1" y="589786"/>
            <a:ext cx="8943974" cy="5467350"/>
          </a:xfrm>
        </p:spPr>
        <p:txBody>
          <a:bodyPr>
            <a:noAutofit/>
          </a:bodyPr>
          <a:lstStyle/>
          <a:p>
            <a:r>
              <a:rPr lang="fr-CH" sz="1200" dirty="0"/>
              <a:t>East, E.W. (2007) </a:t>
            </a:r>
            <a:r>
              <a:rPr lang="en-US" sz="1200" dirty="0"/>
              <a:t>Construction Operations Building Information Exchange (COBIE) Requirements Definition and Pilot Implementation Standard, Construction Engineering Research Laboratory (CERL) U.S. Army Engineer Research and Development Center, Champaign, IL, USA</a:t>
            </a:r>
          </a:p>
          <a:p>
            <a:r>
              <a:rPr lang="en-US" sz="1200" dirty="0" smtClean="0"/>
              <a:t>Eastman</a:t>
            </a:r>
            <a:r>
              <a:rPr lang="en-US" sz="1200" dirty="0"/>
              <a:t>, C. (2008). </a:t>
            </a:r>
            <a:r>
              <a:rPr lang="en-US" sz="1200" i="1" dirty="0"/>
              <a:t>BIM handbook: A guide to building information modeling for owners, managers, designers, engineers, and contractors</a:t>
            </a:r>
            <a:r>
              <a:rPr lang="en-US" sz="1200" dirty="0"/>
              <a:t>. Hoboken, N.J.: Wiley.</a:t>
            </a:r>
          </a:p>
          <a:p>
            <a:r>
              <a:rPr lang="en-US" sz="1200" dirty="0"/>
              <a:t>Hamilton, t. (2012). </a:t>
            </a:r>
            <a:r>
              <a:rPr lang="en-US" sz="1200" i="1" dirty="0"/>
              <a:t>BIM deployment: A Process to Adopt and Implement a Disruptive Technology</a:t>
            </a:r>
            <a:r>
              <a:rPr lang="en-US" sz="1200" dirty="0"/>
              <a:t>. Austin, Tex.: University of Texas. </a:t>
            </a:r>
          </a:p>
          <a:p>
            <a:r>
              <a:rPr lang="fr-CH" sz="1200" dirty="0" smtClean="0"/>
              <a:t>IHS </a:t>
            </a:r>
            <a:r>
              <a:rPr lang="fr-CH" sz="1200" dirty="0" err="1"/>
              <a:t>Economics</a:t>
            </a:r>
            <a:r>
              <a:rPr lang="fr-CH" sz="1200" dirty="0"/>
              <a:t>, 2013, </a:t>
            </a:r>
            <a:r>
              <a:rPr lang="en-US" sz="1200" i="1" dirty="0"/>
              <a:t>Global Construction Outlook: Executive  </a:t>
            </a:r>
            <a:r>
              <a:rPr lang="en-US" sz="1200" dirty="0"/>
              <a:t>Outlook, [online] www.ihs.com. Available at: </a:t>
            </a:r>
            <a:r>
              <a:rPr lang="en-US" sz="1200" dirty="0">
                <a:hlinkClick r:id="rId2"/>
              </a:rPr>
              <a:t>https://www.ihs.com/pdf/IHS_Global_Construction_ExecSummary_Feb2014_140852110913052132.pdf</a:t>
            </a:r>
            <a:r>
              <a:rPr lang="en-US" sz="1200" dirty="0"/>
              <a:t>  </a:t>
            </a:r>
          </a:p>
          <a:p>
            <a:r>
              <a:rPr lang="en-GB" sz="1200" dirty="0"/>
              <a:t>Jernigan, F.E. (2008): BIG BIM little </a:t>
            </a:r>
            <a:r>
              <a:rPr lang="en-GB" sz="1200" dirty="0" err="1"/>
              <a:t>bim</a:t>
            </a:r>
            <a:r>
              <a:rPr lang="en-GB" sz="1200" dirty="0"/>
              <a:t>: The practical approach to Building Information </a:t>
            </a:r>
            <a:r>
              <a:rPr lang="en-GB" sz="1200" dirty="0" err="1"/>
              <a:t>Modeling</a:t>
            </a:r>
            <a:r>
              <a:rPr lang="en-GB" sz="1200" dirty="0"/>
              <a:t>: Integrated Practice done the right way! 2</a:t>
            </a:r>
            <a:r>
              <a:rPr lang="en-GB" sz="1200" baseline="30000" dirty="0"/>
              <a:t>nd</a:t>
            </a:r>
            <a:r>
              <a:rPr lang="en-GB" sz="1200" dirty="0"/>
              <a:t> ed., 4 Site Press, Salisbury, MD, USA.</a:t>
            </a:r>
            <a:endParaRPr lang="en-US" sz="1200" i="1" dirty="0"/>
          </a:p>
          <a:p>
            <a:r>
              <a:rPr lang="en-US" sz="1200" dirty="0" err="1" smtClean="0"/>
              <a:t>Keaney</a:t>
            </a:r>
            <a:r>
              <a:rPr lang="en-US" sz="1200" dirty="0"/>
              <a:t>, P. (2011). </a:t>
            </a:r>
            <a:r>
              <a:rPr lang="en-US" sz="1200" i="1" dirty="0"/>
              <a:t>BIM 360: Collaboration, Data Management, and BIM - </a:t>
            </a:r>
            <a:r>
              <a:rPr lang="en-US" sz="1200" i="1" dirty="0" err="1"/>
              <a:t>Buildipedia</a:t>
            </a:r>
            <a:r>
              <a:rPr lang="en-US" sz="1200" dirty="0"/>
              <a:t>. [online] Buildipedia.com. </a:t>
            </a:r>
          </a:p>
          <a:p>
            <a:r>
              <a:rPr lang="en-US" sz="1200" dirty="0"/>
              <a:t>Kumar, B. (2015) Personal </a:t>
            </a:r>
            <a:r>
              <a:rPr lang="en-US" sz="1200" dirty="0" smtClean="0"/>
              <a:t>Communication</a:t>
            </a:r>
            <a:endParaRPr lang="en-US" sz="1250" dirty="0"/>
          </a:p>
          <a:p>
            <a:r>
              <a:rPr lang="fr-CH" sz="1200" dirty="0" err="1" smtClean="0"/>
              <a:t>Rundell</a:t>
            </a:r>
            <a:r>
              <a:rPr lang="fr-CH" sz="1200" dirty="0" smtClean="0"/>
              <a:t>, R. (2007). </a:t>
            </a:r>
            <a:r>
              <a:rPr lang="fr-CH" sz="1200" i="1" dirty="0" smtClean="0"/>
              <a:t>BIM and </a:t>
            </a:r>
            <a:r>
              <a:rPr lang="fr-CH" sz="1200" i="1" dirty="0" err="1" smtClean="0"/>
              <a:t>Visualization</a:t>
            </a:r>
            <a:r>
              <a:rPr lang="fr-CH" sz="1200" i="1" dirty="0" smtClean="0"/>
              <a:t>, Part 2 (1-2-3 Revit Tutorial) | </a:t>
            </a:r>
            <a:r>
              <a:rPr lang="fr-CH" sz="1200" i="1" dirty="0" err="1" smtClean="0"/>
              <a:t>Cadalyst</a:t>
            </a:r>
            <a:r>
              <a:rPr lang="fr-CH" sz="1200" dirty="0" smtClean="0"/>
              <a:t>. [online] Cadalyst.com. </a:t>
            </a:r>
            <a:r>
              <a:rPr lang="fr-CH" sz="1200" dirty="0" err="1" smtClean="0"/>
              <a:t>Available</a:t>
            </a:r>
            <a:r>
              <a:rPr lang="fr-CH" sz="1200" dirty="0" smtClean="0"/>
              <a:t> at: </a:t>
            </a:r>
            <a:r>
              <a:rPr lang="fr-CH" sz="1200" dirty="0" smtClean="0">
                <a:hlinkClick r:id="rId3"/>
              </a:rPr>
              <a:t>http://www.cadalyst.com/aec/bim-and-visualization-part-2-1-2-3-revit-tutorial-3635</a:t>
            </a:r>
            <a:r>
              <a:rPr lang="fr-CH" sz="1200" dirty="0" smtClean="0"/>
              <a:t> [21.7.15]</a:t>
            </a:r>
          </a:p>
          <a:p>
            <a:r>
              <a:rPr lang="en-US" sz="1200" dirty="0" smtClean="0"/>
              <a:t>Sabol, L. (2008). Challenges in cost estimating with Building Information Modeling. </a:t>
            </a:r>
            <a:r>
              <a:rPr lang="en-US" sz="1200" i="1" dirty="0" smtClean="0"/>
              <a:t>IFMA World Workplace</a:t>
            </a:r>
            <a:r>
              <a:rPr lang="en-US" sz="1200" dirty="0" smtClean="0"/>
              <a:t>. </a:t>
            </a:r>
            <a:endParaRPr lang="fr-CH" sz="1200" dirty="0" smtClean="0"/>
          </a:p>
          <a:p>
            <a:r>
              <a:rPr lang="en-US" sz="1200" dirty="0"/>
              <a:t>Schlosser, M. (2010). </a:t>
            </a:r>
            <a:r>
              <a:rPr lang="en-US" sz="1200" i="1" dirty="0"/>
              <a:t>Visualization and BIM: A Powerful Combination</a:t>
            </a:r>
            <a:r>
              <a:rPr lang="en-US" sz="1200" dirty="0"/>
              <a:t>. [online] Geoexpressions.blogspot.ch. Available at: </a:t>
            </a:r>
            <a:r>
              <a:rPr lang="en-US" sz="1200" dirty="0">
                <a:hlinkClick r:id="rId4"/>
              </a:rPr>
              <a:t>http://geoexpressions.blogspot.ch/2010/07/visualization-and-bim-powerful.html</a:t>
            </a:r>
            <a:r>
              <a:rPr lang="en-US" sz="1200" dirty="0"/>
              <a:t>  </a:t>
            </a:r>
            <a:r>
              <a:rPr lang="en-US" sz="1200" dirty="0" smtClean="0"/>
              <a:t>[28.7.15</a:t>
            </a:r>
            <a:r>
              <a:rPr lang="en-US" sz="1200" dirty="0"/>
              <a:t>].</a:t>
            </a:r>
            <a:endParaRPr lang="fr-CH" sz="1200" dirty="0"/>
          </a:p>
          <a:p>
            <a:r>
              <a:rPr lang="en-US" altLang="zh-CN" sz="1200" dirty="0" smtClean="0">
                <a:ea typeface="宋体" charset="-122"/>
              </a:rPr>
              <a:t>Smith</a:t>
            </a:r>
            <a:r>
              <a:rPr lang="en-US" altLang="zh-CN" sz="1200" dirty="0">
                <a:ea typeface="宋体" charset="-122"/>
              </a:rPr>
              <a:t>, D. (2007) “An Introduction to BIM”. Journal of Building Information Modeling. Fall, 2007. p 12-14. </a:t>
            </a:r>
            <a:r>
              <a:rPr lang="en-US" sz="1200" dirty="0"/>
              <a:t>Available at: </a:t>
            </a:r>
            <a:r>
              <a:rPr lang="en-US" sz="1200" dirty="0">
                <a:hlinkClick r:id="rId5"/>
              </a:rPr>
              <a:t>http://buildipedia.com/aec-pros/design-news/bim-360-collaboration-data-management-and-bim</a:t>
            </a:r>
            <a:r>
              <a:rPr lang="en-US" sz="1200" dirty="0"/>
              <a:t> [Accessed 21 Jul. 2015</a:t>
            </a:r>
            <a:r>
              <a:rPr lang="en-US" sz="1200" dirty="0" smtClean="0"/>
              <a:t>].</a:t>
            </a:r>
          </a:p>
          <a:p>
            <a:r>
              <a:rPr lang="en-US" sz="1200" dirty="0" smtClean="0"/>
              <a:t>The Computer Integrated Construction Research Group, (2010). </a:t>
            </a:r>
            <a:r>
              <a:rPr lang="en-US" sz="1200" i="1" dirty="0" smtClean="0"/>
              <a:t>Building Information Modeling Execution Planning Guide Version 2.0. </a:t>
            </a:r>
            <a:r>
              <a:rPr lang="en-US" sz="1200" dirty="0" smtClean="0"/>
              <a:t>The Pennsylvania State University.</a:t>
            </a:r>
          </a:p>
          <a:p>
            <a:r>
              <a:rPr lang="en-US" sz="1200" dirty="0" smtClean="0"/>
              <a:t>UK National Building Specification (2014) Thenbs.com</a:t>
            </a:r>
            <a:r>
              <a:rPr lang="en-US" sz="1200" dirty="0"/>
              <a:t>, (</a:t>
            </a:r>
            <a:r>
              <a:rPr lang="en-US" sz="1200" dirty="0" err="1"/>
              <a:t>n.d.</a:t>
            </a:r>
            <a:r>
              <a:rPr lang="en-US" sz="1200" dirty="0"/>
              <a:t>). </a:t>
            </a:r>
            <a:r>
              <a:rPr lang="en-US" sz="1200" i="1" dirty="0"/>
              <a:t>What is BIM?</a:t>
            </a:r>
            <a:r>
              <a:rPr lang="en-US" sz="1200" dirty="0"/>
              <a:t>. [online] Available at: </a:t>
            </a:r>
            <a:r>
              <a:rPr lang="en-US" sz="1200" dirty="0">
                <a:hlinkClick r:id="rId6"/>
              </a:rPr>
              <a:t>http://www.thenbs.com/bim/what-is-bim.asp</a:t>
            </a:r>
            <a:r>
              <a:rPr lang="en-US" sz="1200" dirty="0"/>
              <a:t> </a:t>
            </a:r>
            <a:r>
              <a:rPr lang="en-US" sz="1200" i="1" dirty="0" smtClean="0"/>
              <a:t>BIM </a:t>
            </a:r>
            <a:r>
              <a:rPr lang="en-US" sz="1200" i="1" dirty="0"/>
              <a:t>levels explained - Building Information Modelling (BIM) article from NBS</a:t>
            </a:r>
            <a:r>
              <a:rPr lang="en-US" sz="1200" dirty="0"/>
              <a:t>. [online] Available at: </a:t>
            </a:r>
            <a:r>
              <a:rPr lang="en-US" sz="1200" dirty="0">
                <a:hlinkClick r:id="rId7"/>
              </a:rPr>
              <a:t>http://www.thenbs.com/topics/bim/articles/bim-levels-explained.asp</a:t>
            </a:r>
            <a:r>
              <a:rPr lang="en-US" sz="1200" dirty="0"/>
              <a:t> [Accessed 21 Jul. 2015].</a:t>
            </a:r>
          </a:p>
          <a:p>
            <a:endParaRPr lang="en-US" sz="12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104</a:t>
            </a:fld>
            <a:endParaRPr lang="en-US"/>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96007"/>
            <a:ext cx="8229600" cy="1143000"/>
          </a:xfrm>
        </p:spPr>
        <p:txBody>
          <a:bodyPr>
            <a:normAutofit/>
          </a:bodyPr>
          <a:lstStyle/>
          <a:p>
            <a:r>
              <a:rPr lang="en-US" sz="3200" b="1" dirty="0" smtClean="0">
                <a:solidFill>
                  <a:srgbClr val="3333CC"/>
                </a:solidFill>
              </a:rPr>
              <a:t>Bibliography</a:t>
            </a:r>
            <a:endParaRPr lang="en-US" sz="3200" b="1" dirty="0">
              <a:solidFill>
                <a:srgbClr val="3333CC"/>
              </a:solidFill>
            </a:endParaRPr>
          </a:p>
        </p:txBody>
      </p:sp>
      <p:sp>
        <p:nvSpPr>
          <p:cNvPr id="2" name="Content Placeholder 1"/>
          <p:cNvSpPr>
            <a:spLocks noGrp="1"/>
          </p:cNvSpPr>
          <p:nvPr>
            <p:ph idx="1"/>
          </p:nvPr>
        </p:nvSpPr>
        <p:spPr>
          <a:xfrm>
            <a:off x="94129" y="755840"/>
            <a:ext cx="8928847" cy="4859338"/>
          </a:xfrm>
        </p:spPr>
        <p:txBody>
          <a:bodyPr>
            <a:noAutofit/>
          </a:bodyPr>
          <a:lstStyle/>
          <a:p>
            <a:r>
              <a:rPr lang="fr-CH" sz="1200" dirty="0" smtClean="0"/>
              <a:t>AGC </a:t>
            </a:r>
            <a:r>
              <a:rPr lang="fr-CH" sz="1200" dirty="0" err="1" smtClean="0"/>
              <a:t>Certificate</a:t>
            </a:r>
            <a:r>
              <a:rPr lang="fr-CH" sz="1200" dirty="0" smtClean="0"/>
              <a:t> of Management—Building Information </a:t>
            </a:r>
            <a:r>
              <a:rPr lang="fr-CH" sz="1200" dirty="0" err="1" smtClean="0"/>
              <a:t>Modeling</a:t>
            </a:r>
            <a:r>
              <a:rPr lang="fr-CH" sz="1200" dirty="0" smtClean="0"/>
              <a:t> (2011) Candidate guide</a:t>
            </a:r>
            <a:endParaRPr lang="en-US" altLang="zh-CN" sz="1200" dirty="0" smtClean="0">
              <a:ea typeface="宋体" charset="-122"/>
            </a:endParaRPr>
          </a:p>
          <a:p>
            <a:r>
              <a:rPr lang="en-SG" sz="1200" dirty="0"/>
              <a:t>BIM Employer’s Information Requirements (EIR) </a:t>
            </a:r>
            <a:r>
              <a:rPr lang="en-US" sz="1200" dirty="0">
                <a:hlinkClick r:id="rId2"/>
              </a:rPr>
              <a:t>http://www.bimtaskgroup.org/bim-eirs/</a:t>
            </a:r>
            <a:endParaRPr lang="en-US" sz="1200" dirty="0"/>
          </a:p>
          <a:p>
            <a:r>
              <a:rPr lang="en-US" sz="1200" dirty="0" smtClean="0"/>
              <a:t>BIM </a:t>
            </a:r>
            <a:r>
              <a:rPr lang="en-US" sz="1200" dirty="0"/>
              <a:t>&amp; Integration—Introduction  </a:t>
            </a:r>
            <a:r>
              <a:rPr lang="en-US" sz="1200" dirty="0">
                <a:hlinkClick r:id="rId3"/>
              </a:rPr>
              <a:t>http://4sitesystems.com/iofthestorm/books/makers-of-the-environment/book-3/curriculum-built-world/categories/introductionbim-integration/</a:t>
            </a:r>
            <a:endParaRPr lang="en-US" sz="1200" dirty="0"/>
          </a:p>
          <a:p>
            <a:r>
              <a:rPr lang="en-US" altLang="zh-CN" sz="1200" dirty="0" smtClean="0">
                <a:ea typeface="宋体" charset="-122"/>
              </a:rPr>
              <a:t>IAI</a:t>
            </a:r>
            <a:r>
              <a:rPr lang="en-US" altLang="zh-CN" sz="1200" dirty="0">
                <a:ea typeface="宋体" charset="-122"/>
              </a:rPr>
              <a:t>, </a:t>
            </a:r>
            <a:r>
              <a:rPr lang="en-US" altLang="zh-CN" sz="1200" dirty="0">
                <a:ea typeface="宋体" charset="-122"/>
                <a:hlinkClick r:id="rId4"/>
              </a:rPr>
              <a:t>http://www.iai-tech.org/ifc/IFC2x3/TC1/html/index.htm</a:t>
            </a:r>
            <a:endParaRPr lang="en-US" altLang="zh-CN" sz="1200" dirty="0">
              <a:ea typeface="宋体" charset="-122"/>
            </a:endParaRPr>
          </a:p>
          <a:p>
            <a:r>
              <a:rPr lang="fr-CH" sz="1200" dirty="0" err="1" smtClean="0"/>
              <a:t>Halttula</a:t>
            </a:r>
            <a:r>
              <a:rPr lang="fr-CH" sz="1200" dirty="0" smtClean="0"/>
              <a:t>, H., </a:t>
            </a:r>
            <a:r>
              <a:rPr lang="fr-CH" sz="1200" dirty="0" err="1" smtClean="0"/>
              <a:t>Aapaoja</a:t>
            </a:r>
            <a:r>
              <a:rPr lang="fr-CH" sz="1200" dirty="0" smtClean="0"/>
              <a:t>, A., and </a:t>
            </a:r>
            <a:r>
              <a:rPr lang="fr-CH" sz="1200" dirty="0" err="1" smtClean="0"/>
              <a:t>Haapasalo</a:t>
            </a:r>
            <a:r>
              <a:rPr lang="fr-CH" sz="1200" dirty="0" smtClean="0"/>
              <a:t>, H. (2015). "The </a:t>
            </a:r>
            <a:r>
              <a:rPr lang="fr-CH" sz="1200" dirty="0" err="1" smtClean="0"/>
              <a:t>Contemporaneous</a:t>
            </a:r>
            <a:r>
              <a:rPr lang="fr-CH" sz="1200" dirty="0" smtClean="0"/>
              <a:t> use of Building Information </a:t>
            </a:r>
            <a:r>
              <a:rPr lang="fr-CH" sz="1200" dirty="0" err="1" smtClean="0"/>
              <a:t>Modeling</a:t>
            </a:r>
            <a:r>
              <a:rPr lang="fr-CH" sz="1200" dirty="0" smtClean="0"/>
              <a:t> and </a:t>
            </a:r>
            <a:r>
              <a:rPr lang="fr-CH" sz="1200" dirty="0" err="1" smtClean="0"/>
              <a:t>Relational</a:t>
            </a:r>
            <a:r>
              <a:rPr lang="fr-CH" sz="1200" dirty="0" smtClean="0"/>
              <a:t> Project Delivery Arrangements." </a:t>
            </a:r>
            <a:r>
              <a:rPr lang="fr-CH" sz="1200" dirty="0" err="1" smtClean="0"/>
              <a:t>Procedia</a:t>
            </a:r>
            <a:r>
              <a:rPr lang="fr-CH" sz="1200" dirty="0" smtClean="0"/>
              <a:t> </a:t>
            </a:r>
            <a:r>
              <a:rPr lang="fr-CH" sz="1200" dirty="0" err="1" smtClean="0"/>
              <a:t>Economics</a:t>
            </a:r>
            <a:r>
              <a:rPr lang="fr-CH" sz="1200" dirty="0" smtClean="0"/>
              <a:t> and Finance, 10.1016/S2212-5671(15)00209-9, 532-539.</a:t>
            </a:r>
          </a:p>
          <a:p>
            <a:r>
              <a:rPr lang="en-US" sz="1200" dirty="0" err="1"/>
              <a:t>Hamil</a:t>
            </a:r>
            <a:r>
              <a:rPr lang="en-US" sz="1200" dirty="0"/>
              <a:t>, S. (2013). </a:t>
            </a:r>
            <a:r>
              <a:rPr lang="en-US" sz="1200" i="1" dirty="0"/>
              <a:t>BIM, Construction and NBS: BIM and LOD</a:t>
            </a:r>
            <a:r>
              <a:rPr lang="en-US" sz="1200" dirty="0"/>
              <a:t>. [online] Constructioncode.blogspot.ch. Available at: </a:t>
            </a:r>
            <a:r>
              <a:rPr lang="en-US" sz="1200" dirty="0">
                <a:hlinkClick r:id="rId5"/>
              </a:rPr>
              <a:t>http://constructioncode.blogspot.ch/2013/08/bim-and-lod.html</a:t>
            </a:r>
            <a:r>
              <a:rPr lang="en-US" sz="1200" dirty="0"/>
              <a:t>  [Accessed 28 Jul. 2015</a:t>
            </a:r>
            <a:r>
              <a:rPr lang="en-US" sz="1200" dirty="0" smtClean="0"/>
              <a:t>].</a:t>
            </a:r>
            <a:endParaRPr lang="fr-CH" sz="1200" dirty="0" smtClean="0"/>
          </a:p>
          <a:p>
            <a:r>
              <a:rPr lang="fr-CH" sz="1200" dirty="0"/>
              <a:t>Luth, G., </a:t>
            </a:r>
            <a:r>
              <a:rPr lang="fr-CH" sz="1200" dirty="0" err="1"/>
              <a:t>Schorer</a:t>
            </a:r>
            <a:r>
              <a:rPr lang="fr-CH" sz="1200" dirty="0"/>
              <a:t>, A., and </a:t>
            </a:r>
            <a:r>
              <a:rPr lang="fr-CH" sz="1200" dirty="0" err="1"/>
              <a:t>Turkan</a:t>
            </a:r>
            <a:r>
              <a:rPr lang="fr-CH" sz="1200" dirty="0"/>
              <a:t>, Y. (2014), </a:t>
            </a:r>
            <a:r>
              <a:rPr lang="fr-CH" sz="1200" dirty="0" err="1"/>
              <a:t>Lessons</a:t>
            </a:r>
            <a:r>
              <a:rPr lang="fr-CH" sz="1200" dirty="0"/>
              <a:t> </a:t>
            </a:r>
            <a:r>
              <a:rPr lang="fr-CH" sz="1200" dirty="0" err="1"/>
              <a:t>from</a:t>
            </a:r>
            <a:r>
              <a:rPr lang="fr-CH" sz="1200" dirty="0"/>
              <a:t> </a:t>
            </a:r>
            <a:r>
              <a:rPr lang="fr-CH" sz="1200" dirty="0" err="1"/>
              <a:t>Using</a:t>
            </a:r>
            <a:r>
              <a:rPr lang="fr-CH" sz="1200" dirty="0"/>
              <a:t> BIM to </a:t>
            </a:r>
            <a:r>
              <a:rPr lang="fr-CH" sz="1200" dirty="0" err="1"/>
              <a:t>Increase</a:t>
            </a:r>
            <a:r>
              <a:rPr lang="fr-CH" sz="1200" dirty="0"/>
              <a:t> Design-Construction </a:t>
            </a:r>
            <a:r>
              <a:rPr lang="fr-CH" sz="1200" dirty="0" err="1"/>
              <a:t>Integration</a:t>
            </a:r>
            <a:r>
              <a:rPr lang="fr-CH" sz="1200" dirty="0"/>
              <a:t>, Practice </a:t>
            </a:r>
            <a:r>
              <a:rPr lang="fr-CH" sz="1200" dirty="0" err="1"/>
              <a:t>Periodical</a:t>
            </a:r>
            <a:r>
              <a:rPr lang="fr-CH" sz="1200" dirty="0"/>
              <a:t> on Structural Design and Construction, Vol. 19, No. 1, pp. 103-110.</a:t>
            </a:r>
          </a:p>
          <a:p>
            <a:r>
              <a:rPr lang="en-US" sz="1200" dirty="0" smtClean="0"/>
              <a:t>Patel</a:t>
            </a:r>
            <a:r>
              <a:rPr lang="en-US" sz="1200" dirty="0"/>
              <a:t>, N. (2014). </a:t>
            </a:r>
            <a:r>
              <a:rPr lang="en-US" sz="1200" i="1" dirty="0"/>
              <a:t>3 Types Of 3D BIM Clash Detection Have Their Own Importance | News &amp; Articles | </a:t>
            </a:r>
            <a:r>
              <a:rPr lang="en-US" sz="1200" i="1" dirty="0" err="1"/>
              <a:t>HiTechCADDServices</a:t>
            </a:r>
            <a:r>
              <a:rPr lang="en-US" sz="1200" dirty="0"/>
              <a:t>. [online] Hitechcaddservices.com. Available at: </a:t>
            </a:r>
            <a:r>
              <a:rPr lang="en-US" sz="1200" dirty="0">
                <a:hlinkClick r:id="rId6"/>
              </a:rPr>
              <a:t>http://www.hitechcaddservices.com/news/3-types-of-3d-clash-detection-have-their-own-importance/</a:t>
            </a:r>
            <a:r>
              <a:rPr lang="en-US" sz="1200" dirty="0"/>
              <a:t> Accessed 21 Jul. 2015</a:t>
            </a:r>
            <a:r>
              <a:rPr lang="en-US" sz="1200" dirty="0" smtClean="0"/>
              <a:t>].</a:t>
            </a:r>
          </a:p>
          <a:p>
            <a:r>
              <a:rPr lang="en-US" sz="1200" dirty="0" smtClean="0"/>
              <a:t>Top </a:t>
            </a:r>
            <a:r>
              <a:rPr lang="en-US" sz="1200" dirty="0"/>
              <a:t>10 BIM Questions </a:t>
            </a:r>
            <a:r>
              <a:rPr lang="en-US" sz="1200" dirty="0">
                <a:hlinkClick r:id="rId7"/>
              </a:rPr>
              <a:t>http://</a:t>
            </a:r>
            <a:r>
              <a:rPr lang="en-US" sz="1200" dirty="0" smtClean="0">
                <a:hlinkClick r:id="rId7"/>
              </a:rPr>
              <a:t>www.thenbs.com/topics/bim/articles/top10bimquestions.asp</a:t>
            </a:r>
            <a:endParaRPr lang="en-US" sz="1200" dirty="0" smtClean="0"/>
          </a:p>
          <a:p>
            <a:r>
              <a:rPr lang="en-US" sz="1200" dirty="0" smtClean="0"/>
              <a:t>Wang, L. and </a:t>
            </a:r>
            <a:r>
              <a:rPr lang="en-US" sz="1200" dirty="0" err="1" smtClean="0"/>
              <a:t>Leite</a:t>
            </a:r>
            <a:r>
              <a:rPr lang="en-US" sz="1200" dirty="0" smtClean="0"/>
              <a:t>, F. (2014). Process-Oriented Approach of Teaching Building Information Modeling in Construction Management. J. Prof. Issues Eng. Educ. </a:t>
            </a:r>
            <a:r>
              <a:rPr lang="en-US" sz="1200" dirty="0" err="1" smtClean="0"/>
              <a:t>Pract</a:t>
            </a:r>
            <a:r>
              <a:rPr lang="en-US" sz="1200" dirty="0" smtClean="0"/>
              <a:t>., 140(4), p.04014004.</a:t>
            </a:r>
          </a:p>
          <a:p>
            <a:endParaRPr lang="en-US" sz="1200" dirty="0" smtClean="0"/>
          </a:p>
          <a:p>
            <a:pPr algn="ctr">
              <a:buNone/>
            </a:pPr>
            <a:r>
              <a:rPr lang="en-US" b="1" dirty="0" smtClean="0">
                <a:solidFill>
                  <a:srgbClr val="3333CC"/>
                </a:solidFill>
                <a:ea typeface="+mj-ea"/>
                <a:cs typeface="+mj-cs"/>
              </a:rPr>
              <a:t>Thanks to reviewers</a:t>
            </a:r>
          </a:p>
          <a:p>
            <a:pPr algn="ctr">
              <a:buNone/>
            </a:pPr>
            <a:r>
              <a:rPr lang="en-US" sz="2000" dirty="0" smtClean="0"/>
              <a:t>F. </a:t>
            </a:r>
            <a:r>
              <a:rPr lang="en-US" sz="2000" dirty="0" err="1" smtClean="0"/>
              <a:t>Leite</a:t>
            </a:r>
            <a:r>
              <a:rPr lang="en-US" sz="2000" dirty="0" smtClean="0"/>
              <a:t>, C. Koch, </a:t>
            </a:r>
            <a:r>
              <a:rPr lang="fr-CH" sz="2000" dirty="0" smtClean="0"/>
              <a:t>E. </a:t>
            </a:r>
            <a:r>
              <a:rPr lang="fr-CH" sz="2000" dirty="0" err="1" smtClean="0"/>
              <a:t>Obonyo</a:t>
            </a:r>
            <a:r>
              <a:rPr lang="fr-CH" sz="2000" dirty="0" smtClean="0"/>
              <a:t>, B. Kumar</a:t>
            </a:r>
            <a:endParaRPr lang="en-US" sz="2400" dirty="0" smtClean="0"/>
          </a:p>
          <a:p>
            <a:pPr algn="ctr">
              <a:buNone/>
            </a:pPr>
            <a:endParaRPr lang="en-US" sz="2400" dirty="0" smtClean="0"/>
          </a:p>
          <a:p>
            <a:pPr>
              <a:buNone/>
            </a:pPr>
            <a:endParaRPr lang="en-US" sz="1400" dirty="0" smtClean="0"/>
          </a:p>
          <a:p>
            <a:endParaRPr lang="en-US" sz="1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105</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What is BIM?</a:t>
            </a:r>
            <a:endParaRPr lang="fr-CH" sz="3200" b="1" dirty="0" smtClean="0">
              <a:solidFill>
                <a:srgbClr val="3333CC"/>
              </a:solidFill>
            </a:endParaRPr>
          </a:p>
        </p:txBody>
      </p:sp>
      <p:sp>
        <p:nvSpPr>
          <p:cNvPr id="3" name="Content Placeholder 2"/>
          <p:cNvSpPr>
            <a:spLocks noGrp="1"/>
          </p:cNvSpPr>
          <p:nvPr>
            <p:ph idx="1"/>
          </p:nvPr>
        </p:nvSpPr>
        <p:spPr>
          <a:xfrm>
            <a:off x="120912" y="1600200"/>
            <a:ext cx="8565888" cy="4525963"/>
          </a:xfrm>
        </p:spPr>
        <p:txBody>
          <a:bodyPr wrap="square" numCol="1" anchor="t" anchorCtr="0">
            <a:noAutofit/>
          </a:bodyPr>
          <a:lstStyle/>
          <a:p>
            <a:pPr>
              <a:buNone/>
            </a:pPr>
            <a:r>
              <a:rPr lang="en-US" sz="2400" dirty="0" smtClean="0"/>
              <a:t>	BIM is a way of working. </a:t>
            </a:r>
          </a:p>
          <a:p>
            <a:pPr>
              <a:buNone/>
            </a:pPr>
            <a:endParaRPr lang="en-US" sz="2400" dirty="0" smtClean="0"/>
          </a:p>
          <a:p>
            <a:pPr>
              <a:buNone/>
            </a:pPr>
            <a:r>
              <a:rPr lang="en-US" sz="2400" dirty="0" smtClean="0"/>
              <a:t>	BIM is information modeling and information management in a team environment. All team members work to the same standards. “BIM creates value from the combined efforts of people, process and technology.”</a:t>
            </a:r>
          </a:p>
          <a:p>
            <a:pPr algn="r">
              <a:buNone/>
            </a:pPr>
            <a:r>
              <a:rPr lang="en-US" sz="2400" dirty="0" smtClean="0"/>
              <a:t>(UK National Building Specification, 2014)</a:t>
            </a:r>
          </a:p>
          <a:p>
            <a:pPr>
              <a:buNone/>
            </a:pPr>
            <a:endParaRPr lang="en-US" sz="2400" dirty="0"/>
          </a:p>
          <a:p>
            <a:pPr>
              <a:buNone/>
            </a:pPr>
            <a:r>
              <a:rPr lang="en-US" sz="2400" dirty="0" smtClean="0"/>
              <a:t>	The word “Building” in BIM is best taken as a verb.</a:t>
            </a:r>
          </a:p>
          <a:p>
            <a:pPr algn="r">
              <a:buNone/>
            </a:pPr>
            <a:r>
              <a:rPr lang="en-US" sz="2400" dirty="0" smtClean="0"/>
              <a:t>(Kumar, 2015)</a:t>
            </a:r>
          </a:p>
        </p:txBody>
      </p:sp>
      <p:sp>
        <p:nvSpPr>
          <p:cNvPr id="4" name="Slide Number Placeholder 3"/>
          <p:cNvSpPr>
            <a:spLocks noGrp="1"/>
          </p:cNvSpPr>
          <p:nvPr>
            <p:ph type="sldNum" sz="quarter" idx="12"/>
          </p:nvPr>
        </p:nvSpPr>
        <p:spPr/>
        <p:txBody>
          <a:bodyPr/>
          <a:lstStyle/>
          <a:p>
            <a:fld id="{251C0D50-5D03-4ACC-9146-0536ED0EDBD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What is Not BIM?</a:t>
            </a:r>
            <a:endParaRPr lang="fr-CH" sz="3200" dirty="0"/>
          </a:p>
        </p:txBody>
      </p:sp>
      <p:sp>
        <p:nvSpPr>
          <p:cNvPr id="3" name="Content Placeholder 2"/>
          <p:cNvSpPr>
            <a:spLocks noGrp="1"/>
          </p:cNvSpPr>
          <p:nvPr>
            <p:ph idx="1"/>
          </p:nvPr>
        </p:nvSpPr>
        <p:spPr/>
        <p:txBody>
          <a:bodyPr>
            <a:normAutofit/>
          </a:bodyPr>
          <a:lstStyle/>
          <a:p>
            <a:pPr>
              <a:spcBef>
                <a:spcPts val="1800"/>
              </a:spcBef>
            </a:pPr>
            <a:r>
              <a:rPr lang="en-US" altLang="zh-CN" sz="2400" dirty="0" smtClean="0"/>
              <a:t>Data models that contain 3D data only and no object attributes</a:t>
            </a:r>
          </a:p>
          <a:p>
            <a:pPr>
              <a:spcBef>
                <a:spcPts val="1800"/>
              </a:spcBef>
            </a:pPr>
            <a:r>
              <a:rPr lang="en-US" altLang="zh-CN" sz="2400" dirty="0" smtClean="0"/>
              <a:t>Models with no support of behavior</a:t>
            </a:r>
          </a:p>
          <a:p>
            <a:pPr>
              <a:spcBef>
                <a:spcPts val="1800"/>
              </a:spcBef>
            </a:pPr>
            <a:r>
              <a:rPr lang="en-US" altLang="zh-CN" sz="2400" dirty="0"/>
              <a:t>M</a:t>
            </a:r>
            <a:r>
              <a:rPr lang="en-US" altLang="zh-CN" sz="2400" dirty="0" smtClean="0"/>
              <a:t>ultiple 2D CAD reference files that must be combined to define the building</a:t>
            </a:r>
          </a:p>
          <a:p>
            <a:pPr>
              <a:spcBef>
                <a:spcPts val="1800"/>
              </a:spcBef>
            </a:pPr>
            <a:r>
              <a:rPr lang="en-US" altLang="zh-CN" sz="2400" dirty="0" smtClean="0"/>
              <a:t>Models that allow changes to dimensions in one view that are not automatically reflected in other views</a:t>
            </a:r>
            <a:endParaRPr lang="fr-CH"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The ‘IM’ of BIM</a:t>
            </a:r>
            <a:endParaRPr lang="en-US" sz="3200" b="1" dirty="0">
              <a:solidFill>
                <a:srgbClr val="3333CC"/>
              </a:solidFill>
            </a:endParaRPr>
          </a:p>
        </p:txBody>
      </p:sp>
      <p:sp>
        <p:nvSpPr>
          <p:cNvPr id="2" name="Content Placeholder 1"/>
          <p:cNvSpPr>
            <a:spLocks noGrp="1"/>
          </p:cNvSpPr>
          <p:nvPr>
            <p:ph idx="1"/>
          </p:nvPr>
        </p:nvSpPr>
        <p:spPr>
          <a:xfrm>
            <a:off x="457200" y="1419225"/>
            <a:ext cx="8229600" cy="4525963"/>
          </a:xfrm>
        </p:spPr>
        <p:txBody>
          <a:bodyPr>
            <a:noAutofit/>
          </a:bodyPr>
          <a:lstStyle/>
          <a:p>
            <a:pPr>
              <a:buNone/>
            </a:pPr>
            <a:r>
              <a:rPr lang="en-US" sz="2400" b="1" noProof="0" dirty="0" smtClean="0"/>
              <a:t>Information Modeling</a:t>
            </a:r>
          </a:p>
          <a:p>
            <a:pPr>
              <a:buNone/>
            </a:pPr>
            <a:r>
              <a:rPr lang="en-US" sz="2400" dirty="0" smtClean="0"/>
              <a:t>	An information model in software engineering is a representation of concepts and the relationships, constraints, rules, and operations to specify data semantics for a chosen field. </a:t>
            </a:r>
          </a:p>
          <a:p>
            <a:pPr>
              <a:buNone/>
            </a:pPr>
            <a:r>
              <a:rPr lang="en-US" sz="2400" dirty="0" smtClean="0"/>
              <a:t>	Typically BIM specifies relations between kinds of things, and may also include relations with individual things. BIM can provide sharable, stable, and organized structure of information requirements and knowledge of the domain context.</a:t>
            </a:r>
          </a:p>
          <a:p>
            <a:pPr algn="r">
              <a:buNone/>
            </a:pPr>
            <a:r>
              <a:rPr lang="en-US" sz="2000" spc="-150" dirty="0" smtClean="0"/>
              <a:t>(B. Kumar, Course Material, </a:t>
            </a:r>
            <a:r>
              <a:rPr lang="en-US" sz="2000" i="1" spc="-150" dirty="0" smtClean="0"/>
              <a:t>Building</a:t>
            </a:r>
            <a:r>
              <a:rPr lang="en-US" sz="2000" spc="-150" dirty="0" smtClean="0"/>
              <a:t> </a:t>
            </a:r>
            <a:r>
              <a:rPr lang="en-US" sz="2000" i="1" spc="-150" dirty="0" smtClean="0"/>
              <a:t>Information Modelling</a:t>
            </a:r>
            <a:r>
              <a:rPr lang="en-US" sz="2000" spc="-150" dirty="0" smtClean="0"/>
              <a:t>)</a:t>
            </a:r>
            <a:endParaRPr lang="fr-CH" sz="2000" spc="-15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592"/>
            <a:ext cx="8229600" cy="1143000"/>
          </a:xfrm>
        </p:spPr>
        <p:txBody>
          <a:bodyPr>
            <a:normAutofit/>
          </a:bodyPr>
          <a:lstStyle/>
          <a:p>
            <a:r>
              <a:rPr lang="en-US" sz="3200" b="1" dirty="0" smtClean="0">
                <a:solidFill>
                  <a:srgbClr val="3333CC"/>
                </a:solidFill>
              </a:rPr>
              <a:t>Building Information Model</a:t>
            </a:r>
            <a:endParaRPr lang="fr-CH" sz="3200" b="1" dirty="0">
              <a:solidFill>
                <a:srgbClr val="3333CC"/>
              </a:solidFill>
            </a:endParaRPr>
          </a:p>
        </p:txBody>
      </p:sp>
      <p:sp>
        <p:nvSpPr>
          <p:cNvPr id="5" name="TextBox 4"/>
          <p:cNvSpPr txBox="1"/>
          <p:nvPr/>
        </p:nvSpPr>
        <p:spPr>
          <a:xfrm>
            <a:off x="485869" y="3786120"/>
            <a:ext cx="8494096" cy="738664"/>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For an example, see </a:t>
            </a:r>
            <a:r>
              <a:rPr lang="en-US" dirty="0" smtClean="0">
                <a:hlinkClick r:id="rId3"/>
              </a:rPr>
              <a:t>http://www.bimproject.es/componentes/fotografia/megapic.jpg</a:t>
            </a:r>
            <a:r>
              <a:rPr lang="en-US" dirty="0" smtClean="0"/>
              <a:t> </a:t>
            </a:r>
          </a:p>
        </p:txBody>
      </p:sp>
      <p:sp>
        <p:nvSpPr>
          <p:cNvPr id="6" name="Slide Number Placeholder 5"/>
          <p:cNvSpPr>
            <a:spLocks noGrp="1"/>
          </p:cNvSpPr>
          <p:nvPr>
            <p:ph type="sldNum" sz="quarter" idx="12"/>
          </p:nvPr>
        </p:nvSpPr>
        <p:spPr/>
        <p:txBody>
          <a:bodyPr/>
          <a:lstStyle/>
          <a:p>
            <a:fld id="{251C0D50-5D03-4ACC-9146-0536ED0EDBDB}" type="slidenum">
              <a:rPr lang="en-US" smtClean="0"/>
              <a:pPr/>
              <a:t>14</a:t>
            </a:fld>
            <a:endParaRPr lang="en-US"/>
          </a:p>
        </p:txBody>
      </p:sp>
      <p:sp>
        <p:nvSpPr>
          <p:cNvPr id="2" name="Content Placeholder 1"/>
          <p:cNvSpPr>
            <a:spLocks noGrp="1"/>
          </p:cNvSpPr>
          <p:nvPr>
            <p:ph idx="1"/>
          </p:nvPr>
        </p:nvSpPr>
        <p:spPr>
          <a:xfrm>
            <a:off x="457200" y="1600200"/>
            <a:ext cx="8229600" cy="2070463"/>
          </a:xfrm>
        </p:spPr>
        <p:txBody>
          <a:bodyPr>
            <a:normAutofit/>
          </a:bodyPr>
          <a:lstStyle/>
          <a:p>
            <a:pPr marL="0" indent="0">
              <a:buNone/>
            </a:pPr>
            <a:r>
              <a:rPr lang="fr-CH" sz="2400" dirty="0" err="1" smtClean="0"/>
              <a:t>Complex</a:t>
            </a:r>
            <a:r>
              <a:rPr lang="fr-CH" sz="2400" dirty="0" smtClean="0"/>
              <a:t> </a:t>
            </a:r>
            <a:r>
              <a:rPr lang="fr-CH" sz="2400" dirty="0" err="1" smtClean="0"/>
              <a:t>object</a:t>
            </a:r>
            <a:r>
              <a:rPr lang="fr-CH" sz="2400" dirty="0" err="1"/>
              <a:t>-</a:t>
            </a:r>
            <a:r>
              <a:rPr lang="fr-CH" sz="2400" dirty="0" err="1" smtClean="0"/>
              <a:t>oriented</a:t>
            </a:r>
            <a:r>
              <a:rPr lang="fr-CH" sz="2400" dirty="0" smtClean="0"/>
              <a:t> data structures </a:t>
            </a:r>
            <a:r>
              <a:rPr lang="fr-CH" sz="2400" dirty="0" err="1" smtClean="0"/>
              <a:t>containing</a:t>
            </a:r>
            <a:r>
              <a:rPr lang="fr-CH" sz="2400" dirty="0" smtClean="0"/>
              <a:t> </a:t>
            </a:r>
            <a:r>
              <a:rPr lang="fr-CH" sz="2400" dirty="0" err="1" smtClean="0"/>
              <a:t>architectual</a:t>
            </a:r>
            <a:r>
              <a:rPr lang="fr-CH" sz="2400" dirty="0" smtClean="0"/>
              <a:t> </a:t>
            </a:r>
            <a:r>
              <a:rPr lang="fr-CH" sz="2400" dirty="0" err="1" smtClean="0"/>
              <a:t>details</a:t>
            </a:r>
            <a:r>
              <a:rPr lang="fr-CH" sz="2400" dirty="0" smtClean="0"/>
              <a:t> as </a:t>
            </a:r>
            <a:r>
              <a:rPr lang="fr-CH" sz="2400" dirty="0" err="1" smtClean="0"/>
              <a:t>well</a:t>
            </a:r>
            <a:r>
              <a:rPr lang="fr-CH" sz="2400" dirty="0" smtClean="0"/>
              <a:t> as relevant information </a:t>
            </a:r>
            <a:r>
              <a:rPr lang="fr-CH" sz="2400" dirty="0" err="1" smtClean="0"/>
              <a:t>from</a:t>
            </a:r>
            <a:r>
              <a:rPr lang="fr-CH" sz="2400" dirty="0" smtClean="0"/>
              <a:t> </a:t>
            </a:r>
            <a:r>
              <a:rPr lang="fr-CH" sz="2400" dirty="0" err="1" smtClean="0"/>
              <a:t>fields</a:t>
            </a:r>
            <a:r>
              <a:rPr lang="fr-CH" sz="2400" dirty="0" smtClean="0"/>
              <a:t> </a:t>
            </a:r>
            <a:r>
              <a:rPr lang="fr-CH" sz="2400" dirty="0" err="1" smtClean="0"/>
              <a:t>such</a:t>
            </a:r>
            <a:r>
              <a:rPr lang="fr-CH" sz="2400" dirty="0" smtClean="0"/>
              <a:t> as structural, </a:t>
            </a:r>
            <a:r>
              <a:rPr lang="fr-CH" sz="2400" dirty="0" err="1" smtClean="0"/>
              <a:t>foundations</a:t>
            </a:r>
            <a:r>
              <a:rPr lang="fr-CH" sz="2400" dirty="0" smtClean="0"/>
              <a:t>, </a:t>
            </a:r>
            <a:r>
              <a:rPr lang="fr-CH" sz="2400" dirty="0" err="1" smtClean="0"/>
              <a:t>electrical</a:t>
            </a:r>
            <a:r>
              <a:rPr lang="fr-CH" sz="2400" dirty="0" smtClean="0"/>
              <a:t>, </a:t>
            </a:r>
            <a:r>
              <a:rPr lang="fr-CH" sz="2400" dirty="0" err="1" smtClean="0"/>
              <a:t>sanitary</a:t>
            </a:r>
            <a:r>
              <a:rPr lang="fr-CH" sz="2400" dirty="0" smtClean="0"/>
              <a:t>, </a:t>
            </a:r>
            <a:r>
              <a:rPr lang="fr-CH" sz="2400" dirty="0" smtClean="0"/>
              <a:t>HVAC and </a:t>
            </a:r>
            <a:r>
              <a:rPr lang="fr-CH" sz="2400" dirty="0" err="1" smtClean="0"/>
              <a:t>mechanical</a:t>
            </a:r>
            <a:r>
              <a:rPr lang="fr-CH" sz="2400" dirty="0" smtClean="0"/>
              <a:t> are </a:t>
            </a:r>
            <a:r>
              <a:rPr lang="fr-CH" sz="2400" dirty="0" err="1" smtClean="0"/>
              <a:t>included</a:t>
            </a:r>
            <a:r>
              <a:rPr lang="fr-CH" sz="2400" dirty="0" smtClean="0"/>
              <a:t> in BIM </a:t>
            </a:r>
            <a:r>
              <a:rPr lang="fr-CH" sz="2400" dirty="0" err="1" smtClean="0"/>
              <a:t>models</a:t>
            </a:r>
            <a:r>
              <a:rPr lang="fr-CH" sz="2400" dirty="0" smtClean="0"/>
              <a:t>.</a:t>
            </a:r>
          </a:p>
          <a:p>
            <a:pPr marL="0" indent="0">
              <a:buNone/>
            </a:pPr>
            <a:endParaRPr lang="fr-CH"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Parametric BIM Objects</a:t>
            </a:r>
            <a:endParaRPr lang="en-US" sz="3200" b="1" dirty="0">
              <a:solidFill>
                <a:srgbClr val="3333CC"/>
              </a:solidFill>
            </a:endParaRPr>
          </a:p>
        </p:txBody>
      </p:sp>
      <p:sp>
        <p:nvSpPr>
          <p:cNvPr id="2" name="Content Placeholder 1"/>
          <p:cNvSpPr>
            <a:spLocks noGrp="1"/>
          </p:cNvSpPr>
          <p:nvPr>
            <p:ph idx="1"/>
          </p:nvPr>
        </p:nvSpPr>
        <p:spPr>
          <a:xfrm>
            <a:off x="0" y="1411275"/>
            <a:ext cx="9144000" cy="4525963"/>
          </a:xfrm>
        </p:spPr>
        <p:txBody>
          <a:bodyPr>
            <a:noAutofit/>
          </a:bodyPr>
          <a:lstStyle/>
          <a:p>
            <a:pPr>
              <a:buNone/>
            </a:pPr>
            <a:r>
              <a:rPr lang="en-US" sz="2400" dirty="0" smtClean="0"/>
              <a:t>	An important aspect of BIM is the concept of parametric objects. These objects …</a:t>
            </a:r>
            <a:endParaRPr lang="fr-CH" sz="2400" dirty="0" smtClean="0"/>
          </a:p>
          <a:p>
            <a:pPr lvl="1">
              <a:buFont typeface="Arial" panose="020B0604020202020204" pitchFamily="34" charset="0"/>
              <a:buChar char="•"/>
            </a:pPr>
            <a:r>
              <a:rPr lang="en-US" sz="2400" dirty="0"/>
              <a:t>c</a:t>
            </a:r>
            <a:r>
              <a:rPr lang="en-US" sz="2400" dirty="0" smtClean="0"/>
              <a:t>onsist of geometric definitions and associated data and </a:t>
            </a:r>
            <a:r>
              <a:rPr lang="en-US" sz="2400" b="1" dirty="0" smtClean="0"/>
              <a:t>rules</a:t>
            </a:r>
            <a:r>
              <a:rPr lang="en-US" sz="2400" dirty="0" smtClean="0"/>
              <a:t>.</a:t>
            </a:r>
            <a:endParaRPr lang="fr-CH" sz="2400" dirty="0" smtClean="0"/>
          </a:p>
          <a:p>
            <a:pPr lvl="1">
              <a:buFont typeface="Arial" panose="020B0604020202020204" pitchFamily="34" charset="0"/>
              <a:buChar char="•"/>
            </a:pPr>
            <a:r>
              <a:rPr lang="en-US" sz="2400" dirty="0"/>
              <a:t>h</a:t>
            </a:r>
            <a:r>
              <a:rPr lang="en-US" sz="2400" dirty="0" smtClean="0"/>
              <a:t>ave rules that determine when a particular change violates object feasibility regarding size, manufacturability, etc.</a:t>
            </a:r>
            <a:endParaRPr lang="fr-CH" sz="2400" dirty="0" smtClean="0"/>
          </a:p>
          <a:p>
            <a:pPr lvl="1">
              <a:buFont typeface="Arial" panose="020B0604020202020204" pitchFamily="34" charset="0"/>
              <a:buChar char="•"/>
            </a:pPr>
            <a:r>
              <a:rPr lang="en-US" sz="2400" dirty="0" smtClean="0"/>
              <a:t>are defined at different levels of aggregation.</a:t>
            </a:r>
            <a:endParaRPr lang="fr-CH" sz="2400" dirty="0" smtClean="0"/>
          </a:p>
          <a:p>
            <a:pPr lvl="1">
              <a:buFont typeface="Arial" panose="020B0604020202020204" pitchFamily="34" charset="0"/>
              <a:buChar char="•"/>
            </a:pPr>
            <a:r>
              <a:rPr lang="en-US" sz="2400" dirty="0" smtClean="0"/>
              <a:t>have the ability to link to or receive, broadcast or export sets of attributes to other applications and models. (Eastman, 2008)</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Parametric BIM Objects</a:t>
            </a:r>
            <a:endParaRPr lang="en-US" sz="3200" b="1" dirty="0">
              <a:solidFill>
                <a:srgbClr val="3333CC"/>
              </a:solidFill>
            </a:endParaRPr>
          </a:p>
        </p:txBody>
      </p:sp>
      <p:sp>
        <p:nvSpPr>
          <p:cNvPr id="5" name="TextBox 4"/>
          <p:cNvSpPr txBox="1"/>
          <p:nvPr/>
        </p:nvSpPr>
        <p:spPr>
          <a:xfrm>
            <a:off x="726882" y="1702427"/>
            <a:ext cx="7543800" cy="1200329"/>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Multiple instances of a product are generated from a parametric BIM model, based on user needs for a particular project.</a:t>
            </a:r>
            <a:endParaRPr lang="fr-CH" sz="2400" dirty="0">
              <a:latin typeface="Verdana" panose="020B0604030504040204" pitchFamily="34" charset="0"/>
              <a:ea typeface="Verdana" panose="020B0604030504040204" pitchFamily="34" charset="0"/>
              <a:cs typeface="Verdana" panose="020B0604030504040204" pitchFamily="34" charset="0"/>
            </a:endParaRPr>
          </a:p>
        </p:txBody>
      </p:sp>
      <p:sp>
        <p:nvSpPr>
          <p:cNvPr id="6" name="TextBox 5"/>
          <p:cNvSpPr txBox="1"/>
          <p:nvPr/>
        </p:nvSpPr>
        <p:spPr>
          <a:xfrm>
            <a:off x="797556" y="3429805"/>
            <a:ext cx="8494096" cy="738664"/>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For an example, see</a:t>
            </a:r>
          </a:p>
          <a:p>
            <a:r>
              <a:rPr lang="en-US" dirty="0" smtClean="0">
                <a:hlinkClick r:id="rId3"/>
              </a:rPr>
              <a:t>http://construction.com/CE/CE_images/2011/Apr_BIM_2.jpg</a:t>
            </a:r>
            <a:r>
              <a:rPr lang="en-US" dirty="0" smtClean="0"/>
              <a:t> </a:t>
            </a:r>
          </a:p>
        </p:txBody>
      </p:sp>
      <p:sp>
        <p:nvSpPr>
          <p:cNvPr id="7" name="Slide Number Placeholder 6"/>
          <p:cNvSpPr>
            <a:spLocks noGrp="1"/>
          </p:cNvSpPr>
          <p:nvPr>
            <p:ph type="sldNum" sz="quarter" idx="12"/>
          </p:nvPr>
        </p:nvSpPr>
        <p:spPr/>
        <p:txBody>
          <a:bodyPr/>
          <a:lstStyle/>
          <a:p>
            <a:fld id="{251C0D50-5D03-4ACC-9146-0536ED0EDBD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8470" y="282195"/>
            <a:ext cx="9015530" cy="1143000"/>
          </a:xfrm>
        </p:spPr>
        <p:txBody>
          <a:bodyPr>
            <a:noAutofit/>
          </a:bodyPr>
          <a:lstStyle/>
          <a:p>
            <a:r>
              <a:rPr lang="en-US" sz="3200" b="1" dirty="0" smtClean="0">
                <a:solidFill>
                  <a:srgbClr val="3333CC"/>
                </a:solidFill>
              </a:rPr>
              <a:t>Support for project-team collaboration</a:t>
            </a:r>
            <a:endParaRPr lang="fr-CH" sz="3200" b="1" dirty="0">
              <a:solidFill>
                <a:srgbClr val="3333CC"/>
              </a:solidFill>
            </a:endParaRPr>
          </a:p>
        </p:txBody>
      </p:sp>
      <p:sp>
        <p:nvSpPr>
          <p:cNvPr id="2" name="Content Placeholder 1"/>
          <p:cNvSpPr>
            <a:spLocks noGrp="1"/>
          </p:cNvSpPr>
          <p:nvPr>
            <p:ph idx="1"/>
          </p:nvPr>
        </p:nvSpPr>
        <p:spPr/>
        <p:txBody>
          <a:bodyPr>
            <a:normAutofit/>
          </a:bodyPr>
          <a:lstStyle/>
          <a:p>
            <a:pPr>
              <a:buNone/>
            </a:pPr>
            <a:r>
              <a:rPr lang="en-US" sz="2400" b="1" dirty="0" smtClean="0"/>
              <a:t>Challenge</a:t>
            </a:r>
            <a:r>
              <a:rPr lang="en-US" sz="2400" dirty="0" smtClean="0"/>
              <a:t> </a:t>
            </a:r>
          </a:p>
          <a:p>
            <a:pPr marL="0" indent="0">
              <a:buNone/>
            </a:pPr>
            <a:r>
              <a:rPr lang="en-US" sz="2400" dirty="0"/>
              <a:t>B</a:t>
            </a:r>
            <a:r>
              <a:rPr lang="en-US" sz="2400" dirty="0" smtClean="0"/>
              <a:t>uilding activities involves diverse sets of information and models. A lack of interoperability may result in significant extra costs.</a:t>
            </a:r>
            <a:endParaRPr lang="fr-CH" sz="2400" dirty="0" smtClean="0"/>
          </a:p>
          <a:p>
            <a:pPr>
              <a:buNone/>
            </a:pPr>
            <a:endParaRPr lang="en-US" sz="2400" b="1" dirty="0" smtClean="0"/>
          </a:p>
          <a:p>
            <a:pPr>
              <a:buNone/>
            </a:pPr>
            <a:r>
              <a:rPr lang="en-US" sz="2400" b="1" dirty="0" smtClean="0"/>
              <a:t>Two approaches</a:t>
            </a:r>
            <a:endParaRPr lang="fr-CH" sz="2400" b="1" dirty="0" smtClean="0"/>
          </a:p>
          <a:p>
            <a:pPr marL="285750" lvl="1"/>
            <a:r>
              <a:rPr lang="en-US" sz="2400" dirty="0" smtClean="0"/>
              <a:t>Use software of the same vendor.</a:t>
            </a:r>
            <a:endParaRPr lang="fr-CH" sz="2400" dirty="0" smtClean="0"/>
          </a:p>
          <a:p>
            <a:pPr marL="285750" lvl="1"/>
            <a:r>
              <a:rPr lang="en-US" sz="2400" dirty="0" smtClean="0"/>
              <a:t>Use software of various vendors which exchange data using industry standards.</a:t>
            </a:r>
          </a:p>
        </p:txBody>
      </p:sp>
      <p:sp>
        <p:nvSpPr>
          <p:cNvPr id="4" name="Slide Number Placeholder 3"/>
          <p:cNvSpPr>
            <a:spLocks noGrp="1"/>
          </p:cNvSpPr>
          <p:nvPr>
            <p:ph type="sldNum" sz="quarter" idx="12"/>
          </p:nvPr>
        </p:nvSpPr>
        <p:spPr/>
        <p:txBody>
          <a:bodyPr/>
          <a:lstStyle/>
          <a:p>
            <a:fld id="{251C0D50-5D03-4ACC-9146-0536ED0EDBD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Matrix of BIM</a:t>
            </a:r>
            <a:endParaRPr lang="fr-CH" sz="3200" b="1" dirty="0" smtClean="0">
              <a:solidFill>
                <a:srgbClr val="3333CC"/>
              </a:solidFill>
            </a:endParaRPr>
          </a:p>
        </p:txBody>
      </p:sp>
      <p:sp>
        <p:nvSpPr>
          <p:cNvPr id="3" name="Content Placeholder 2"/>
          <p:cNvSpPr>
            <a:spLocks noGrp="1"/>
          </p:cNvSpPr>
          <p:nvPr>
            <p:ph idx="1"/>
          </p:nvPr>
        </p:nvSpPr>
        <p:spPr>
          <a:xfrm>
            <a:off x="466725" y="1323975"/>
            <a:ext cx="8229600" cy="4525963"/>
          </a:xfrm>
        </p:spPr>
        <p:txBody>
          <a:bodyPr>
            <a:noAutofit/>
          </a:bodyPr>
          <a:lstStyle/>
          <a:p>
            <a:pPr>
              <a:buNone/>
            </a:pPr>
            <a:r>
              <a:rPr lang="en-US" sz="2400" dirty="0" smtClean="0"/>
              <a:t>Four possibilities are:</a:t>
            </a:r>
          </a:p>
          <a:p>
            <a:pPr lvl="0"/>
            <a:r>
              <a:rPr lang="en-GB" sz="2400" b="1" dirty="0" smtClean="0"/>
              <a:t>Closed BIM</a:t>
            </a:r>
            <a:r>
              <a:rPr lang="en-GB" sz="2400" dirty="0" smtClean="0"/>
              <a:t>: Use of software tools of one single vendor and proprietary formats for data exchange.</a:t>
            </a:r>
            <a:endParaRPr lang="fr-CH" sz="2400" dirty="0" smtClean="0"/>
          </a:p>
          <a:p>
            <a:pPr lvl="0"/>
            <a:r>
              <a:rPr lang="en-GB" sz="2400" b="1" dirty="0" smtClean="0"/>
              <a:t>Open BIM</a:t>
            </a:r>
            <a:r>
              <a:rPr lang="en-GB" sz="2400" dirty="0" smtClean="0"/>
              <a:t>: Use of software tools of different vendors and open formats for data exchange.</a:t>
            </a:r>
            <a:endParaRPr lang="fr-CH" sz="2400" dirty="0" smtClean="0"/>
          </a:p>
          <a:p>
            <a:pPr lvl="0"/>
            <a:r>
              <a:rPr lang="en-GB" sz="2400" b="1" dirty="0" smtClean="0"/>
              <a:t>Little BIM</a:t>
            </a:r>
            <a:r>
              <a:rPr lang="en-GB" sz="2400" dirty="0" smtClean="0"/>
              <a:t>: Isolated use of software tools to solve specific tasks.</a:t>
            </a:r>
            <a:endParaRPr lang="fr-CH" sz="2400" dirty="0" smtClean="0"/>
          </a:p>
          <a:p>
            <a:pPr lvl="0"/>
            <a:r>
              <a:rPr lang="en-GB" sz="2400" b="1" dirty="0" smtClean="0"/>
              <a:t>Big BIM</a:t>
            </a:r>
            <a:r>
              <a:rPr lang="en-GB" sz="2400" dirty="0" smtClean="0"/>
              <a:t>: Integrated use of a digital building model among different disciplines throughout the asset life cycle.</a:t>
            </a:r>
          </a:p>
          <a:p>
            <a:pPr lvl="0" algn="r">
              <a:buNone/>
            </a:pPr>
            <a:r>
              <a:rPr lang="en-GB" sz="2400" dirty="0" smtClean="0"/>
              <a:t>(Jernigan, 2008)</a:t>
            </a:r>
            <a:endParaRPr lang="fr-CH" sz="2400" dirty="0" smtClean="0"/>
          </a:p>
          <a:p>
            <a:pPr>
              <a:buNone/>
            </a:pPr>
            <a:endParaRPr lang="fr-CH"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4"/>
            <a:ext cx="8229600" cy="1143000"/>
          </a:xfrm>
        </p:spPr>
        <p:txBody>
          <a:bodyPr>
            <a:normAutofit/>
          </a:bodyPr>
          <a:lstStyle/>
          <a:p>
            <a:r>
              <a:rPr lang="en-US" sz="3200" b="1" dirty="0" smtClean="0">
                <a:solidFill>
                  <a:srgbClr val="3333CC"/>
                </a:solidFill>
              </a:rPr>
              <a:t>Matrix of BIM</a:t>
            </a:r>
            <a:endParaRPr lang="fr-CH" sz="32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19</a:t>
            </a:fld>
            <a:endParaRPr lang="en-US"/>
          </a:p>
        </p:txBody>
      </p:sp>
      <p:pic>
        <p:nvPicPr>
          <p:cNvPr id="5" name="Picture 4" descr="matrix of bim.JPG"/>
          <p:cNvPicPr>
            <a:picLocks noChangeAspect="1"/>
          </p:cNvPicPr>
          <p:nvPr/>
        </p:nvPicPr>
        <p:blipFill>
          <a:blip r:embed="rId2" cstate="print"/>
          <a:stretch>
            <a:fillRect/>
          </a:stretch>
        </p:blipFill>
        <p:spPr>
          <a:xfrm>
            <a:off x="441325" y="774399"/>
            <a:ext cx="8096250" cy="4403510"/>
          </a:xfrm>
          <a:prstGeom prst="rect">
            <a:avLst/>
          </a:prstGeom>
        </p:spPr>
      </p:pic>
      <p:sp>
        <p:nvSpPr>
          <p:cNvPr id="6" name="Rectangle 5"/>
          <p:cNvSpPr/>
          <p:nvPr/>
        </p:nvSpPr>
        <p:spPr>
          <a:xfrm>
            <a:off x="5775325" y="5953125"/>
            <a:ext cx="2959100" cy="461665"/>
          </a:xfrm>
          <a:prstGeom prst="rect">
            <a:avLst/>
          </a:prstGeom>
        </p:spPr>
        <p:txBody>
          <a:bodyPr wrap="square">
            <a:spAutoFit/>
          </a:bodyPr>
          <a:lstStyle/>
          <a:p>
            <a:r>
              <a:rPr lang="en-GB" sz="2400" dirty="0" smtClean="0">
                <a:latin typeface="Verdana" pitchFamily="34" charset="0"/>
                <a:ea typeface="Verdana" pitchFamily="34" charset="0"/>
                <a:cs typeface="Verdana" pitchFamily="34" charset="0"/>
              </a:rPr>
              <a:t>(Jernigan,2008)</a:t>
            </a:r>
            <a:endParaRPr lang="fr-CH" sz="2400" dirty="0">
              <a:latin typeface="Verdana" pitchFamily="34" charset="0"/>
              <a:ea typeface="Verdana" pitchFamily="34" charset="0"/>
              <a:cs typeface="Verdana" pitchFamily="34" charset="0"/>
            </a:endParaRPr>
          </a:p>
        </p:txBody>
      </p:sp>
      <p:sp>
        <p:nvSpPr>
          <p:cNvPr id="7" name="TextBox 6"/>
          <p:cNvSpPr txBox="1"/>
          <p:nvPr/>
        </p:nvSpPr>
        <p:spPr>
          <a:xfrm>
            <a:off x="457200" y="4986746"/>
            <a:ext cx="8286750" cy="830997"/>
          </a:xfrm>
          <a:prstGeom prst="rect">
            <a:avLst/>
          </a:prstGeom>
          <a:noFill/>
        </p:spPr>
        <p:txBody>
          <a:bodyPr wrap="square" rtlCol="0">
            <a:spAutoFit/>
          </a:bodyPr>
          <a:lstStyle/>
          <a:p>
            <a:r>
              <a:rPr lang="en-US" sz="2400" dirty="0" smtClean="0">
                <a:latin typeface="Verdana" pitchFamily="34" charset="0"/>
                <a:ea typeface="Verdana" pitchFamily="34" charset="0"/>
                <a:cs typeface="Verdana" pitchFamily="34" charset="0"/>
              </a:rPr>
              <a:t>The future trend is towards </a:t>
            </a:r>
            <a:r>
              <a:rPr lang="en-US" sz="2400" b="1" dirty="0" smtClean="0">
                <a:latin typeface="Verdana" pitchFamily="34" charset="0"/>
                <a:ea typeface="Verdana" pitchFamily="34" charset="0"/>
                <a:cs typeface="Verdana" pitchFamily="34" charset="0"/>
              </a:rPr>
              <a:t>Big Open BIM</a:t>
            </a:r>
            <a:r>
              <a:rPr lang="en-US" sz="2400" dirty="0" smtClean="0">
                <a:latin typeface="Verdana" pitchFamily="34" charset="0"/>
                <a:ea typeface="Verdana" pitchFamily="34" charset="0"/>
                <a:cs typeface="Verdana" pitchFamily="34" charset="0"/>
              </a:rPr>
              <a:t>. </a:t>
            </a:r>
          </a:p>
          <a:p>
            <a:r>
              <a:rPr lang="en-US" sz="2400" dirty="0" smtClean="0">
                <a:latin typeface="Verdana" pitchFamily="34" charset="0"/>
                <a:ea typeface="Verdana" pitchFamily="34" charset="0"/>
                <a:cs typeface="Verdana" pitchFamily="34" charset="0"/>
              </a:rPr>
              <a:t>(See </a:t>
            </a:r>
            <a:r>
              <a:rPr lang="en-US" sz="2400" b="1" dirty="0" smtClean="0">
                <a:latin typeface="Verdana" pitchFamily="34" charset="0"/>
                <a:ea typeface="Verdana" pitchFamily="34" charset="0"/>
                <a:cs typeface="Verdana" pitchFamily="34" charset="0"/>
              </a:rPr>
              <a:t>Level of Maturity</a:t>
            </a:r>
            <a:r>
              <a:rPr lang="en-US" sz="2400" dirty="0" smtClean="0">
                <a:latin typeface="Verdana" pitchFamily="34" charset="0"/>
                <a:ea typeface="Verdana" pitchFamily="34" charset="0"/>
                <a:cs typeface="Verdana" pitchFamily="34" charset="0"/>
              </a:rPr>
              <a:t> later in these slides)</a:t>
            </a:r>
            <a:endParaRPr lang="fr-CH" sz="2400"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noProof="0" dirty="0" smtClean="0">
                <a:solidFill>
                  <a:srgbClr val="3333CC"/>
                </a:solidFill>
              </a:rPr>
              <a:t>Overview</a:t>
            </a:r>
            <a:endParaRPr lang="en-US" sz="3200" b="1" noProof="0" dirty="0">
              <a:solidFill>
                <a:srgbClr val="3333CC"/>
              </a:solidFill>
            </a:endParaRPr>
          </a:p>
        </p:txBody>
      </p:sp>
      <p:sp>
        <p:nvSpPr>
          <p:cNvPr id="3" name="Content Placeholder 2"/>
          <p:cNvSpPr>
            <a:spLocks noGrp="1"/>
          </p:cNvSpPr>
          <p:nvPr>
            <p:ph idx="1"/>
          </p:nvPr>
        </p:nvSpPr>
        <p:spPr/>
        <p:txBody>
          <a:bodyPr>
            <a:normAutofit/>
          </a:bodyPr>
          <a:lstStyle/>
          <a:p>
            <a:pPr lvl="1">
              <a:spcBef>
                <a:spcPts val="1800"/>
              </a:spcBef>
              <a:buNone/>
            </a:pPr>
            <a:r>
              <a:rPr lang="en-US" sz="2400" noProof="0" dirty="0" smtClean="0"/>
              <a:t>1 Introduction</a:t>
            </a:r>
          </a:p>
          <a:p>
            <a:pPr lvl="1">
              <a:spcBef>
                <a:spcPts val="1800"/>
              </a:spcBef>
              <a:buNone/>
            </a:pPr>
            <a:r>
              <a:rPr lang="en-US" sz="2400" noProof="0" dirty="0" smtClean="0"/>
              <a:t>2 Specifications of BIM</a:t>
            </a:r>
          </a:p>
          <a:p>
            <a:pPr lvl="1">
              <a:spcBef>
                <a:spcPts val="1800"/>
              </a:spcBef>
              <a:buNone/>
            </a:pPr>
            <a:r>
              <a:rPr lang="en-US" sz="2400" noProof="0" dirty="0" smtClean="0"/>
              <a:t>3 Features and Benefits of BIM</a:t>
            </a:r>
          </a:p>
          <a:p>
            <a:pPr lvl="1">
              <a:spcBef>
                <a:spcPts val="1800"/>
              </a:spcBef>
              <a:buNone/>
            </a:pPr>
            <a:r>
              <a:rPr lang="en-US" sz="2400" noProof="0" dirty="0" smtClean="0"/>
              <a:t>4 Integration through the Building Life-cycle</a:t>
            </a:r>
          </a:p>
          <a:p>
            <a:pPr lvl="1">
              <a:spcBef>
                <a:spcPts val="1800"/>
              </a:spcBef>
              <a:buNone/>
            </a:pPr>
            <a:r>
              <a:rPr lang="en-US" sz="2400" noProof="0" dirty="0" smtClean="0"/>
              <a:t>5 </a:t>
            </a:r>
            <a:r>
              <a:rPr lang="en-US" sz="2400" dirty="0" smtClean="0"/>
              <a:t>Risks, Challenges and Future</a:t>
            </a:r>
            <a:endParaRPr lang="en-US" sz="2400" noProof="0" dirty="0" smtClean="0"/>
          </a:p>
          <a:p>
            <a:pPr lvl="1">
              <a:spcBef>
                <a:spcPts val="1800"/>
              </a:spcBef>
              <a:buNone/>
            </a:pPr>
            <a:r>
              <a:rPr lang="en-US" sz="2400" noProof="0" dirty="0" smtClean="0"/>
              <a:t>6 Summary</a:t>
            </a:r>
            <a:endParaRPr lang="en-US" sz="2400" noProof="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r-CH" sz="3200" b="1" dirty="0" smtClean="0">
                <a:solidFill>
                  <a:srgbClr val="3333CC"/>
                </a:solidFill>
              </a:rPr>
              <a:t>IFC </a:t>
            </a:r>
            <a:r>
              <a:rPr lang="en-US" sz="3200" b="1" dirty="0" smtClean="0">
                <a:solidFill>
                  <a:srgbClr val="3333CC"/>
                </a:solidFill>
              </a:rPr>
              <a:t>– Industry Foundation Classes</a:t>
            </a:r>
            <a:endParaRPr lang="fr-CH" sz="3200" b="1" dirty="0">
              <a:solidFill>
                <a:srgbClr val="3333CC"/>
              </a:solidFill>
            </a:endParaRPr>
          </a:p>
        </p:txBody>
      </p:sp>
      <p:sp>
        <p:nvSpPr>
          <p:cNvPr id="2" name="Content Placeholder 1"/>
          <p:cNvSpPr>
            <a:spLocks noGrp="1"/>
          </p:cNvSpPr>
          <p:nvPr>
            <p:ph idx="1"/>
          </p:nvPr>
        </p:nvSpPr>
        <p:spPr>
          <a:xfrm>
            <a:off x="98240" y="1600200"/>
            <a:ext cx="8588559" cy="4525963"/>
          </a:xfrm>
        </p:spPr>
        <p:txBody>
          <a:bodyPr>
            <a:normAutofit/>
          </a:bodyPr>
          <a:lstStyle/>
          <a:p>
            <a:pPr>
              <a:buNone/>
            </a:pPr>
            <a:r>
              <a:rPr lang="en-US" sz="2400" dirty="0" smtClean="0"/>
              <a:t>	</a:t>
            </a:r>
            <a:r>
              <a:rPr lang="en-US" sz="2400" b="1" dirty="0" smtClean="0"/>
              <a:t>An attempt at standardization</a:t>
            </a:r>
            <a:r>
              <a:rPr lang="en-US" sz="2400" dirty="0" smtClean="0"/>
              <a:t>.</a:t>
            </a:r>
          </a:p>
          <a:p>
            <a:endParaRPr lang="en-US" sz="2400" dirty="0" smtClean="0"/>
          </a:p>
          <a:p>
            <a:pPr>
              <a:buNone/>
            </a:pPr>
            <a:r>
              <a:rPr lang="en-US" sz="2400" dirty="0" smtClean="0"/>
              <a:t>	IFC is an ISO standard data schema for holding and transmitting facility information throughout the </a:t>
            </a:r>
            <a:r>
              <a:rPr lang="en-US" sz="2400" dirty="0" smtClean="0"/>
              <a:t>facility </a:t>
            </a:r>
            <a:r>
              <a:rPr lang="en-US" sz="2400" dirty="0" smtClean="0"/>
              <a:t>lifecycle.</a:t>
            </a:r>
          </a:p>
          <a:p>
            <a:pPr algn="r">
              <a:buNone/>
            </a:pPr>
            <a:r>
              <a:rPr lang="en-US" sz="2000" spc="-150" dirty="0" smtClean="0"/>
              <a:t>(B. Kumar, Course Material, </a:t>
            </a:r>
            <a:r>
              <a:rPr lang="en-US" sz="2000" i="1" spc="-150" dirty="0" smtClean="0"/>
              <a:t>Building</a:t>
            </a:r>
            <a:r>
              <a:rPr lang="en-US" sz="2000" spc="-150" dirty="0" smtClean="0"/>
              <a:t> </a:t>
            </a:r>
            <a:r>
              <a:rPr lang="en-US" sz="2000" i="1" spc="-150" dirty="0" smtClean="0"/>
              <a:t>Information Modelling)</a:t>
            </a:r>
            <a:endParaRPr lang="en-US" sz="2000" spc="-150" dirty="0" smtClean="0"/>
          </a:p>
          <a:p>
            <a:endParaRPr lang="en-US" sz="2400" dirty="0" smtClean="0"/>
          </a:p>
          <a:p>
            <a:pPr>
              <a:buNone/>
            </a:pPr>
            <a:r>
              <a:rPr lang="en-US" sz="2400" dirty="0" smtClean="0"/>
              <a:t>	Developed by International Alliance for Interoperability (IAI), now called </a:t>
            </a:r>
            <a:r>
              <a:rPr lang="en-US" sz="2400" dirty="0" err="1" smtClean="0"/>
              <a:t>buildingSMART</a:t>
            </a:r>
            <a:r>
              <a:rPr lang="en-US" sz="2400" dirty="0" smtClean="0"/>
              <a:t>.</a:t>
            </a:r>
          </a:p>
          <a:p>
            <a:pPr>
              <a:buNone/>
            </a:pPr>
            <a:r>
              <a:rPr lang="en-US" sz="2400" dirty="0" smtClean="0"/>
              <a:t>	Website: </a:t>
            </a:r>
            <a:r>
              <a:rPr lang="en-US" sz="2400" dirty="0" smtClean="0">
                <a:hlinkClick r:id="rId2"/>
              </a:rPr>
              <a:t>http://www.buildingsmart.org/</a:t>
            </a:r>
            <a:r>
              <a:rPr lang="en-US" sz="2400" dirty="0" smtClean="0"/>
              <a:t> </a:t>
            </a:r>
          </a:p>
          <a:p>
            <a:pPr>
              <a:buNone/>
            </a:pPr>
            <a:endParaRPr lang="en-US"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IFC</a:t>
            </a:r>
            <a:endParaRPr lang="fr-CH" sz="3200" b="1" dirty="0">
              <a:solidFill>
                <a:srgbClr val="3333CC"/>
              </a:solidFill>
            </a:endParaRPr>
          </a:p>
        </p:txBody>
      </p:sp>
      <p:sp>
        <p:nvSpPr>
          <p:cNvPr id="2" name="Content Placeholder 1"/>
          <p:cNvSpPr>
            <a:spLocks noGrp="1"/>
          </p:cNvSpPr>
          <p:nvPr>
            <p:ph idx="1"/>
          </p:nvPr>
        </p:nvSpPr>
        <p:spPr>
          <a:xfrm>
            <a:off x="159013" y="1320800"/>
            <a:ext cx="8565888" cy="4525963"/>
          </a:xfrm>
        </p:spPr>
        <p:txBody>
          <a:bodyPr>
            <a:noAutofit/>
          </a:bodyPr>
          <a:lstStyle/>
          <a:p>
            <a:pPr>
              <a:buNone/>
            </a:pPr>
            <a:r>
              <a:rPr lang="en-US" sz="2400" dirty="0" smtClean="0"/>
              <a:t>	</a:t>
            </a:r>
            <a:r>
              <a:rPr lang="en-GB" sz="2400" dirty="0" smtClean="0"/>
              <a:t>IFC is an open, standardised and object-oriented data model/format used to define digital building information including geometric, physical and functional properties.</a:t>
            </a:r>
            <a:endParaRPr lang="en-US" sz="2400" dirty="0" smtClean="0"/>
          </a:p>
          <a:p>
            <a:pPr>
              <a:buNone/>
            </a:pPr>
            <a:endParaRPr lang="en-US" sz="1100" dirty="0" smtClean="0"/>
          </a:p>
          <a:p>
            <a:pPr>
              <a:buNone/>
            </a:pPr>
            <a:r>
              <a:rPr lang="en-US" sz="2400" dirty="0" smtClean="0"/>
              <a:t>	</a:t>
            </a:r>
            <a:r>
              <a:rPr lang="en-US" sz="2400" b="1" dirty="0" smtClean="0"/>
              <a:t>Open, neutral schema </a:t>
            </a:r>
            <a:r>
              <a:rPr lang="en-US" sz="2400" dirty="0" smtClean="0"/>
              <a:t>for information exchange.</a:t>
            </a:r>
          </a:p>
          <a:p>
            <a:pPr>
              <a:buNone/>
            </a:pPr>
            <a:endParaRPr lang="en-US" sz="1200" dirty="0" smtClean="0"/>
          </a:p>
          <a:p>
            <a:pPr>
              <a:buNone/>
            </a:pPr>
            <a:r>
              <a:rPr lang="en-US" sz="2400" dirty="0" smtClean="0"/>
              <a:t>	Most BIM-tools support export and import for IFC files.</a:t>
            </a:r>
          </a:p>
          <a:p>
            <a:pPr>
              <a:buNone/>
            </a:pPr>
            <a:endParaRPr lang="en-US" sz="1400" dirty="0" smtClean="0"/>
          </a:p>
          <a:p>
            <a:pPr>
              <a:buNone/>
            </a:pPr>
            <a:r>
              <a:rPr lang="en-US" sz="2400" dirty="0" smtClean="0"/>
              <a:t>	</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IFC</a:t>
            </a:r>
            <a:endParaRPr lang="fr-CH" sz="3200" b="1" dirty="0">
              <a:solidFill>
                <a:srgbClr val="3333CC"/>
              </a:solidFill>
            </a:endParaRPr>
          </a:p>
        </p:txBody>
      </p:sp>
      <p:sp>
        <p:nvSpPr>
          <p:cNvPr id="2" name="Content Placeholder 1"/>
          <p:cNvSpPr>
            <a:spLocks noGrp="1"/>
          </p:cNvSpPr>
          <p:nvPr>
            <p:ph idx="1"/>
          </p:nvPr>
        </p:nvSpPr>
        <p:spPr/>
        <p:txBody>
          <a:bodyPr>
            <a:normAutofit/>
          </a:bodyPr>
          <a:lstStyle/>
          <a:p>
            <a:pPr>
              <a:buNone/>
            </a:pPr>
            <a:r>
              <a:rPr lang="en-US" sz="2400" b="1" dirty="0" smtClean="0"/>
              <a:t>Object oriented</a:t>
            </a:r>
            <a:r>
              <a:rPr lang="en-US" sz="2400" dirty="0" smtClean="0"/>
              <a:t>, providing the following</a:t>
            </a:r>
            <a:endParaRPr lang="fr-CH" sz="2400" dirty="0" smtClean="0"/>
          </a:p>
          <a:p>
            <a:pPr lvl="1">
              <a:spcBef>
                <a:spcPts val="1200"/>
              </a:spcBef>
            </a:pPr>
            <a:r>
              <a:rPr lang="en-US" sz="2400" dirty="0" smtClean="0"/>
              <a:t>Inheritance ‐  Inherited properties of classes.</a:t>
            </a:r>
            <a:endParaRPr lang="fr-CH" sz="2400" dirty="0" smtClean="0"/>
          </a:p>
          <a:p>
            <a:pPr lvl="1"/>
            <a:r>
              <a:rPr lang="en-US" sz="2400" dirty="0" smtClean="0"/>
              <a:t>Polymorphism ‐ Provision of a single interface to different types of entities.</a:t>
            </a:r>
            <a:endParaRPr lang="fr-CH" sz="2400" dirty="0" smtClean="0"/>
          </a:p>
          <a:p>
            <a:pPr lvl="1"/>
            <a:r>
              <a:rPr lang="en-US" sz="2400" dirty="0" smtClean="0"/>
              <a:t>Extensibility ‐ Future growth taken into consideration.</a:t>
            </a:r>
          </a:p>
          <a:p>
            <a:pPr lvl="1">
              <a:buNone/>
            </a:pPr>
            <a:endParaRPr lang="fr-CH" sz="2400" dirty="0" smtClean="0"/>
          </a:p>
          <a:p>
            <a:pPr>
              <a:buNone/>
            </a:pPr>
            <a:r>
              <a:rPr lang="en-US" sz="2400" dirty="0" smtClean="0"/>
              <a:t>Building objects are instances of classes.</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88"/>
            <a:ext cx="8229600" cy="1143000"/>
          </a:xfrm>
        </p:spPr>
        <p:txBody>
          <a:bodyPr>
            <a:normAutofit/>
          </a:bodyPr>
          <a:lstStyle/>
          <a:p>
            <a:r>
              <a:rPr lang="en-US" altLang="zh-CN" sz="3200" b="1" dirty="0" smtClean="0">
                <a:solidFill>
                  <a:srgbClr val="3333CC"/>
                </a:solidFill>
                <a:ea typeface="Verdana" pitchFamily="34" charset="0"/>
                <a:cs typeface="Verdana" pitchFamily="34" charset="0"/>
              </a:rPr>
              <a:t>IFC Model Architecture</a:t>
            </a:r>
            <a:endParaRPr lang="fr-CH" sz="3200" b="1" dirty="0" smtClean="0">
              <a:solidFill>
                <a:srgbClr val="3333CC"/>
              </a:solidFill>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latin typeface="Verdana" pitchFamily="34" charset="0"/>
                <a:ea typeface="Verdana" pitchFamily="34" charset="0"/>
                <a:cs typeface="Verdana" pitchFamily="34" charset="0"/>
              </a:rPr>
              <a:pPr/>
              <a:t>23</a:t>
            </a:fld>
            <a:endParaRPr lang="en-US">
              <a:latin typeface="Verdana" pitchFamily="34" charset="0"/>
              <a:ea typeface="Verdana" pitchFamily="34" charset="0"/>
              <a:cs typeface="Verdana" pitchFamily="34" charset="0"/>
            </a:endParaRPr>
          </a:p>
        </p:txBody>
      </p:sp>
      <p:sp>
        <p:nvSpPr>
          <p:cNvPr id="6" name="Rounded Rectangle 5"/>
          <p:cNvSpPr/>
          <p:nvPr/>
        </p:nvSpPr>
        <p:spPr>
          <a:xfrm>
            <a:off x="1310053" y="1476847"/>
            <a:ext cx="3619500" cy="4038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Shared Building Elements</a:t>
            </a:r>
            <a:endParaRPr lang="en-US" sz="2000" dirty="0">
              <a:latin typeface="Verdana" pitchFamily="34" charset="0"/>
              <a:ea typeface="Verdana" pitchFamily="34" charset="0"/>
              <a:cs typeface="Verdana" pitchFamily="34" charset="0"/>
            </a:endParaRPr>
          </a:p>
        </p:txBody>
      </p:sp>
      <p:sp>
        <p:nvSpPr>
          <p:cNvPr id="7" name="Rounded Rectangle 6"/>
          <p:cNvSpPr/>
          <p:nvPr/>
        </p:nvSpPr>
        <p:spPr>
          <a:xfrm>
            <a:off x="3245624" y="2131542"/>
            <a:ext cx="2534911" cy="5486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Product Extension</a:t>
            </a:r>
            <a:endParaRPr lang="en-US" sz="2000" dirty="0">
              <a:latin typeface="Verdana" pitchFamily="34" charset="0"/>
              <a:ea typeface="Verdana" pitchFamily="34" charset="0"/>
              <a:cs typeface="Verdana" pitchFamily="34" charset="0"/>
            </a:endParaRPr>
          </a:p>
        </p:txBody>
      </p:sp>
      <p:sp>
        <p:nvSpPr>
          <p:cNvPr id="8" name="Flowchart: Merge 7"/>
          <p:cNvSpPr/>
          <p:nvPr/>
        </p:nvSpPr>
        <p:spPr>
          <a:xfrm>
            <a:off x="3563449" y="2916016"/>
            <a:ext cx="2346961" cy="74676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Kernel</a:t>
            </a:r>
            <a:endParaRPr lang="en-US" sz="2000" dirty="0">
              <a:latin typeface="Verdana" pitchFamily="34" charset="0"/>
              <a:ea typeface="Verdana" pitchFamily="34" charset="0"/>
              <a:cs typeface="Verdana" pitchFamily="34" charset="0"/>
            </a:endParaRPr>
          </a:p>
        </p:txBody>
      </p:sp>
      <p:sp>
        <p:nvSpPr>
          <p:cNvPr id="10" name="Rectangle 13"/>
          <p:cNvSpPr>
            <a:spLocks noChangeArrowheads="1"/>
          </p:cNvSpPr>
          <p:nvPr/>
        </p:nvSpPr>
        <p:spPr bwMode="auto">
          <a:xfrm>
            <a:off x="457200" y="5723361"/>
            <a:ext cx="8427385" cy="335280"/>
          </a:xfrm>
          <a:prstGeom prst="rect">
            <a:avLst/>
          </a:prstGeom>
          <a:noFill/>
          <a:ln w="9525">
            <a:noFill/>
            <a:miter lim="800000"/>
            <a:headEnd/>
            <a:tailEnd/>
          </a:ln>
        </p:spPr>
        <p:txBody>
          <a:bodyPr/>
          <a:lstStyle/>
          <a:p>
            <a:pPr marL="342900" indent="-342900" eaLnBrk="1" hangingPunct="1">
              <a:spcBef>
                <a:spcPct val="20000"/>
              </a:spcBef>
              <a:buClr>
                <a:schemeClr val="bg2"/>
              </a:buClr>
              <a:buSzPct val="75000"/>
              <a:buFont typeface="Wingdings" pitchFamily="2" charset="2"/>
              <a:buNone/>
            </a:pPr>
            <a:r>
              <a:rPr lang="en-US" altLang="zh-CN" dirty="0" smtClean="0">
                <a:latin typeface="Verdana" pitchFamily="34" charset="0"/>
                <a:ea typeface="Verdana" pitchFamily="34" charset="0"/>
                <a:cs typeface="Verdana" pitchFamily="34" charset="0"/>
              </a:rPr>
              <a:t>Refined </a:t>
            </a:r>
            <a:r>
              <a:rPr lang="en-US" altLang="zh-CN" dirty="0">
                <a:latin typeface="Verdana" pitchFamily="34" charset="0"/>
                <a:ea typeface="Verdana" pitchFamily="34" charset="0"/>
                <a:cs typeface="Verdana" pitchFamily="34" charset="0"/>
              </a:rPr>
              <a:t>from </a:t>
            </a:r>
            <a:r>
              <a:rPr lang="en-US" altLang="zh-CN" i="1" dirty="0">
                <a:latin typeface="Verdana" pitchFamily="34" charset="0"/>
                <a:ea typeface="Verdana" pitchFamily="34" charset="0"/>
                <a:cs typeface="Verdana" pitchFamily="34" charset="0"/>
              </a:rPr>
              <a:t>IFC </a:t>
            </a:r>
            <a:r>
              <a:rPr lang="en-US" altLang="zh-CN" i="1" dirty="0" smtClean="0">
                <a:latin typeface="Verdana" pitchFamily="34" charset="0"/>
                <a:ea typeface="Verdana" pitchFamily="34" charset="0"/>
                <a:cs typeface="Verdana" pitchFamily="34" charset="0"/>
              </a:rPr>
              <a:t>2x3 Architecture Diagram</a:t>
            </a:r>
            <a:r>
              <a:rPr lang="en-US" altLang="zh-CN" dirty="0" smtClean="0">
                <a:latin typeface="Verdana" pitchFamily="34" charset="0"/>
                <a:ea typeface="Verdana" pitchFamily="34" charset="0"/>
                <a:cs typeface="Verdana" pitchFamily="34" charset="0"/>
              </a:rPr>
              <a:t> from </a:t>
            </a:r>
            <a:r>
              <a:rPr lang="en-US" altLang="zh-CN" dirty="0">
                <a:latin typeface="Verdana" pitchFamily="34" charset="0"/>
                <a:ea typeface="Verdana" pitchFamily="34" charset="0"/>
                <a:cs typeface="Verdana" pitchFamily="34" charset="0"/>
                <a:hlinkClick r:id="rId2"/>
              </a:rPr>
              <a:t>http://www.buildingsmart-tech.org/ifc/IFC2x3/TC1/html/</a:t>
            </a:r>
            <a:endParaRPr lang="en-US" altLang="zh-CN" dirty="0">
              <a:latin typeface="Verdana" pitchFamily="34" charset="0"/>
              <a:ea typeface="Verdana" pitchFamily="34" charset="0"/>
              <a:cs typeface="Verdana" pitchFamily="34" charset="0"/>
            </a:endParaRPr>
          </a:p>
        </p:txBody>
      </p:sp>
      <p:sp>
        <p:nvSpPr>
          <p:cNvPr id="12" name="Rounded Rectangle 11"/>
          <p:cNvSpPr/>
          <p:nvPr/>
        </p:nvSpPr>
        <p:spPr>
          <a:xfrm>
            <a:off x="5081953" y="1476847"/>
            <a:ext cx="2510790" cy="4038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Other Elements</a:t>
            </a:r>
            <a:endParaRPr lang="en-US" sz="2000" dirty="0">
              <a:latin typeface="Verdana" pitchFamily="34" charset="0"/>
              <a:ea typeface="Verdana" pitchFamily="34" charset="0"/>
              <a:cs typeface="Verdana" pitchFamily="34" charset="0"/>
            </a:endParaRPr>
          </a:p>
        </p:txBody>
      </p:sp>
      <p:cxnSp>
        <p:nvCxnSpPr>
          <p:cNvPr id="14" name="Straight Connector 13"/>
          <p:cNvCxnSpPr/>
          <p:nvPr/>
        </p:nvCxnSpPr>
        <p:spPr>
          <a:xfrm>
            <a:off x="854334" y="1986861"/>
            <a:ext cx="7284720" cy="762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854334" y="2788150"/>
            <a:ext cx="7284720" cy="762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997003" y="3800518"/>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Date Time</a:t>
            </a:r>
            <a:endParaRPr lang="en-SG" sz="2000" dirty="0"/>
          </a:p>
        </p:txBody>
      </p:sp>
      <p:sp>
        <p:nvSpPr>
          <p:cNvPr id="17" name="Rounded Rectangle 16"/>
          <p:cNvSpPr/>
          <p:nvPr/>
        </p:nvSpPr>
        <p:spPr>
          <a:xfrm>
            <a:off x="997003" y="4282599"/>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Geometry</a:t>
            </a:r>
            <a:endParaRPr lang="en-SG" sz="2000" dirty="0"/>
          </a:p>
        </p:txBody>
      </p:sp>
      <p:sp>
        <p:nvSpPr>
          <p:cNvPr id="18" name="Rounded Rectangle 17"/>
          <p:cNvSpPr/>
          <p:nvPr/>
        </p:nvSpPr>
        <p:spPr>
          <a:xfrm>
            <a:off x="997003" y="4754222"/>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Material</a:t>
            </a:r>
            <a:endParaRPr lang="en-SG" sz="2000" dirty="0"/>
          </a:p>
        </p:txBody>
      </p:sp>
      <p:sp>
        <p:nvSpPr>
          <p:cNvPr id="24" name="Rounded Rectangle 23"/>
          <p:cNvSpPr/>
          <p:nvPr/>
        </p:nvSpPr>
        <p:spPr>
          <a:xfrm>
            <a:off x="997003" y="5226738"/>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Measure</a:t>
            </a:r>
            <a:endParaRPr lang="en-SG" sz="2000" dirty="0"/>
          </a:p>
        </p:txBody>
      </p:sp>
      <p:sp>
        <p:nvSpPr>
          <p:cNvPr id="25" name="Rounded Rectangle 24"/>
          <p:cNvSpPr/>
          <p:nvPr/>
        </p:nvSpPr>
        <p:spPr>
          <a:xfrm>
            <a:off x="2746849" y="3800518"/>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Profile</a:t>
            </a:r>
            <a:endParaRPr lang="en-SG" sz="2000" dirty="0"/>
          </a:p>
        </p:txBody>
      </p:sp>
      <p:sp>
        <p:nvSpPr>
          <p:cNvPr id="26" name="Rounded Rectangle 25"/>
          <p:cNvSpPr/>
          <p:nvPr/>
        </p:nvSpPr>
        <p:spPr>
          <a:xfrm>
            <a:off x="2746849" y="4282599"/>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Property</a:t>
            </a:r>
            <a:endParaRPr lang="en-SG" sz="2000" dirty="0"/>
          </a:p>
        </p:txBody>
      </p:sp>
      <p:sp>
        <p:nvSpPr>
          <p:cNvPr id="27" name="Rounded Rectangle 26"/>
          <p:cNvSpPr/>
          <p:nvPr/>
        </p:nvSpPr>
        <p:spPr>
          <a:xfrm>
            <a:off x="2746849" y="4754222"/>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Quantity</a:t>
            </a:r>
            <a:endParaRPr lang="en-SG" sz="2000" dirty="0"/>
          </a:p>
        </p:txBody>
      </p:sp>
      <p:sp>
        <p:nvSpPr>
          <p:cNvPr id="28" name="Rounded Rectangle 27"/>
          <p:cNvSpPr/>
          <p:nvPr/>
        </p:nvSpPr>
        <p:spPr>
          <a:xfrm>
            <a:off x="2746849" y="5226738"/>
            <a:ext cx="1630496"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Technology</a:t>
            </a:r>
            <a:endParaRPr lang="en-SG" sz="2000" dirty="0"/>
          </a:p>
        </p:txBody>
      </p:sp>
      <p:sp>
        <p:nvSpPr>
          <p:cNvPr id="29" name="Rounded Rectangle 28"/>
          <p:cNvSpPr/>
          <p:nvPr/>
        </p:nvSpPr>
        <p:spPr>
          <a:xfrm>
            <a:off x="4496695" y="3794220"/>
            <a:ext cx="1137744"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Utility</a:t>
            </a:r>
            <a:endParaRPr lang="en-SG" sz="2000" dirty="0"/>
          </a:p>
        </p:txBody>
      </p:sp>
      <p:sp>
        <p:nvSpPr>
          <p:cNvPr id="30" name="Rounded Rectangle 29"/>
          <p:cNvSpPr/>
          <p:nvPr/>
        </p:nvSpPr>
        <p:spPr>
          <a:xfrm>
            <a:off x="4496695" y="4278124"/>
            <a:ext cx="1137744"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Actor</a:t>
            </a:r>
            <a:endParaRPr lang="en-SG" sz="2000" dirty="0"/>
          </a:p>
        </p:txBody>
      </p:sp>
      <p:sp>
        <p:nvSpPr>
          <p:cNvPr id="37" name="Rounded Rectangle 36"/>
          <p:cNvSpPr/>
          <p:nvPr/>
        </p:nvSpPr>
        <p:spPr>
          <a:xfrm>
            <a:off x="4496694" y="4750042"/>
            <a:ext cx="3572472"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Geometric Constraint</a:t>
            </a:r>
            <a:endParaRPr lang="en-SG" sz="2000" dirty="0"/>
          </a:p>
        </p:txBody>
      </p:sp>
      <p:sp>
        <p:nvSpPr>
          <p:cNvPr id="38" name="Rounded Rectangle 37"/>
          <p:cNvSpPr/>
          <p:nvPr/>
        </p:nvSpPr>
        <p:spPr>
          <a:xfrm>
            <a:off x="4496694" y="5226738"/>
            <a:ext cx="3572472"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Geometric Model</a:t>
            </a:r>
            <a:endParaRPr lang="en-SG" sz="2000" dirty="0"/>
          </a:p>
        </p:txBody>
      </p:sp>
      <p:sp>
        <p:nvSpPr>
          <p:cNvPr id="39" name="Rounded Rectangle 38"/>
          <p:cNvSpPr/>
          <p:nvPr/>
        </p:nvSpPr>
        <p:spPr>
          <a:xfrm>
            <a:off x="5753789" y="4269696"/>
            <a:ext cx="2315377"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External Reference </a:t>
            </a:r>
            <a:endParaRPr lang="en-SG" sz="2000" dirty="0"/>
          </a:p>
        </p:txBody>
      </p:sp>
      <p:sp>
        <p:nvSpPr>
          <p:cNvPr id="40" name="Rounded Rectangle 39"/>
          <p:cNvSpPr/>
          <p:nvPr/>
        </p:nvSpPr>
        <p:spPr>
          <a:xfrm>
            <a:off x="5753789" y="3800517"/>
            <a:ext cx="2328437" cy="397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Representation</a:t>
            </a:r>
            <a:endParaRPr lang="en-SG" sz="2000" dirty="0"/>
          </a:p>
        </p:txBody>
      </p:sp>
      <p:sp>
        <p:nvSpPr>
          <p:cNvPr id="15" name="TextBox 14"/>
          <p:cNvSpPr txBox="1"/>
          <p:nvPr/>
        </p:nvSpPr>
        <p:spPr>
          <a:xfrm>
            <a:off x="715393" y="3232467"/>
            <a:ext cx="2500829" cy="461665"/>
          </a:xfrm>
          <a:prstGeom prst="rect">
            <a:avLst/>
          </a:prstGeom>
          <a:noFill/>
        </p:spPr>
        <p:txBody>
          <a:bodyPr wrap="square" rtlCol="0">
            <a:spAutoFit/>
          </a:bodyPr>
          <a:lstStyle/>
          <a:p>
            <a:r>
              <a:rPr lang="en-US" sz="2400" dirty="0" smtClean="0">
                <a:latin typeface="+mn-lt"/>
              </a:rPr>
              <a:t>Resource Types:</a:t>
            </a:r>
            <a:endParaRPr lang="en-SG" sz="2400" dirty="0">
              <a:latin typeface="+mn-lt"/>
            </a:endParaRPr>
          </a:p>
        </p:txBody>
      </p:sp>
      <p:sp>
        <p:nvSpPr>
          <p:cNvPr id="41" name="Rounded Rectangle 40"/>
          <p:cNvSpPr/>
          <p:nvPr/>
        </p:nvSpPr>
        <p:spPr>
          <a:xfrm>
            <a:off x="588781" y="2129890"/>
            <a:ext cx="2534911" cy="5486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Control Extension</a:t>
            </a:r>
            <a:endParaRPr lang="en-US" sz="2000" dirty="0">
              <a:latin typeface="Verdana" pitchFamily="34" charset="0"/>
              <a:ea typeface="Verdana" pitchFamily="34" charset="0"/>
              <a:cs typeface="Verdana" pitchFamily="34" charset="0"/>
            </a:endParaRPr>
          </a:p>
        </p:txBody>
      </p:sp>
      <p:sp>
        <p:nvSpPr>
          <p:cNvPr id="42" name="Rounded Rectangle 41"/>
          <p:cNvSpPr/>
          <p:nvPr/>
        </p:nvSpPr>
        <p:spPr>
          <a:xfrm>
            <a:off x="5902467" y="2118207"/>
            <a:ext cx="2534911" cy="5486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Process Extension</a:t>
            </a:r>
            <a:endParaRPr lang="en-US" sz="2000" dirty="0">
              <a:latin typeface="Verdana" pitchFamily="34" charset="0"/>
              <a:ea typeface="Verdana" pitchFamily="34" charset="0"/>
              <a:cs typeface="Verdana" pitchFamily="34" charset="0"/>
            </a:endParaRPr>
          </a:p>
        </p:txBody>
      </p:sp>
      <p:cxnSp>
        <p:nvCxnSpPr>
          <p:cNvPr id="43" name="Straight Connector 42"/>
          <p:cNvCxnSpPr/>
          <p:nvPr/>
        </p:nvCxnSpPr>
        <p:spPr>
          <a:xfrm>
            <a:off x="854334" y="1346184"/>
            <a:ext cx="7284720" cy="762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4" name="Rounded Rectangle 43"/>
          <p:cNvSpPr/>
          <p:nvPr/>
        </p:nvSpPr>
        <p:spPr>
          <a:xfrm>
            <a:off x="1310053" y="826018"/>
            <a:ext cx="3619500" cy="4038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Architecture Domain</a:t>
            </a:r>
            <a:endParaRPr lang="en-US" sz="2000" dirty="0">
              <a:latin typeface="Verdana" pitchFamily="34" charset="0"/>
              <a:ea typeface="Verdana" pitchFamily="34" charset="0"/>
              <a:cs typeface="Verdana" pitchFamily="34" charset="0"/>
            </a:endParaRPr>
          </a:p>
        </p:txBody>
      </p:sp>
      <p:sp>
        <p:nvSpPr>
          <p:cNvPr id="45" name="Rounded Rectangle 44"/>
          <p:cNvSpPr/>
          <p:nvPr/>
        </p:nvSpPr>
        <p:spPr>
          <a:xfrm>
            <a:off x="5081953" y="832724"/>
            <a:ext cx="2510790" cy="4038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Other Domains</a:t>
            </a:r>
            <a:endParaRPr lang="en-US" sz="2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752366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3333CC"/>
                </a:solidFill>
                <a:ea typeface="Verdana" pitchFamily="34" charset="0"/>
                <a:cs typeface="Verdana" pitchFamily="34" charset="0"/>
              </a:rPr>
              <a:t>Geometric Representation VS Building Representation</a:t>
            </a:r>
            <a:endParaRPr lang="en-SG" sz="3200" b="1" dirty="0">
              <a:solidFill>
                <a:srgbClr val="3333CC"/>
              </a:solidFill>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24</a:t>
            </a:fld>
            <a:endParaRPr lang="en-US"/>
          </a:p>
        </p:txBody>
      </p:sp>
      <p:pic>
        <p:nvPicPr>
          <p:cNvPr id="5" name="Picture 12" descr="fig1"/>
          <p:cNvPicPr>
            <a:picLocks noChangeAspect="1" noChangeArrowheads="1"/>
          </p:cNvPicPr>
          <p:nvPr/>
        </p:nvPicPr>
        <p:blipFill>
          <a:blip r:embed="rId2" cstate="print"/>
          <a:srcRect l="795" t="667" r="57273" b="65500"/>
          <a:stretch>
            <a:fillRect/>
          </a:stretch>
        </p:blipFill>
        <p:spPr bwMode="auto">
          <a:xfrm>
            <a:off x="302964" y="2257356"/>
            <a:ext cx="4377887" cy="3612647"/>
          </a:xfrm>
          <a:prstGeom prst="rect">
            <a:avLst/>
          </a:prstGeom>
          <a:noFill/>
          <a:ln w="9525">
            <a:noFill/>
            <a:miter lim="800000"/>
            <a:headEnd/>
            <a:tailEnd/>
          </a:ln>
        </p:spPr>
      </p:pic>
      <p:graphicFrame>
        <p:nvGraphicFramePr>
          <p:cNvPr id="6" name="Table 5"/>
          <p:cNvGraphicFramePr>
            <a:graphicFrameLocks noGrp="1"/>
          </p:cNvGraphicFramePr>
          <p:nvPr>
            <p:extLst/>
          </p:nvPr>
        </p:nvGraphicFramePr>
        <p:xfrm>
          <a:off x="4608241" y="2472839"/>
          <a:ext cx="1874520" cy="1645920"/>
        </p:xfrm>
        <a:graphic>
          <a:graphicData uri="http://schemas.openxmlformats.org/drawingml/2006/table">
            <a:tbl>
              <a:tblPr firstRow="1" bandRow="1">
                <a:tableStyleId>{5C22544A-7EE6-4342-B048-85BDC9FD1C3A}</a:tableStyleId>
              </a:tblPr>
              <a:tblGrid>
                <a:gridCol w="1874520"/>
              </a:tblGrid>
              <a:tr h="421640">
                <a:tc>
                  <a:txBody>
                    <a:bodyPr/>
                    <a:lstStyle/>
                    <a:p>
                      <a:r>
                        <a:rPr lang="en-US" sz="2400" dirty="0" smtClean="0"/>
                        <a:t>Rectangle</a:t>
                      </a:r>
                      <a:endParaRPr lang="fr-CH" sz="2400" dirty="0"/>
                    </a:p>
                  </a:txBody>
                  <a:tcPr/>
                </a:tc>
              </a:tr>
              <a:tr h="421640">
                <a:tc>
                  <a:txBody>
                    <a:bodyPr/>
                    <a:lstStyle/>
                    <a:p>
                      <a:pPr>
                        <a:buFontTx/>
                        <a:buChar char="-"/>
                      </a:pPr>
                      <a:r>
                        <a:rPr lang="en-US" sz="2400" dirty="0" smtClean="0"/>
                        <a:t>Origin Point</a:t>
                      </a:r>
                    </a:p>
                    <a:p>
                      <a:pPr>
                        <a:buFontTx/>
                        <a:buChar char="-"/>
                      </a:pPr>
                      <a:r>
                        <a:rPr lang="en-US" sz="2400" dirty="0" smtClean="0"/>
                        <a:t>Length</a:t>
                      </a:r>
                    </a:p>
                    <a:p>
                      <a:pPr>
                        <a:buFontTx/>
                        <a:buChar char="-"/>
                      </a:pPr>
                      <a:r>
                        <a:rPr lang="en-US" sz="2400" dirty="0" smtClean="0"/>
                        <a:t>Width</a:t>
                      </a:r>
                      <a:endParaRPr lang="fr-CH" sz="2400" dirty="0"/>
                    </a:p>
                  </a:txBody>
                  <a:tcPr/>
                </a:tc>
              </a:tr>
            </a:tbl>
          </a:graphicData>
        </a:graphic>
      </p:graphicFrame>
      <p:graphicFrame>
        <p:nvGraphicFramePr>
          <p:cNvPr id="7" name="Table 6"/>
          <p:cNvGraphicFramePr>
            <a:graphicFrameLocks noGrp="1"/>
          </p:cNvGraphicFramePr>
          <p:nvPr>
            <p:extLst/>
          </p:nvPr>
        </p:nvGraphicFramePr>
        <p:xfrm>
          <a:off x="7000554" y="2886551"/>
          <a:ext cx="2041324" cy="1280160"/>
        </p:xfrm>
        <a:graphic>
          <a:graphicData uri="http://schemas.openxmlformats.org/drawingml/2006/table">
            <a:tbl>
              <a:tblPr firstRow="1" bandRow="1">
                <a:tableStyleId>{5C22544A-7EE6-4342-B048-85BDC9FD1C3A}</a:tableStyleId>
              </a:tblPr>
              <a:tblGrid>
                <a:gridCol w="2041324"/>
              </a:tblGrid>
              <a:tr h="421640">
                <a:tc>
                  <a:txBody>
                    <a:bodyPr/>
                    <a:lstStyle/>
                    <a:p>
                      <a:r>
                        <a:rPr lang="en-US" sz="2400" dirty="0" smtClean="0"/>
                        <a:t>Point</a:t>
                      </a:r>
                      <a:endParaRPr lang="fr-CH" sz="2400" dirty="0"/>
                    </a:p>
                  </a:txBody>
                  <a:tcPr/>
                </a:tc>
              </a:tr>
              <a:tr h="421640">
                <a:tc>
                  <a:txBody>
                    <a:bodyPr/>
                    <a:lstStyle/>
                    <a:p>
                      <a:pPr>
                        <a:buFontTx/>
                        <a:buChar char="-"/>
                      </a:pPr>
                      <a:r>
                        <a:rPr lang="en-US" sz="2400" dirty="0" smtClean="0"/>
                        <a:t>X Coordinate</a:t>
                      </a:r>
                    </a:p>
                    <a:p>
                      <a:pPr>
                        <a:buFontTx/>
                        <a:buChar char="-"/>
                      </a:pPr>
                      <a:r>
                        <a:rPr lang="en-US" sz="2400" dirty="0" smtClean="0"/>
                        <a:t>Y</a:t>
                      </a:r>
                      <a:r>
                        <a:rPr lang="en-US" sz="2400" baseline="0" dirty="0" smtClean="0"/>
                        <a:t> Coordinate</a:t>
                      </a:r>
                      <a:endParaRPr lang="en-US" sz="2400" dirty="0" smtClean="0"/>
                    </a:p>
                  </a:txBody>
                  <a:tcPr/>
                </a:tc>
              </a:tr>
            </a:tbl>
          </a:graphicData>
        </a:graphic>
      </p:graphicFrame>
      <p:cxnSp>
        <p:nvCxnSpPr>
          <p:cNvPr id="8" name="Straight Arrow Connector 7"/>
          <p:cNvCxnSpPr/>
          <p:nvPr/>
        </p:nvCxnSpPr>
        <p:spPr>
          <a:xfrm flipV="1">
            <a:off x="6323682" y="3153595"/>
            <a:ext cx="676872" cy="8246"/>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sp>
        <p:nvSpPr>
          <p:cNvPr id="9" name="Rounded Rectangle 8"/>
          <p:cNvSpPr/>
          <p:nvPr/>
        </p:nvSpPr>
        <p:spPr>
          <a:xfrm>
            <a:off x="5781354" y="5076888"/>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Verdana" pitchFamily="34" charset="0"/>
                <a:ea typeface="Verdana" pitchFamily="34" charset="0"/>
                <a:cs typeface="Verdana" pitchFamily="34" charset="0"/>
              </a:rPr>
              <a:t>R1</a:t>
            </a:r>
            <a:endParaRPr lang="fr-CH" sz="2400" dirty="0">
              <a:latin typeface="Verdana" pitchFamily="34" charset="0"/>
              <a:ea typeface="Verdana" pitchFamily="34" charset="0"/>
              <a:cs typeface="Verdana" pitchFamily="34" charset="0"/>
            </a:endParaRPr>
          </a:p>
        </p:txBody>
      </p:sp>
      <p:sp>
        <p:nvSpPr>
          <p:cNvPr id="10" name="Rounded Rectangle 9"/>
          <p:cNvSpPr/>
          <p:nvPr/>
        </p:nvSpPr>
        <p:spPr>
          <a:xfrm>
            <a:off x="7000554" y="5092128"/>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latin typeface="Verdana" pitchFamily="34" charset="0"/>
                <a:ea typeface="Verdana" pitchFamily="34" charset="0"/>
                <a:cs typeface="Verdana" pitchFamily="34" charset="0"/>
              </a:rPr>
              <a:t>P1</a:t>
            </a:r>
            <a:endParaRPr lang="fr-CH" sz="2400" dirty="0">
              <a:latin typeface="Verdana" pitchFamily="34" charset="0"/>
              <a:ea typeface="Verdana" pitchFamily="34" charset="0"/>
              <a:cs typeface="Verdana" pitchFamily="34" charset="0"/>
            </a:endParaRPr>
          </a:p>
        </p:txBody>
      </p:sp>
      <p:cxnSp>
        <p:nvCxnSpPr>
          <p:cNvPr id="11" name="Straight Arrow Connector 10"/>
          <p:cNvCxnSpPr/>
          <p:nvPr/>
        </p:nvCxnSpPr>
        <p:spPr>
          <a:xfrm>
            <a:off x="6406194" y="5275008"/>
            <a:ext cx="594360" cy="7620"/>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sp>
        <p:nvSpPr>
          <p:cNvPr id="13" name="TextBox 12"/>
          <p:cNvSpPr txBox="1"/>
          <p:nvPr/>
        </p:nvSpPr>
        <p:spPr>
          <a:xfrm>
            <a:off x="402116" y="1795691"/>
            <a:ext cx="4278735" cy="461665"/>
          </a:xfrm>
          <a:prstGeom prst="rect">
            <a:avLst/>
          </a:prstGeom>
          <a:noFill/>
        </p:spPr>
        <p:txBody>
          <a:bodyPr wrap="non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Geometric representation:</a:t>
            </a:r>
            <a:endParaRPr lang="en-SG"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22178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3333CC"/>
                </a:solidFill>
                <a:ea typeface="Verdana" pitchFamily="34" charset="0"/>
                <a:cs typeface="Verdana" pitchFamily="34" charset="0"/>
              </a:rPr>
              <a:t>Geometric Representation VS Building Representation</a:t>
            </a:r>
            <a:endParaRPr lang="en-SG" sz="3200" b="1" dirty="0">
              <a:solidFill>
                <a:srgbClr val="3333CC"/>
              </a:solidFill>
              <a:ea typeface="Verdana" pitchFamily="34" charset="0"/>
              <a:cs typeface="Verdana"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25</a:t>
            </a:fld>
            <a:endParaRPr lang="en-US"/>
          </a:p>
        </p:txBody>
      </p:sp>
      <p:sp>
        <p:nvSpPr>
          <p:cNvPr id="13" name="TextBox 12"/>
          <p:cNvSpPr txBox="1"/>
          <p:nvPr/>
        </p:nvSpPr>
        <p:spPr>
          <a:xfrm>
            <a:off x="402116" y="1795691"/>
            <a:ext cx="3930884" cy="461665"/>
          </a:xfrm>
          <a:prstGeom prst="rect">
            <a:avLst/>
          </a:prstGeom>
          <a:noFill/>
        </p:spPr>
        <p:txBody>
          <a:bodyPr wrap="non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Building representation:</a:t>
            </a:r>
            <a:endParaRPr lang="en-SG" sz="24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2" descr="fig1"/>
          <p:cNvPicPr>
            <a:picLocks noChangeAspect="1" noChangeArrowheads="1"/>
          </p:cNvPicPr>
          <p:nvPr/>
        </p:nvPicPr>
        <p:blipFill>
          <a:blip r:embed="rId2" cstate="print"/>
          <a:srcRect l="52955" t="833" r="1534" b="66667"/>
          <a:stretch>
            <a:fillRect/>
          </a:stretch>
        </p:blipFill>
        <p:spPr bwMode="auto">
          <a:xfrm>
            <a:off x="185175" y="2257355"/>
            <a:ext cx="4562086" cy="3331861"/>
          </a:xfrm>
          <a:prstGeom prst="rect">
            <a:avLst/>
          </a:prstGeom>
          <a:noFill/>
          <a:ln w="9525">
            <a:noFill/>
            <a:miter lim="800000"/>
            <a:headEnd/>
            <a:tailEnd/>
          </a:ln>
        </p:spPr>
      </p:pic>
      <p:graphicFrame>
        <p:nvGraphicFramePr>
          <p:cNvPr id="14" name="Table 13"/>
          <p:cNvGraphicFramePr>
            <a:graphicFrameLocks noGrp="1"/>
          </p:cNvGraphicFramePr>
          <p:nvPr>
            <p:extLst/>
          </p:nvPr>
        </p:nvGraphicFramePr>
        <p:xfrm>
          <a:off x="4770120" y="1706880"/>
          <a:ext cx="2141220" cy="2621280"/>
        </p:xfrm>
        <a:graphic>
          <a:graphicData uri="http://schemas.openxmlformats.org/drawingml/2006/table">
            <a:tbl>
              <a:tblPr firstRow="1" bandRow="1">
                <a:tableStyleId>{5C22544A-7EE6-4342-B048-85BDC9FD1C3A}</a:tableStyleId>
              </a:tblPr>
              <a:tblGrid>
                <a:gridCol w="2141220"/>
              </a:tblGrid>
              <a:tr h="363220">
                <a:tc>
                  <a:txBody>
                    <a:bodyPr/>
                    <a:lstStyle/>
                    <a:p>
                      <a:r>
                        <a:rPr lang="en-US" sz="2000" dirty="0" smtClean="0"/>
                        <a:t>Wall</a:t>
                      </a:r>
                      <a:endParaRPr lang="fr-CH" sz="2000" dirty="0"/>
                    </a:p>
                  </a:txBody>
                  <a:tcPr/>
                </a:tc>
              </a:tr>
              <a:tr h="1411583">
                <a:tc>
                  <a:txBody>
                    <a:bodyPr/>
                    <a:lstStyle/>
                    <a:p>
                      <a:pPr>
                        <a:buFontTx/>
                        <a:buChar char="-"/>
                      </a:pPr>
                      <a:r>
                        <a:rPr lang="en-US" sz="2000" dirty="0" smtClean="0"/>
                        <a:t>Start Point</a:t>
                      </a:r>
                    </a:p>
                    <a:p>
                      <a:pPr>
                        <a:buFontTx/>
                        <a:buChar char="-"/>
                      </a:pPr>
                      <a:r>
                        <a:rPr lang="en-US" sz="2000" dirty="0" smtClean="0"/>
                        <a:t>Length</a:t>
                      </a:r>
                    </a:p>
                    <a:p>
                      <a:pPr>
                        <a:buFontTx/>
                        <a:buChar char="-"/>
                      </a:pPr>
                      <a:r>
                        <a:rPr lang="en-US" sz="2000" dirty="0" smtClean="0"/>
                        <a:t>Height</a:t>
                      </a:r>
                      <a:endParaRPr lang="en-US" sz="2000" baseline="0" dirty="0" smtClean="0"/>
                    </a:p>
                    <a:p>
                      <a:pPr>
                        <a:buFontTx/>
                        <a:buChar char="-"/>
                      </a:pPr>
                      <a:r>
                        <a:rPr lang="en-US" sz="2000" baseline="0" dirty="0" smtClean="0"/>
                        <a:t>Type </a:t>
                      </a:r>
                    </a:p>
                    <a:p>
                      <a:pPr>
                        <a:buFontTx/>
                        <a:buChar char="-"/>
                      </a:pPr>
                      <a:r>
                        <a:rPr lang="en-US" sz="2000" baseline="0" dirty="0" smtClean="0"/>
                        <a:t>Connected Walls</a:t>
                      </a:r>
                    </a:p>
                    <a:p>
                      <a:pPr>
                        <a:buFontTx/>
                        <a:buChar char="-"/>
                      </a:pPr>
                      <a:r>
                        <a:rPr lang="en-US" sz="2000" baseline="0" dirty="0" smtClean="0"/>
                        <a:t>Attached Spaces</a:t>
                      </a:r>
                    </a:p>
                    <a:p>
                      <a:pPr>
                        <a:buFontTx/>
                        <a:buChar char="-"/>
                      </a:pPr>
                      <a:r>
                        <a:rPr lang="en-US" sz="2000" baseline="0" dirty="0" smtClean="0"/>
                        <a:t>…</a:t>
                      </a:r>
                      <a:endParaRPr lang="fr-CH" sz="2000" dirty="0"/>
                    </a:p>
                  </a:txBody>
                  <a:tcPr/>
                </a:tc>
              </a:tr>
            </a:tbl>
          </a:graphicData>
        </a:graphic>
      </p:graphicFrame>
      <p:graphicFrame>
        <p:nvGraphicFramePr>
          <p:cNvPr id="15" name="Table 14"/>
          <p:cNvGraphicFramePr>
            <a:graphicFrameLocks noGrp="1"/>
          </p:cNvGraphicFramePr>
          <p:nvPr>
            <p:extLst/>
          </p:nvPr>
        </p:nvGraphicFramePr>
        <p:xfrm>
          <a:off x="7506710" y="3649050"/>
          <a:ext cx="1463040" cy="1732280"/>
        </p:xfrm>
        <a:graphic>
          <a:graphicData uri="http://schemas.openxmlformats.org/drawingml/2006/table">
            <a:tbl>
              <a:tblPr firstRow="1" bandRow="1">
                <a:tableStyleId>{5C22544A-7EE6-4342-B048-85BDC9FD1C3A}</a:tableStyleId>
              </a:tblPr>
              <a:tblGrid>
                <a:gridCol w="1463040"/>
              </a:tblGrid>
              <a:tr h="421640">
                <a:tc>
                  <a:txBody>
                    <a:bodyPr/>
                    <a:lstStyle/>
                    <a:p>
                      <a:r>
                        <a:rPr lang="en-US" sz="2000" dirty="0" smtClean="0"/>
                        <a:t>Space</a:t>
                      </a:r>
                      <a:endParaRPr lang="fr-CH" sz="2000" dirty="0"/>
                    </a:p>
                  </a:txBody>
                  <a:tcPr/>
                </a:tc>
              </a:tr>
              <a:tr h="421640">
                <a:tc>
                  <a:txBody>
                    <a:bodyPr/>
                    <a:lstStyle/>
                    <a:p>
                      <a:pPr>
                        <a:buFontTx/>
                        <a:buChar char="-"/>
                      </a:pPr>
                      <a:r>
                        <a:rPr lang="en-US" sz="2000" dirty="0" smtClean="0"/>
                        <a:t>Function</a:t>
                      </a:r>
                    </a:p>
                    <a:p>
                      <a:pPr>
                        <a:buFontTx/>
                        <a:buChar char="-"/>
                      </a:pPr>
                      <a:r>
                        <a:rPr lang="en-US" sz="2000" dirty="0" smtClean="0"/>
                        <a:t>Occupant</a:t>
                      </a:r>
                      <a:endParaRPr lang="en-US" sz="2000" baseline="0" dirty="0" smtClean="0"/>
                    </a:p>
                    <a:p>
                      <a:pPr>
                        <a:buFontTx/>
                        <a:buChar char="-"/>
                      </a:pPr>
                      <a:r>
                        <a:rPr lang="en-US" sz="2000" baseline="0" dirty="0" smtClean="0"/>
                        <a:t>Area</a:t>
                      </a:r>
                    </a:p>
                    <a:p>
                      <a:pPr>
                        <a:buFontTx/>
                        <a:buChar char="-"/>
                      </a:pPr>
                      <a:r>
                        <a:rPr lang="en-US" sz="2000" baseline="0" dirty="0" smtClean="0"/>
                        <a:t>…</a:t>
                      </a:r>
                      <a:endParaRPr lang="en-US" sz="2000" dirty="0" smtClean="0"/>
                    </a:p>
                  </a:txBody>
                  <a:tcPr/>
                </a:tc>
              </a:tr>
            </a:tbl>
          </a:graphicData>
        </a:graphic>
      </p:graphicFrame>
      <p:graphicFrame>
        <p:nvGraphicFramePr>
          <p:cNvPr id="16" name="Table 15"/>
          <p:cNvGraphicFramePr>
            <a:graphicFrameLocks noGrp="1"/>
          </p:cNvGraphicFramePr>
          <p:nvPr>
            <p:extLst/>
          </p:nvPr>
        </p:nvGraphicFramePr>
        <p:xfrm>
          <a:off x="7353300" y="1899739"/>
          <a:ext cx="1645920" cy="1122680"/>
        </p:xfrm>
        <a:graphic>
          <a:graphicData uri="http://schemas.openxmlformats.org/drawingml/2006/table">
            <a:tbl>
              <a:tblPr firstRow="1" bandRow="1">
                <a:tableStyleId>{5C22544A-7EE6-4342-B048-85BDC9FD1C3A}</a:tableStyleId>
              </a:tblPr>
              <a:tblGrid>
                <a:gridCol w="1645920"/>
              </a:tblGrid>
              <a:tr h="421640">
                <a:tc>
                  <a:txBody>
                    <a:bodyPr/>
                    <a:lstStyle/>
                    <a:p>
                      <a:r>
                        <a:rPr lang="en-US" sz="2000" dirty="0" smtClean="0"/>
                        <a:t>Point</a:t>
                      </a:r>
                      <a:endParaRPr lang="fr-CH" sz="2000" dirty="0"/>
                    </a:p>
                  </a:txBody>
                  <a:tcPr/>
                </a:tc>
              </a:tr>
              <a:tr h="421640">
                <a:tc>
                  <a:txBody>
                    <a:bodyPr/>
                    <a:lstStyle/>
                    <a:p>
                      <a:pPr>
                        <a:buFontTx/>
                        <a:buChar char="-"/>
                      </a:pPr>
                      <a:r>
                        <a:rPr lang="en-US" sz="2000" dirty="0" smtClean="0"/>
                        <a:t>X Coordinate</a:t>
                      </a:r>
                    </a:p>
                    <a:p>
                      <a:pPr>
                        <a:buFontTx/>
                        <a:buChar char="-"/>
                      </a:pPr>
                      <a:r>
                        <a:rPr lang="en-US" sz="2000" dirty="0" smtClean="0"/>
                        <a:t>Y</a:t>
                      </a:r>
                      <a:r>
                        <a:rPr lang="en-US" sz="2000" baseline="0" dirty="0" smtClean="0"/>
                        <a:t> Coordinate</a:t>
                      </a:r>
                      <a:endParaRPr lang="en-US" sz="2000" dirty="0" smtClean="0"/>
                    </a:p>
                  </a:txBody>
                  <a:tcPr/>
                </a:tc>
              </a:tr>
            </a:tbl>
          </a:graphicData>
        </a:graphic>
      </p:graphicFrame>
      <p:cxnSp>
        <p:nvCxnSpPr>
          <p:cNvPr id="17" name="Straight Arrow Connector 16"/>
          <p:cNvCxnSpPr/>
          <p:nvPr/>
        </p:nvCxnSpPr>
        <p:spPr>
          <a:xfrm flipV="1">
            <a:off x="6103620" y="2076516"/>
            <a:ext cx="1249680" cy="227423"/>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flipV="1">
            <a:off x="6705600" y="3830350"/>
            <a:ext cx="796887" cy="23588"/>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19" name="Straight Connector 18"/>
          <p:cNvCxnSpPr/>
          <p:nvPr/>
        </p:nvCxnSpPr>
        <p:spPr>
          <a:xfrm flipV="1">
            <a:off x="6705600" y="3496906"/>
            <a:ext cx="581714" cy="66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301544" y="3103524"/>
            <a:ext cx="0" cy="39624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flipV="1">
            <a:off x="6891074" y="3103524"/>
            <a:ext cx="396240" cy="5715"/>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sp>
        <p:nvSpPr>
          <p:cNvPr id="22" name="Rounded Rectangle 21"/>
          <p:cNvSpPr/>
          <p:nvPr/>
        </p:nvSpPr>
        <p:spPr>
          <a:xfrm>
            <a:off x="5479573" y="5435992"/>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W2</a:t>
            </a:r>
            <a:endParaRPr lang="fr-CH" sz="2000" dirty="0">
              <a:latin typeface="Verdana" pitchFamily="34" charset="0"/>
              <a:ea typeface="Verdana" pitchFamily="34" charset="0"/>
              <a:cs typeface="Verdana" pitchFamily="34" charset="0"/>
            </a:endParaRPr>
          </a:p>
        </p:txBody>
      </p:sp>
      <p:sp>
        <p:nvSpPr>
          <p:cNvPr id="23" name="Rounded Rectangle 22"/>
          <p:cNvSpPr/>
          <p:nvPr/>
        </p:nvSpPr>
        <p:spPr>
          <a:xfrm>
            <a:off x="4412773" y="5428372"/>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W1</a:t>
            </a:r>
            <a:endParaRPr lang="fr-CH" sz="2000" dirty="0">
              <a:latin typeface="Verdana" pitchFamily="34" charset="0"/>
              <a:ea typeface="Verdana" pitchFamily="34" charset="0"/>
              <a:cs typeface="Verdana" pitchFamily="34" charset="0"/>
            </a:endParaRPr>
          </a:p>
        </p:txBody>
      </p:sp>
      <p:sp>
        <p:nvSpPr>
          <p:cNvPr id="24" name="Rounded Rectangle 23"/>
          <p:cNvSpPr/>
          <p:nvPr/>
        </p:nvSpPr>
        <p:spPr>
          <a:xfrm>
            <a:off x="6493033" y="5443612"/>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W3</a:t>
            </a:r>
            <a:endParaRPr lang="fr-CH" sz="2400" dirty="0">
              <a:latin typeface="Verdana" pitchFamily="34" charset="0"/>
              <a:ea typeface="Verdana" pitchFamily="34" charset="0"/>
              <a:cs typeface="Verdana" pitchFamily="34" charset="0"/>
            </a:endParaRPr>
          </a:p>
        </p:txBody>
      </p:sp>
      <p:sp>
        <p:nvSpPr>
          <p:cNvPr id="25" name="Rounded Rectangle 24"/>
          <p:cNvSpPr/>
          <p:nvPr/>
        </p:nvSpPr>
        <p:spPr>
          <a:xfrm>
            <a:off x="5769133" y="6015112"/>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P3</a:t>
            </a:r>
            <a:endParaRPr lang="fr-CH" sz="2400" dirty="0">
              <a:latin typeface="Verdana" pitchFamily="34" charset="0"/>
              <a:ea typeface="Verdana" pitchFamily="34" charset="0"/>
              <a:cs typeface="Verdana" pitchFamily="34" charset="0"/>
            </a:endParaRPr>
          </a:p>
        </p:txBody>
      </p:sp>
      <p:sp>
        <p:nvSpPr>
          <p:cNvPr id="26" name="Rounded Rectangle 25"/>
          <p:cNvSpPr/>
          <p:nvPr/>
        </p:nvSpPr>
        <p:spPr>
          <a:xfrm>
            <a:off x="6980713" y="6007492"/>
            <a:ext cx="655320" cy="365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Verdana" pitchFamily="34" charset="0"/>
                <a:ea typeface="Verdana" pitchFamily="34" charset="0"/>
                <a:cs typeface="Verdana" pitchFamily="34" charset="0"/>
              </a:rPr>
              <a:t>S1</a:t>
            </a:r>
            <a:endParaRPr lang="fr-CH" sz="2400" dirty="0">
              <a:latin typeface="Verdana" pitchFamily="34" charset="0"/>
              <a:ea typeface="Verdana" pitchFamily="34" charset="0"/>
              <a:cs typeface="Verdana" pitchFamily="34" charset="0"/>
            </a:endParaRPr>
          </a:p>
        </p:txBody>
      </p:sp>
      <p:cxnSp>
        <p:nvCxnSpPr>
          <p:cNvPr id="27" name="Straight Arrow Connector 26"/>
          <p:cNvCxnSpPr>
            <a:stCxn id="22" idx="1"/>
            <a:endCxn id="23" idx="3"/>
          </p:cNvCxnSpPr>
          <p:nvPr/>
        </p:nvCxnSpPr>
        <p:spPr>
          <a:xfrm flipH="1" flipV="1">
            <a:off x="5068093" y="5611252"/>
            <a:ext cx="411480" cy="7620"/>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28" name="Straight Arrow Connector 27"/>
          <p:cNvCxnSpPr>
            <a:stCxn id="22" idx="3"/>
            <a:endCxn id="24" idx="1"/>
          </p:cNvCxnSpPr>
          <p:nvPr/>
        </p:nvCxnSpPr>
        <p:spPr>
          <a:xfrm>
            <a:off x="6134893" y="5618872"/>
            <a:ext cx="358140" cy="7620"/>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a:stCxn id="24" idx="2"/>
          </p:cNvCxnSpPr>
          <p:nvPr/>
        </p:nvCxnSpPr>
        <p:spPr>
          <a:xfrm flipH="1">
            <a:off x="6393973" y="5809372"/>
            <a:ext cx="426720" cy="213360"/>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30" name="Straight Arrow Connector 29"/>
          <p:cNvCxnSpPr>
            <a:stCxn id="24" idx="2"/>
          </p:cNvCxnSpPr>
          <p:nvPr/>
        </p:nvCxnSpPr>
        <p:spPr>
          <a:xfrm>
            <a:off x="6820693" y="5809372"/>
            <a:ext cx="205740" cy="228600"/>
          </a:xfrm>
          <a:prstGeom prst="straightConnector1">
            <a:avLst/>
          </a:prstGeom>
          <a:ln w="38100">
            <a:solidFill>
              <a:schemeClr val="accent1"/>
            </a:solidFill>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65086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solidFill>
                  <a:srgbClr val="3333CC"/>
                </a:solidFill>
              </a:rPr>
              <a:t>IFC</a:t>
            </a:r>
            <a:endParaRPr lang="fr-CH" sz="3200" b="1" dirty="0" smtClean="0">
              <a:solidFill>
                <a:srgbClr val="3333CC"/>
              </a:solidFill>
            </a:endParaRPr>
          </a:p>
        </p:txBody>
      </p:sp>
      <p:sp>
        <p:nvSpPr>
          <p:cNvPr id="2" name="Content Placeholder 1"/>
          <p:cNvSpPr>
            <a:spLocks noGrp="1"/>
          </p:cNvSpPr>
          <p:nvPr>
            <p:ph idx="1"/>
          </p:nvPr>
        </p:nvSpPr>
        <p:spPr>
          <a:xfrm>
            <a:off x="285750" y="1295400"/>
            <a:ext cx="8581002" cy="4525963"/>
          </a:xfrm>
        </p:spPr>
        <p:txBody>
          <a:bodyPr>
            <a:noAutofit/>
          </a:bodyPr>
          <a:lstStyle/>
          <a:p>
            <a:pPr>
              <a:buNone/>
            </a:pPr>
            <a:r>
              <a:rPr lang="en-US" sz="2400" dirty="0" smtClean="0"/>
              <a:t>	IFC standards have the potential to facilitate information sharing across different practitioners in a cost-effective way. </a:t>
            </a:r>
          </a:p>
          <a:p>
            <a:endParaRPr lang="en-US" sz="1800" dirty="0" smtClean="0"/>
          </a:p>
          <a:p>
            <a:pPr>
              <a:buNone/>
            </a:pPr>
            <a:r>
              <a:rPr lang="en-US" sz="2400" b="1" dirty="0" smtClean="0"/>
              <a:t>	Challenges:</a:t>
            </a:r>
          </a:p>
          <a:p>
            <a:pPr lvl="1"/>
            <a:r>
              <a:rPr lang="en-US" sz="2400" dirty="0" smtClean="0"/>
              <a:t>International differences in laws, processes, materials, etc.</a:t>
            </a:r>
          </a:p>
          <a:p>
            <a:pPr lvl="1"/>
            <a:r>
              <a:rPr lang="en-US" sz="2400" dirty="0" smtClean="0"/>
              <a:t>Inter-field differences in mining, petrochemical, housing, bridges, etc.</a:t>
            </a:r>
          </a:p>
          <a:p>
            <a:pPr lvl="1"/>
            <a:r>
              <a:rPr lang="en-US" sz="2400" dirty="0" smtClean="0"/>
              <a:t>Complexity, large number of different ways to describe geometry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A Typical Project Organization</a:t>
            </a:r>
            <a:br>
              <a:rPr lang="en-US" sz="3200" b="1" dirty="0" smtClean="0">
                <a:solidFill>
                  <a:srgbClr val="3333CC"/>
                </a:solidFill>
              </a:rPr>
            </a:br>
            <a:r>
              <a:rPr lang="en-US" sz="3200" b="1" dirty="0" smtClean="0">
                <a:solidFill>
                  <a:srgbClr val="3333CC"/>
                </a:solidFill>
              </a:rPr>
              <a:t>(Design-Bid-Build)</a:t>
            </a:r>
            <a:endParaRPr lang="fr-CH" sz="3200" b="1" dirty="0" smtClean="0">
              <a:solidFill>
                <a:srgbClr val="3333CC"/>
              </a:solidFill>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27</a:t>
            </a:fld>
            <a:endParaRPr lang="en-US"/>
          </a:p>
        </p:txBody>
      </p:sp>
      <p:graphicFrame>
        <p:nvGraphicFramePr>
          <p:cNvPr id="6" name="Diagram 5"/>
          <p:cNvGraphicFramePr/>
          <p:nvPr/>
        </p:nvGraphicFramePr>
        <p:xfrm>
          <a:off x="590550" y="1674813"/>
          <a:ext cx="855345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61853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0813"/>
            <a:ext cx="8229600" cy="1143000"/>
          </a:xfrm>
        </p:spPr>
        <p:txBody>
          <a:bodyPr>
            <a:normAutofit/>
          </a:bodyPr>
          <a:lstStyle/>
          <a:p>
            <a:r>
              <a:rPr lang="en-US" sz="3200" b="1" dirty="0" smtClean="0">
                <a:solidFill>
                  <a:srgbClr val="3333CC"/>
                </a:solidFill>
              </a:rPr>
              <a:t>Design-Build</a:t>
            </a:r>
            <a:endParaRPr lang="fr-CH" sz="3200" b="1" dirty="0" smtClean="0">
              <a:solidFill>
                <a:srgbClr val="3333CC"/>
              </a:solidFill>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28</a:t>
            </a:fld>
            <a:endParaRPr lang="en-US"/>
          </a:p>
        </p:txBody>
      </p:sp>
      <p:graphicFrame>
        <p:nvGraphicFramePr>
          <p:cNvPr id="6" name="Diagram 5"/>
          <p:cNvGraphicFramePr/>
          <p:nvPr/>
        </p:nvGraphicFramePr>
        <p:xfrm>
          <a:off x="447675" y="95885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409575" y="5305425"/>
            <a:ext cx="8020049" cy="830997"/>
          </a:xfrm>
          <a:prstGeom prst="rect">
            <a:avLst/>
          </a:prstGeom>
          <a:noFill/>
        </p:spPr>
        <p:txBody>
          <a:bodyPr wrap="square" rtlCol="0">
            <a:spAutoFit/>
          </a:bodyPr>
          <a:lstStyle/>
          <a:p>
            <a:r>
              <a:rPr lang="en-US" sz="2400" dirty="0" smtClean="0">
                <a:latin typeface="Verdana" pitchFamily="34" charset="0"/>
                <a:ea typeface="Verdana" pitchFamily="34" charset="0"/>
                <a:cs typeface="Verdana" pitchFamily="34" charset="0"/>
              </a:rPr>
              <a:t>Easier BIM implementations than Design-Bid-Build (Fewer actors and fewer links).</a:t>
            </a:r>
            <a:endParaRPr lang="fr-CH" sz="24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687193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457200" y="2667000"/>
            <a:ext cx="8229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ctr" fontAlgn="auto">
              <a:lnSpc>
                <a:spcPct val="100000"/>
              </a:lnSpc>
              <a:spcAft>
                <a:spcPts val="0"/>
              </a:spcAft>
              <a:buClrTx/>
              <a:buSzTx/>
              <a:tabLst/>
              <a:defRPr/>
            </a:pPr>
            <a:r>
              <a:rPr lang="fr-FR" sz="3400" b="1" dirty="0" smtClean="0">
                <a:solidFill>
                  <a:srgbClr val="3333CC"/>
                </a:solidFill>
                <a:latin typeface="Verdana" pitchFamily="34" charset="0"/>
                <a:ea typeface="+mj-ea"/>
                <a:cs typeface="+mj-cs"/>
              </a:rPr>
              <a:t>2 </a:t>
            </a:r>
            <a:r>
              <a:rPr lang="fr-FR" sz="3400" b="1" dirty="0" err="1" smtClean="0">
                <a:solidFill>
                  <a:srgbClr val="3333CC"/>
                </a:solidFill>
                <a:latin typeface="Verdana" pitchFamily="34" charset="0"/>
                <a:ea typeface="+mj-ea"/>
                <a:cs typeface="+mj-cs"/>
              </a:rPr>
              <a:t>Specifications</a:t>
            </a:r>
            <a:r>
              <a:rPr lang="fr-FR" sz="3400" b="1" dirty="0" smtClean="0">
                <a:solidFill>
                  <a:srgbClr val="3333CC"/>
                </a:solidFill>
                <a:latin typeface="Verdana" pitchFamily="34" charset="0"/>
                <a:ea typeface="+mj-ea"/>
                <a:cs typeface="+mj-cs"/>
              </a:rPr>
              <a:t> of BIM</a:t>
            </a:r>
            <a:endParaRPr lang="fr-CH" sz="3400" b="1" dirty="0">
              <a:solidFill>
                <a:srgbClr val="3333CC"/>
              </a:solidFill>
              <a:latin typeface="Verdana" pitchFamily="34" charset="0"/>
              <a:ea typeface="+mj-ea"/>
              <a:cs typeface="+mj-cs"/>
            </a:endParaRPr>
          </a:p>
        </p:txBody>
      </p:sp>
      <p:sp>
        <p:nvSpPr>
          <p:cNvPr id="3" name="Slide Number Placeholder 2"/>
          <p:cNvSpPr>
            <a:spLocks noGrp="1"/>
          </p:cNvSpPr>
          <p:nvPr>
            <p:ph type="sldNum" sz="quarter" idx="12"/>
          </p:nvPr>
        </p:nvSpPr>
        <p:spPr/>
        <p:txBody>
          <a:bodyPr/>
          <a:lstStyle/>
          <a:p>
            <a:fld id="{251C0D50-5D03-4ACC-9146-0536ED0EDBD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590800"/>
            <a:ext cx="8229600" cy="1143000"/>
          </a:xfrm>
        </p:spPr>
        <p:txBody>
          <a:bodyPr/>
          <a:lstStyle/>
          <a:p>
            <a:pPr algn="ctr" fontAlgn="auto">
              <a:spcAft>
                <a:spcPts val="0"/>
              </a:spcAft>
              <a:defRPr/>
            </a:pPr>
            <a:r>
              <a:rPr lang="en-US" sz="3400" b="1" kern="1200" dirty="0" smtClean="0">
                <a:solidFill>
                  <a:srgbClr val="3333CC"/>
                </a:solidFill>
                <a:latin typeface="Verdana" pitchFamily="34" charset="0"/>
              </a:rPr>
              <a:t>1 Introduction</a:t>
            </a:r>
            <a:endParaRPr lang="en-US" sz="3400" b="1" kern="1200" dirty="0">
              <a:solidFill>
                <a:srgbClr val="3333CC"/>
              </a:solidFill>
              <a:latin typeface="Verdana"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Specifications of BIM</a:t>
            </a:r>
            <a:endParaRPr lang="en-US" sz="3200" b="1" dirty="0">
              <a:solidFill>
                <a:srgbClr val="3333CC"/>
              </a:solidFill>
            </a:endParaRPr>
          </a:p>
        </p:txBody>
      </p:sp>
      <p:sp>
        <p:nvSpPr>
          <p:cNvPr id="2" name="Content Placeholder 1"/>
          <p:cNvSpPr>
            <a:spLocks noGrp="1"/>
          </p:cNvSpPr>
          <p:nvPr>
            <p:ph idx="1"/>
          </p:nvPr>
        </p:nvSpPr>
        <p:spPr>
          <a:xfrm>
            <a:off x="457200" y="1481328"/>
            <a:ext cx="8229600" cy="4995672"/>
          </a:xfrm>
        </p:spPr>
        <p:txBody>
          <a:bodyPr>
            <a:normAutofit/>
          </a:bodyPr>
          <a:lstStyle/>
          <a:p>
            <a:pPr algn="ctr">
              <a:buNone/>
            </a:pPr>
            <a:endParaRPr lang="en-US" sz="2400" dirty="0" smtClean="0"/>
          </a:p>
          <a:p>
            <a:pPr algn="ctr">
              <a:buNone/>
            </a:pPr>
            <a:endParaRPr lang="en-US" sz="2400" dirty="0" smtClean="0"/>
          </a:p>
          <a:p>
            <a:pPr algn="ctr">
              <a:buNone/>
            </a:pPr>
            <a:r>
              <a:rPr lang="en-US" sz="2400" dirty="0" err="1" smtClean="0"/>
              <a:t>nD</a:t>
            </a:r>
            <a:r>
              <a:rPr lang="en-US" sz="2400" dirty="0" smtClean="0"/>
              <a:t> Evolution</a:t>
            </a:r>
          </a:p>
          <a:p>
            <a:pPr algn="ctr">
              <a:buNone/>
            </a:pPr>
            <a:endParaRPr lang="en-US" sz="2400" noProof="0" dirty="0" smtClean="0"/>
          </a:p>
          <a:p>
            <a:pPr algn="ctr">
              <a:buNone/>
            </a:pPr>
            <a:r>
              <a:rPr lang="en-US" sz="2400" noProof="0" dirty="0" smtClean="0"/>
              <a:t>Level of Maturity</a:t>
            </a:r>
          </a:p>
          <a:p>
            <a:pPr algn="ctr">
              <a:buNone/>
            </a:pPr>
            <a:endParaRPr lang="en-US" sz="2400" noProof="0" dirty="0" smtClean="0"/>
          </a:p>
          <a:p>
            <a:pPr algn="ctr">
              <a:buNone/>
            </a:pPr>
            <a:r>
              <a:rPr lang="en-US" sz="2400" noProof="0" dirty="0" smtClean="0"/>
              <a:t>Level of development (see Section 4)</a:t>
            </a:r>
          </a:p>
        </p:txBody>
      </p:sp>
      <p:sp>
        <p:nvSpPr>
          <p:cNvPr id="4" name="Slide Number Placeholder 3"/>
          <p:cNvSpPr>
            <a:spLocks noGrp="1"/>
          </p:cNvSpPr>
          <p:nvPr>
            <p:ph type="sldNum" sz="quarter" idx="12"/>
          </p:nvPr>
        </p:nvSpPr>
        <p:spPr/>
        <p:txBody>
          <a:bodyPr/>
          <a:lstStyle/>
          <a:p>
            <a:fld id="{251C0D50-5D03-4ACC-9146-0536ED0EDBD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err="1" smtClean="0">
                <a:solidFill>
                  <a:srgbClr val="3333CC"/>
                </a:solidFill>
              </a:rPr>
              <a:t>nD</a:t>
            </a:r>
            <a:r>
              <a:rPr lang="en-US" sz="3200" b="1" dirty="0" smtClean="0">
                <a:solidFill>
                  <a:srgbClr val="3333CC"/>
                </a:solidFill>
              </a:rPr>
              <a:t> Evolution</a:t>
            </a:r>
            <a:endParaRPr lang="fr-CH" sz="3200" b="1" dirty="0">
              <a:solidFill>
                <a:srgbClr val="3333CC"/>
              </a:solidFill>
            </a:endParaRPr>
          </a:p>
        </p:txBody>
      </p:sp>
      <p:sp>
        <p:nvSpPr>
          <p:cNvPr id="2" name="Content Placeholder 1"/>
          <p:cNvSpPr>
            <a:spLocks noGrp="1"/>
          </p:cNvSpPr>
          <p:nvPr>
            <p:ph idx="1"/>
          </p:nvPr>
        </p:nvSpPr>
        <p:spPr/>
        <p:txBody>
          <a:bodyPr>
            <a:noAutofit/>
          </a:bodyPr>
          <a:lstStyle/>
          <a:p>
            <a:pPr lvl="0">
              <a:buNone/>
            </a:pPr>
            <a:r>
              <a:rPr lang="en-US" sz="2400" b="1" dirty="0" smtClean="0"/>
              <a:t>2D</a:t>
            </a:r>
            <a:r>
              <a:rPr lang="en-US" sz="2400" dirty="0" smtClean="0"/>
              <a:t> – Geometrical shapes in 2D</a:t>
            </a:r>
            <a:endParaRPr lang="fr-CH" sz="2400" dirty="0" smtClean="0"/>
          </a:p>
          <a:p>
            <a:pPr lvl="0">
              <a:buNone/>
            </a:pPr>
            <a:r>
              <a:rPr lang="fr-CH" sz="2400" dirty="0" smtClean="0"/>
              <a:t>	</a:t>
            </a:r>
            <a:r>
              <a:rPr lang="en-US" sz="2400" dirty="0" smtClean="0"/>
              <a:t>Traditional CAD software mimics hand drafting with lines and arcs representing objects.</a:t>
            </a:r>
            <a:endParaRPr lang="fr-CH" sz="2400" dirty="0" smtClean="0"/>
          </a:p>
          <a:p>
            <a:pPr lvl="0">
              <a:buNone/>
            </a:pPr>
            <a:endParaRPr lang="en-US" sz="2400" dirty="0" smtClean="0"/>
          </a:p>
          <a:p>
            <a:pPr lvl="0">
              <a:buNone/>
            </a:pPr>
            <a:r>
              <a:rPr lang="en-US" sz="2400" b="1" dirty="0" smtClean="0"/>
              <a:t>3D</a:t>
            </a:r>
            <a:r>
              <a:rPr lang="en-US" sz="2400" dirty="0" smtClean="0"/>
              <a:t> – Solid modeling</a:t>
            </a:r>
            <a:endParaRPr lang="fr-CH" sz="2400" dirty="0" smtClean="0"/>
          </a:p>
          <a:p>
            <a:pPr lvl="0">
              <a:buNone/>
            </a:pPr>
            <a:r>
              <a:rPr lang="fr-CH" sz="2400" dirty="0" smtClean="0"/>
              <a:t>	</a:t>
            </a:r>
            <a:r>
              <a:rPr lang="en-US" sz="2400" dirty="0" smtClean="0"/>
              <a:t>Intelligent objects to mimic the real-world structures such as walls, windows and doors with useful information embedded.</a:t>
            </a:r>
          </a:p>
          <a:p>
            <a:pPr lvl="0" algn="r">
              <a:buNone/>
            </a:pPr>
            <a:endParaRPr lang="fr-CH"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err="1" smtClean="0">
                <a:solidFill>
                  <a:srgbClr val="3333CC"/>
                </a:solidFill>
              </a:rPr>
              <a:t>nD</a:t>
            </a:r>
            <a:r>
              <a:rPr lang="en-US" sz="3200" b="1" dirty="0" smtClean="0">
                <a:solidFill>
                  <a:srgbClr val="3333CC"/>
                </a:solidFill>
              </a:rPr>
              <a:t> Evolution</a:t>
            </a:r>
            <a:endParaRPr lang="fr-CH" sz="3200" b="1" dirty="0">
              <a:solidFill>
                <a:srgbClr val="3333CC"/>
              </a:solidFill>
            </a:endParaRPr>
          </a:p>
        </p:txBody>
      </p:sp>
      <p:sp>
        <p:nvSpPr>
          <p:cNvPr id="2" name="Content Placeholder 1"/>
          <p:cNvSpPr>
            <a:spLocks noGrp="1"/>
          </p:cNvSpPr>
          <p:nvPr>
            <p:ph idx="1"/>
          </p:nvPr>
        </p:nvSpPr>
        <p:spPr/>
        <p:txBody>
          <a:bodyPr/>
          <a:lstStyle/>
          <a:p>
            <a:pPr lvl="0">
              <a:buNone/>
            </a:pPr>
            <a:r>
              <a:rPr lang="en-US" sz="2400" b="1" dirty="0" smtClean="0"/>
              <a:t>4D</a:t>
            </a:r>
            <a:r>
              <a:rPr lang="en-US" sz="2400" dirty="0" smtClean="0"/>
              <a:t> – 3D + Scheduling</a:t>
            </a:r>
            <a:endParaRPr lang="fr-CH" sz="2400" dirty="0" smtClean="0"/>
          </a:p>
          <a:p>
            <a:pPr lvl="0">
              <a:buNone/>
            </a:pPr>
            <a:r>
              <a:rPr lang="fr-CH" sz="2400" dirty="0" smtClean="0"/>
              <a:t>	</a:t>
            </a:r>
            <a:r>
              <a:rPr lang="en-US" sz="2400" dirty="0" smtClean="0"/>
              <a:t>A type of simulation of a process transforming space over time, which involves linking a 3D model and a construction schedule.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3" descr="4D modeling.JPG"/>
          <p:cNvPicPr>
            <a:picLocks noChangeAspect="1"/>
          </p:cNvPicPr>
          <p:nvPr/>
        </p:nvPicPr>
        <p:blipFill>
          <a:blip r:embed="rId2" cstate="print"/>
          <a:srcRect t="19925"/>
          <a:stretch>
            <a:fillRect/>
          </a:stretch>
        </p:blipFill>
        <p:spPr>
          <a:xfrm>
            <a:off x="265857" y="121920"/>
            <a:ext cx="8573343" cy="5598062"/>
          </a:xfrm>
          <a:prstGeom prst="rect">
            <a:avLst/>
          </a:prstGeom>
        </p:spPr>
      </p:pic>
      <p:sp>
        <p:nvSpPr>
          <p:cNvPr id="3" name="TextBox 2"/>
          <p:cNvSpPr txBox="1"/>
          <p:nvPr/>
        </p:nvSpPr>
        <p:spPr>
          <a:xfrm>
            <a:off x="4678324" y="5783670"/>
            <a:ext cx="5141306" cy="461665"/>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(Collier and Fischer, 1995)</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err="1" smtClean="0">
                <a:solidFill>
                  <a:srgbClr val="3333CC"/>
                </a:solidFill>
              </a:rPr>
              <a:t>nD</a:t>
            </a:r>
            <a:r>
              <a:rPr lang="en-US" sz="3200" b="1" dirty="0" smtClean="0">
                <a:solidFill>
                  <a:srgbClr val="3333CC"/>
                </a:solidFill>
              </a:rPr>
              <a:t> Evolution</a:t>
            </a:r>
            <a:endParaRPr lang="fr-CH" sz="3200" b="1" dirty="0">
              <a:solidFill>
                <a:srgbClr val="3333CC"/>
              </a:solidFill>
            </a:endParaRPr>
          </a:p>
        </p:txBody>
      </p:sp>
      <p:sp>
        <p:nvSpPr>
          <p:cNvPr id="2" name="Content Placeholder 1"/>
          <p:cNvSpPr>
            <a:spLocks noGrp="1"/>
          </p:cNvSpPr>
          <p:nvPr>
            <p:ph idx="1"/>
          </p:nvPr>
        </p:nvSpPr>
        <p:spPr>
          <a:xfrm>
            <a:off x="457200" y="1417320"/>
            <a:ext cx="8686800" cy="4525963"/>
          </a:xfrm>
        </p:spPr>
        <p:txBody>
          <a:bodyPr>
            <a:noAutofit/>
          </a:bodyPr>
          <a:lstStyle/>
          <a:p>
            <a:pPr lvl="0">
              <a:buNone/>
            </a:pPr>
            <a:r>
              <a:rPr lang="en-US" sz="2400" b="1" dirty="0" smtClean="0"/>
              <a:t>5D</a:t>
            </a:r>
            <a:r>
              <a:rPr lang="en-US" sz="2400" dirty="0" smtClean="0"/>
              <a:t> – 3D + scheduling + costing</a:t>
            </a:r>
            <a:endParaRPr lang="fr-CH" sz="2400" dirty="0" smtClean="0"/>
          </a:p>
          <a:p>
            <a:pPr lvl="0">
              <a:buNone/>
            </a:pPr>
            <a:r>
              <a:rPr lang="fr-CH" sz="2400" dirty="0" smtClean="0"/>
              <a:t>	</a:t>
            </a:r>
            <a:r>
              <a:rPr lang="en-US" sz="2400" dirty="0" smtClean="0"/>
              <a:t>Real time conceptual modeling and cost planning</a:t>
            </a:r>
            <a:endParaRPr lang="fr-CH" sz="2400" dirty="0" smtClean="0"/>
          </a:p>
          <a:p>
            <a:pPr lvl="0">
              <a:buNone/>
            </a:pPr>
            <a:r>
              <a:rPr lang="fr-CH" sz="2400" dirty="0" smtClean="0"/>
              <a:t>	</a:t>
            </a:r>
            <a:r>
              <a:rPr lang="en-US" sz="2400" dirty="0" smtClean="0"/>
              <a:t>Quantity extraction to support detailed cost estimation</a:t>
            </a:r>
            <a:endParaRPr lang="fr-CH" sz="2400" dirty="0" smtClean="0"/>
          </a:p>
          <a:p>
            <a:pPr lvl="0">
              <a:buNone/>
            </a:pPr>
            <a:r>
              <a:rPr lang="fr-CH" sz="2400" dirty="0" smtClean="0"/>
              <a:t>	</a:t>
            </a:r>
            <a:r>
              <a:rPr lang="en-US" sz="2400" dirty="0" smtClean="0"/>
              <a:t>Trade verification from fabrication models and prefabrication solutions.</a:t>
            </a:r>
          </a:p>
          <a:p>
            <a:pPr lvl="0">
              <a:buNone/>
            </a:pPr>
            <a:endParaRPr lang="fr-CH" sz="1600" dirty="0" smtClean="0"/>
          </a:p>
          <a:p>
            <a:pPr lvl="0">
              <a:buNone/>
            </a:pPr>
            <a:r>
              <a:rPr lang="en-US" sz="2400" b="1" dirty="0" smtClean="0"/>
              <a:t>6D</a:t>
            </a:r>
            <a:r>
              <a:rPr lang="en-US" sz="2400" dirty="0" smtClean="0"/>
              <a:t> – Sustainability, facility management applications</a:t>
            </a:r>
            <a:endParaRPr lang="fr-CH" sz="2400" dirty="0" smtClean="0"/>
          </a:p>
          <a:p>
            <a:pPr lvl="0">
              <a:buNone/>
            </a:pPr>
            <a:r>
              <a:rPr lang="fr-CH" sz="2400" dirty="0" smtClean="0"/>
              <a:t>	</a:t>
            </a:r>
            <a:r>
              <a:rPr lang="en-US" sz="2400" dirty="0" smtClean="0"/>
              <a:t>Energy analysis</a:t>
            </a:r>
            <a:endParaRPr lang="fr-CH" sz="2400" dirty="0" smtClean="0"/>
          </a:p>
          <a:p>
            <a:pPr lvl="0">
              <a:buNone/>
            </a:pPr>
            <a:r>
              <a:rPr lang="fr-CH" sz="2400" dirty="0" smtClean="0"/>
              <a:t>	</a:t>
            </a:r>
            <a:r>
              <a:rPr lang="en-US" sz="2400" dirty="0" smtClean="0"/>
              <a:t>BIM maintenance plans and technical support</a:t>
            </a:r>
            <a:endParaRPr lang="fr-CH" sz="2400" dirty="0" smtClean="0"/>
          </a:p>
          <a:p>
            <a:pPr lvl="0">
              <a:buNone/>
            </a:pPr>
            <a:r>
              <a:rPr lang="fr-CH" sz="2400" dirty="0" smtClean="0"/>
              <a:t>	</a:t>
            </a:r>
            <a:r>
              <a:rPr lang="en-US" sz="2400" dirty="0" smtClean="0"/>
              <a:t>And a lot more… </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solidFill>
                  <a:srgbClr val="3333CC"/>
                </a:solidFill>
              </a:rPr>
              <a:t>Database Management behind the Evolution</a:t>
            </a:r>
            <a:endParaRPr lang="en-US" sz="3200" b="1" dirty="0">
              <a:solidFill>
                <a:srgbClr val="3333CC"/>
              </a:solidFill>
            </a:endParaRPr>
          </a:p>
        </p:txBody>
      </p:sp>
      <p:sp>
        <p:nvSpPr>
          <p:cNvPr id="2" name="Content Placeholder 1"/>
          <p:cNvSpPr>
            <a:spLocks noGrp="1"/>
          </p:cNvSpPr>
          <p:nvPr>
            <p:ph idx="1"/>
          </p:nvPr>
        </p:nvSpPr>
        <p:spPr>
          <a:xfrm>
            <a:off x="136026" y="1600200"/>
            <a:ext cx="8550774" cy="4525963"/>
          </a:xfrm>
        </p:spPr>
        <p:txBody>
          <a:bodyPr>
            <a:noAutofit/>
          </a:bodyPr>
          <a:lstStyle/>
          <a:p>
            <a:pPr>
              <a:buNone/>
            </a:pPr>
            <a:r>
              <a:rPr lang="en-US" sz="2400" dirty="0" smtClean="0"/>
              <a:t>	Enablement of the BIM process can drive the creation of significant volumes of consistent data used by dispersed teams. As a basis for a multidisciplinary collaboration, all types of project information need to be managed and used in a more effective way.</a:t>
            </a:r>
          </a:p>
          <a:p>
            <a:pPr algn="r">
              <a:buNone/>
            </a:pPr>
            <a:r>
              <a:rPr lang="en-US" sz="2400" dirty="0" smtClean="0"/>
              <a:t>	(</a:t>
            </a:r>
            <a:r>
              <a:rPr lang="en-US" sz="2400" dirty="0" err="1" smtClean="0"/>
              <a:t>Keaney</a:t>
            </a:r>
            <a:r>
              <a:rPr lang="en-US" sz="2400" dirty="0" smtClean="0"/>
              <a:t>, 2011)</a:t>
            </a:r>
          </a:p>
          <a:p>
            <a:pPr>
              <a:buNone/>
            </a:pPr>
            <a:r>
              <a:rPr lang="en-US" sz="2400" dirty="0" smtClean="0"/>
              <a:t>	</a:t>
            </a:r>
          </a:p>
          <a:p>
            <a:pPr>
              <a:buNone/>
            </a:pPr>
            <a:r>
              <a:rPr lang="en-US" sz="2400" dirty="0" smtClean="0"/>
              <a:t>	Management of non-geometric data:</a:t>
            </a:r>
          </a:p>
          <a:p>
            <a:pPr lvl="1"/>
            <a:r>
              <a:rPr lang="en-US" sz="2400" dirty="0" smtClean="0"/>
              <a:t>Schedule, manpower, coordination, cost, material, etc. See also COBIE in later slides</a:t>
            </a:r>
          </a:p>
        </p:txBody>
      </p:sp>
      <p:sp>
        <p:nvSpPr>
          <p:cNvPr id="4" name="Slide Number Placeholder 3"/>
          <p:cNvSpPr>
            <a:spLocks noGrp="1"/>
          </p:cNvSpPr>
          <p:nvPr>
            <p:ph type="sldNum" sz="quarter" idx="12"/>
          </p:nvPr>
        </p:nvSpPr>
        <p:spPr/>
        <p:txBody>
          <a:bodyPr/>
          <a:lstStyle/>
          <a:p>
            <a:fld id="{251C0D50-5D03-4ACC-9146-0536ED0EDBD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3200" b="1" dirty="0" smtClean="0">
                <a:solidFill>
                  <a:srgbClr val="3333CC"/>
                </a:solidFill>
              </a:rPr>
              <a:t>Database Management behind the Evolution</a:t>
            </a:r>
            <a:endParaRPr lang="en-US" sz="3200" b="1" dirty="0">
              <a:solidFill>
                <a:srgbClr val="3333CC"/>
              </a:solidFill>
            </a:endParaRPr>
          </a:p>
        </p:txBody>
      </p:sp>
      <p:sp>
        <p:nvSpPr>
          <p:cNvPr id="2" name="Content Placeholder 1"/>
          <p:cNvSpPr>
            <a:spLocks noGrp="1"/>
          </p:cNvSpPr>
          <p:nvPr>
            <p:ph idx="1"/>
          </p:nvPr>
        </p:nvSpPr>
        <p:spPr>
          <a:xfrm>
            <a:off x="120912" y="1600200"/>
            <a:ext cx="8565888" cy="4525963"/>
          </a:xfrm>
        </p:spPr>
        <p:txBody>
          <a:bodyPr>
            <a:noAutofit/>
          </a:bodyPr>
          <a:lstStyle/>
          <a:p>
            <a:pPr>
              <a:buNone/>
            </a:pPr>
            <a:r>
              <a:rPr lang="en-US" sz="2400" dirty="0" smtClean="0"/>
              <a:t>	To keep the construction project on-track, all changes of the project information from any team need to be communicated to all other stakeholders to avoid errors and delays.</a:t>
            </a:r>
          </a:p>
          <a:p>
            <a:endParaRPr lang="en-US" sz="2400" dirty="0" smtClean="0"/>
          </a:p>
          <a:p>
            <a:pPr>
              <a:buNone/>
            </a:pPr>
            <a:r>
              <a:rPr lang="en-US" sz="2400" dirty="0" smtClean="0"/>
              <a:t>	</a:t>
            </a:r>
            <a:r>
              <a:rPr lang="en-US" sz="2400" b="1" dirty="0" smtClean="0"/>
              <a:t>BIM and the Cloud</a:t>
            </a:r>
            <a:r>
              <a:rPr lang="en-US" sz="2400" dirty="0" smtClean="0"/>
              <a:t>:	Projects can be accessed by anyone (having permission) in any location (even at the building site) at anytime.</a:t>
            </a:r>
          </a:p>
        </p:txBody>
      </p:sp>
      <p:sp>
        <p:nvSpPr>
          <p:cNvPr id="4" name="Slide Number Placeholder 3"/>
          <p:cNvSpPr>
            <a:spLocks noGrp="1"/>
          </p:cNvSpPr>
          <p:nvPr>
            <p:ph type="sldNum" sz="quarter" idx="12"/>
          </p:nvPr>
        </p:nvSpPr>
        <p:spPr/>
        <p:txBody>
          <a:bodyPr/>
          <a:lstStyle/>
          <a:p>
            <a:fld id="{251C0D50-5D03-4ACC-9146-0536ED0EDBD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CAD </a:t>
            </a:r>
            <a:r>
              <a:rPr lang="en-US" sz="3200" b="1" dirty="0" err="1" smtClean="0">
                <a:solidFill>
                  <a:srgbClr val="3333CC"/>
                </a:solidFill>
              </a:rPr>
              <a:t>vs</a:t>
            </a:r>
            <a:r>
              <a:rPr lang="en-US" sz="3200" b="1" dirty="0" smtClean="0">
                <a:solidFill>
                  <a:srgbClr val="3333CC"/>
                </a:solidFill>
              </a:rPr>
              <a:t> BIM</a:t>
            </a:r>
            <a:endParaRPr lang="en-US" sz="3200" b="1" dirty="0">
              <a:solidFill>
                <a:srgbClr val="3333CC"/>
              </a:solidFill>
            </a:endParaRPr>
          </a:p>
        </p:txBody>
      </p:sp>
      <p:sp>
        <p:nvSpPr>
          <p:cNvPr id="2" name="Content Placeholder 1"/>
          <p:cNvSpPr>
            <a:spLocks noGrp="1"/>
          </p:cNvSpPr>
          <p:nvPr>
            <p:ph idx="1"/>
          </p:nvPr>
        </p:nvSpPr>
        <p:spPr>
          <a:xfrm>
            <a:off x="143583" y="1600200"/>
            <a:ext cx="8543217" cy="4525963"/>
          </a:xfrm>
        </p:spPr>
        <p:txBody>
          <a:bodyPr>
            <a:noAutofit/>
          </a:bodyPr>
          <a:lstStyle/>
          <a:p>
            <a:pPr>
              <a:buNone/>
            </a:pPr>
            <a:r>
              <a:rPr lang="en-US" sz="2400" dirty="0" smtClean="0"/>
              <a:t>	</a:t>
            </a:r>
            <a:r>
              <a:rPr lang="en-US" sz="2400" b="1" dirty="0" smtClean="0"/>
              <a:t>CAD</a:t>
            </a:r>
            <a:r>
              <a:rPr lang="en-US" sz="2400" dirty="0" smtClean="0"/>
              <a:t>: Drawings are core entities.</a:t>
            </a:r>
          </a:p>
          <a:p>
            <a:pPr>
              <a:buNone/>
            </a:pPr>
            <a:r>
              <a:rPr lang="en-US" sz="2400" dirty="0" smtClean="0"/>
              <a:t>	</a:t>
            </a:r>
            <a:r>
              <a:rPr lang="en-US" sz="2400" b="1" dirty="0" smtClean="0"/>
              <a:t>BIM</a:t>
            </a:r>
            <a:r>
              <a:rPr lang="en-US" sz="2400" dirty="0" smtClean="0"/>
              <a:t>: Based on object-based parametric modeling. The core objects of BIM are building objects with attached information and rules about behavior.</a:t>
            </a:r>
          </a:p>
          <a:p>
            <a:pPr>
              <a:buNone/>
            </a:pPr>
            <a:endParaRPr lang="en-US" sz="2000" dirty="0" smtClean="0"/>
          </a:p>
          <a:p>
            <a:pPr>
              <a:buNone/>
            </a:pPr>
            <a:r>
              <a:rPr lang="en-US" sz="2400" dirty="0" smtClean="0"/>
              <a:t>	Building information includes:</a:t>
            </a:r>
            <a:r>
              <a:rPr lang="fr-CH" sz="2400" dirty="0" smtClean="0"/>
              <a:t> </a:t>
            </a:r>
            <a:r>
              <a:rPr lang="en-US" sz="2400" dirty="0" smtClean="0"/>
              <a:t>Geometry, spatial relationships, geographic information, quantities and properties of building components.</a:t>
            </a:r>
          </a:p>
          <a:p>
            <a:pPr>
              <a:buNone/>
            </a:pPr>
            <a:endParaRPr lang="fr-CH" sz="2000" dirty="0" smtClean="0"/>
          </a:p>
          <a:p>
            <a:pPr>
              <a:buNone/>
            </a:pPr>
            <a:r>
              <a:rPr lang="en-US" sz="2400" dirty="0" smtClean="0"/>
              <a:t>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Maturity</a:t>
            </a:r>
            <a:endParaRPr lang="en-US" sz="3200" b="1" dirty="0">
              <a:solidFill>
                <a:srgbClr val="3333CC"/>
              </a:solidFill>
            </a:endParaRPr>
          </a:p>
        </p:txBody>
      </p:sp>
      <p:sp>
        <p:nvSpPr>
          <p:cNvPr id="2" name="Content Placeholder 1"/>
          <p:cNvSpPr>
            <a:spLocks noGrp="1"/>
          </p:cNvSpPr>
          <p:nvPr>
            <p:ph idx="1"/>
          </p:nvPr>
        </p:nvSpPr>
        <p:spPr>
          <a:xfrm>
            <a:off x="151140" y="1600200"/>
            <a:ext cx="8535660" cy="4525963"/>
          </a:xfrm>
        </p:spPr>
        <p:txBody>
          <a:bodyPr>
            <a:normAutofit/>
          </a:bodyPr>
          <a:lstStyle/>
          <a:p>
            <a:pPr>
              <a:buNone/>
            </a:pPr>
            <a:r>
              <a:rPr lang="en-US" sz="2400" dirty="0" smtClean="0"/>
              <a:t>	The process of moving the AEC industry to ‘full’ collaborative working is progressive. </a:t>
            </a:r>
          </a:p>
          <a:p>
            <a:pPr>
              <a:buNone/>
            </a:pPr>
            <a:endParaRPr lang="en-US" sz="2400" dirty="0"/>
          </a:p>
          <a:p>
            <a:pPr>
              <a:buNone/>
            </a:pPr>
            <a:r>
              <a:rPr lang="en-US" sz="2400" dirty="0" smtClean="0"/>
              <a:t>	Several distinct and recognizable milestones are defined in terms of “level” within such process. </a:t>
            </a:r>
          </a:p>
          <a:p>
            <a:pPr>
              <a:buNone/>
            </a:pPr>
            <a:endParaRPr lang="en-US" sz="2400" dirty="0"/>
          </a:p>
          <a:p>
            <a:pPr>
              <a:buNone/>
            </a:pPr>
            <a:r>
              <a:rPr lang="en-US" sz="2400" dirty="0" smtClean="0"/>
              <a:t>	The broad concept is to define the level of BIM from 0 to 3. </a:t>
            </a:r>
          </a:p>
          <a:p>
            <a:pPr>
              <a:buNone/>
            </a:pPr>
            <a:endParaRPr lang="en-US" sz="2400" dirty="0" smtClean="0"/>
          </a:p>
          <a:p>
            <a:pPr marL="342900" lvl="1" indent="-342900" algn="r">
              <a:buNone/>
            </a:pPr>
            <a:r>
              <a:rPr lang="en-US" sz="2400" dirty="0" smtClean="0"/>
              <a:t>(UK National Building Specification, 2014)</a:t>
            </a:r>
          </a:p>
          <a:p>
            <a:pPr>
              <a:buNone/>
            </a:pPr>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Maturity</a:t>
            </a:r>
            <a:endParaRPr lang="fr-CH" sz="3200" b="1" dirty="0">
              <a:solidFill>
                <a:srgbClr val="3333CC"/>
              </a:solidFill>
            </a:endParaRPr>
          </a:p>
        </p:txBody>
      </p:sp>
      <p:sp>
        <p:nvSpPr>
          <p:cNvPr id="2" name="Content Placeholder 1"/>
          <p:cNvSpPr>
            <a:spLocks noGrp="1"/>
          </p:cNvSpPr>
          <p:nvPr>
            <p:ph idx="1"/>
          </p:nvPr>
        </p:nvSpPr>
        <p:spPr>
          <a:xfrm>
            <a:off x="129541" y="1396365"/>
            <a:ext cx="8557259" cy="4525963"/>
          </a:xfrm>
        </p:spPr>
        <p:txBody>
          <a:bodyPr>
            <a:noAutofit/>
          </a:bodyPr>
          <a:lstStyle/>
          <a:p>
            <a:pPr lvl="0">
              <a:buNone/>
            </a:pPr>
            <a:r>
              <a:rPr lang="en-US" sz="2400" b="1" dirty="0" smtClean="0"/>
              <a:t>	Level 0</a:t>
            </a:r>
            <a:endParaRPr lang="fr-CH" sz="2400" b="1" dirty="0" smtClean="0"/>
          </a:p>
          <a:p>
            <a:pPr lvl="1">
              <a:buNone/>
            </a:pPr>
            <a:r>
              <a:rPr lang="en-US" sz="2400" dirty="0" smtClean="0"/>
              <a:t>	No collaboration. Only 2D CAD drafting. </a:t>
            </a:r>
          </a:p>
          <a:p>
            <a:pPr lvl="0">
              <a:buNone/>
            </a:pPr>
            <a:r>
              <a:rPr lang="en-US" sz="2400" dirty="0" smtClean="0"/>
              <a:t>	</a:t>
            </a:r>
            <a:r>
              <a:rPr lang="en-US" sz="2400" b="1" dirty="0" smtClean="0"/>
              <a:t>Level 1 </a:t>
            </a:r>
            <a:r>
              <a:rPr lang="en-US" sz="2400" dirty="0" smtClean="0"/>
              <a:t>(Little Closed BIM)</a:t>
            </a:r>
            <a:endParaRPr lang="fr-CH" sz="2400" b="1" dirty="0" smtClean="0"/>
          </a:p>
          <a:p>
            <a:pPr lvl="1">
              <a:buNone/>
            </a:pPr>
            <a:r>
              <a:rPr lang="en-US" sz="2400" dirty="0" smtClean="0"/>
              <a:t>	Many organizations are currently operating on this level.</a:t>
            </a:r>
            <a:endParaRPr lang="fr-CH" sz="2400" dirty="0" smtClean="0"/>
          </a:p>
          <a:p>
            <a:pPr lvl="1">
              <a:buNone/>
            </a:pPr>
            <a:r>
              <a:rPr lang="en-US" sz="2400" dirty="0" smtClean="0"/>
              <a:t>	Typically comprises a mixture of 3D CAD and 2D</a:t>
            </a:r>
          </a:p>
          <a:p>
            <a:pPr lvl="1">
              <a:buNone/>
            </a:pPr>
            <a:r>
              <a:rPr lang="en-US" sz="2400" dirty="0" smtClean="0"/>
              <a:t>	CAD drafting.</a:t>
            </a:r>
            <a:endParaRPr lang="fr-CH" sz="2400" dirty="0" smtClean="0"/>
          </a:p>
          <a:p>
            <a:pPr lvl="1">
              <a:buNone/>
            </a:pPr>
            <a:r>
              <a:rPr lang="en-US" sz="2400" dirty="0" smtClean="0"/>
              <a:t>	3D CAD for concept work and 2D for drafting of statutory approval documentation and production information.</a:t>
            </a:r>
            <a:endParaRPr lang="fr-CH" sz="2400" dirty="0" smtClean="0"/>
          </a:p>
          <a:p>
            <a:pPr lvl="1">
              <a:buNone/>
            </a:pPr>
            <a:r>
              <a:rPr lang="en-US" sz="2400" dirty="0" smtClean="0"/>
              <a:t>	No collaboration between disciplines.</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654"/>
            <a:ext cx="8229600" cy="1143000"/>
          </a:xfrm>
        </p:spPr>
        <p:txBody>
          <a:bodyPr>
            <a:normAutofit/>
          </a:bodyPr>
          <a:lstStyle/>
          <a:p>
            <a:r>
              <a:rPr lang="en-US" sz="3200" b="1" dirty="0" smtClean="0">
                <a:solidFill>
                  <a:srgbClr val="3333CC"/>
                </a:solidFill>
              </a:rPr>
              <a:t>AEC Market Trend</a:t>
            </a:r>
            <a:endParaRPr lang="en-US" sz="3200" b="1" dirty="0">
              <a:solidFill>
                <a:srgbClr val="3333CC"/>
              </a:solidFill>
            </a:endParaRPr>
          </a:p>
        </p:txBody>
      </p:sp>
      <p:sp>
        <p:nvSpPr>
          <p:cNvPr id="6" name="TextBox 5"/>
          <p:cNvSpPr txBox="1"/>
          <p:nvPr/>
        </p:nvSpPr>
        <p:spPr>
          <a:xfrm>
            <a:off x="4479897" y="5746117"/>
            <a:ext cx="4074884" cy="738664"/>
          </a:xfrm>
          <a:prstGeom prst="rect">
            <a:avLst/>
          </a:prstGeom>
          <a:noFill/>
        </p:spPr>
        <p:txBody>
          <a:bodyPr wrap="square" rtlCol="0">
            <a:spAutoFit/>
          </a:bodyPr>
          <a:lstStyle/>
          <a:p>
            <a:pPr marL="0" lvl="1"/>
            <a:r>
              <a:rPr lang="en-US" sz="2400" dirty="0" smtClean="0">
                <a:latin typeface="Verdana" panose="020B0604030504040204" pitchFamily="34" charset="0"/>
                <a:ea typeface="Verdana" panose="020B0604030504040204" pitchFamily="34" charset="0"/>
                <a:cs typeface="Verdana" panose="020B0604030504040204" pitchFamily="34" charset="0"/>
              </a:rPr>
              <a:t>(</a:t>
            </a:r>
            <a:r>
              <a:rPr lang="fr-CH" sz="2400" dirty="0" smtClean="0">
                <a:latin typeface="Verdana" panose="020B0604030504040204" pitchFamily="34" charset="0"/>
                <a:ea typeface="Verdana" panose="020B0604030504040204" pitchFamily="34" charset="0"/>
                <a:cs typeface="Verdana" panose="020B0604030504040204" pitchFamily="34" charset="0"/>
              </a:rPr>
              <a:t>IHS </a:t>
            </a:r>
            <a:r>
              <a:rPr lang="fr-CH" sz="2400" dirty="0" err="1" smtClean="0">
                <a:latin typeface="Verdana" panose="020B0604030504040204" pitchFamily="34" charset="0"/>
                <a:ea typeface="Verdana" panose="020B0604030504040204" pitchFamily="34" charset="0"/>
                <a:cs typeface="Verdana" panose="020B0604030504040204" pitchFamily="34" charset="0"/>
              </a:rPr>
              <a:t>Economics</a:t>
            </a:r>
            <a:r>
              <a:rPr lang="fr-CH" sz="2400" dirty="0" smtClean="0">
                <a:latin typeface="Verdana" panose="020B0604030504040204" pitchFamily="34" charset="0"/>
                <a:ea typeface="Verdana" panose="020B0604030504040204" pitchFamily="34" charset="0"/>
                <a:cs typeface="Verdana" panose="020B0604030504040204" pitchFamily="34" charset="0"/>
              </a:rPr>
              <a:t>, 2013</a:t>
            </a:r>
            <a:r>
              <a:rPr lang="en-US" sz="2400" dirty="0" smtClean="0">
                <a:latin typeface="Verdana" panose="020B0604030504040204" pitchFamily="34" charset="0"/>
                <a:ea typeface="Verdana" panose="020B0604030504040204" pitchFamily="34" charset="0"/>
                <a:cs typeface="Verdana" panose="020B0604030504040204" pitchFamily="34" charset="0"/>
              </a:rPr>
              <a:t>)</a:t>
            </a:r>
          </a:p>
          <a:p>
            <a:endParaRPr lang="en-US" i="1" dirty="0"/>
          </a:p>
        </p:txBody>
      </p:sp>
      <p:sp>
        <p:nvSpPr>
          <p:cNvPr id="5" name="Slide Number Placeholder 4"/>
          <p:cNvSpPr>
            <a:spLocks noGrp="1"/>
          </p:cNvSpPr>
          <p:nvPr>
            <p:ph type="sldNum" sz="quarter" idx="12"/>
          </p:nvPr>
        </p:nvSpPr>
        <p:spPr/>
        <p:txBody>
          <a:bodyPr/>
          <a:lstStyle/>
          <a:p>
            <a:fld id="{251C0D50-5D03-4ACC-9146-0536ED0EDBDB}" type="slidenum">
              <a:rPr lang="en-US" smtClean="0"/>
              <a:pPr/>
              <a:t>4</a:t>
            </a:fld>
            <a:endParaRPr lang="en-US"/>
          </a:p>
        </p:txBody>
      </p:sp>
      <p:sp>
        <p:nvSpPr>
          <p:cNvPr id="2" name="TextBox 1"/>
          <p:cNvSpPr txBox="1"/>
          <p:nvPr/>
        </p:nvSpPr>
        <p:spPr>
          <a:xfrm>
            <a:off x="580922" y="1089517"/>
            <a:ext cx="8060158" cy="4524315"/>
          </a:xfrm>
          <a:prstGeom prst="rect">
            <a:avLst/>
          </a:prstGeom>
          <a:noFill/>
        </p:spPr>
        <p:txBody>
          <a:bodyPr wrap="square" rtlCol="0">
            <a:spAutoFit/>
          </a:bodyPr>
          <a:lstStyle/>
          <a:p>
            <a:r>
              <a:rPr lang="en-US" sz="2400" b="1" dirty="0" smtClean="0">
                <a:solidFill>
                  <a:srgbClr val="3333CC"/>
                </a:solidFill>
                <a:latin typeface="Verdana" panose="020B0604030504040204" pitchFamily="34" charset="0"/>
                <a:ea typeface="Verdana" panose="020B0604030504040204" pitchFamily="34" charset="0"/>
                <a:cs typeface="Verdana" panose="020B0604030504040204" pitchFamily="34" charset="0"/>
              </a:rPr>
              <a:t>Global yearly construction spending</a:t>
            </a:r>
          </a:p>
          <a:p>
            <a:endParaRPr lang="en-US" sz="2400" dirty="0" smtClean="0">
              <a:latin typeface="Verdana" panose="020B0604030504040204" pitchFamily="34" charset="0"/>
              <a:ea typeface="Verdana" panose="020B0604030504040204" pitchFamily="34" charset="0"/>
              <a:cs typeface="Verdana" panose="020B0604030504040204" pitchFamily="34" charset="0"/>
            </a:endParaRPr>
          </a:p>
          <a:p>
            <a:r>
              <a:rPr lang="en-US" sz="2400" dirty="0" smtClean="0">
                <a:solidFill>
                  <a:srgbClr val="0033CC"/>
                </a:solidFill>
                <a:latin typeface="Verdana" panose="020B0604030504040204" pitchFamily="34" charset="0"/>
                <a:ea typeface="Verdana" panose="020B0604030504040204" pitchFamily="34" charset="0"/>
                <a:cs typeface="Verdana" panose="020B0604030504040204" pitchFamily="34" charset="0"/>
              </a:rPr>
              <a:t>Residential</a:t>
            </a:r>
            <a:r>
              <a:rPr lang="en-US" sz="2400" dirty="0" smtClean="0">
                <a:latin typeface="Verdana" panose="020B0604030504040204" pitchFamily="34" charset="0"/>
                <a:ea typeface="Verdana" panose="020B0604030504040204" pitchFamily="34" charset="0"/>
                <a:cs typeface="Verdana" panose="020B0604030504040204" pitchFamily="34" charset="0"/>
              </a:rPr>
              <a:t>  From less than 3 trillion in 2010 to     4 trillion in 2020</a:t>
            </a:r>
          </a:p>
          <a:p>
            <a:endParaRPr lang="en-US" sz="2400" dirty="0" smtClean="0">
              <a:latin typeface="Verdana" panose="020B0604030504040204" pitchFamily="34" charset="0"/>
              <a:ea typeface="Verdana" panose="020B0604030504040204" pitchFamily="34" charset="0"/>
              <a:cs typeface="Verdana" panose="020B0604030504040204" pitchFamily="34" charset="0"/>
            </a:endParaRPr>
          </a:p>
          <a:p>
            <a:r>
              <a:rPr lang="en-US" sz="2400" dirty="0" smtClean="0">
                <a:solidFill>
                  <a:srgbClr val="0033CC"/>
                </a:solidFill>
                <a:latin typeface="Verdana" panose="020B0604030504040204" pitchFamily="34" charset="0"/>
                <a:ea typeface="Verdana" panose="020B0604030504040204" pitchFamily="34" charset="0"/>
                <a:cs typeface="Verdana" panose="020B0604030504040204" pitchFamily="34" charset="0"/>
              </a:rPr>
              <a:t>Structures</a:t>
            </a:r>
            <a:r>
              <a:rPr lang="en-US" sz="2400" dirty="0" smtClean="0">
                <a:latin typeface="Verdana" panose="020B0604030504040204" pitchFamily="34" charset="0"/>
                <a:ea typeface="Verdana" panose="020B0604030504040204" pitchFamily="34" charset="0"/>
                <a:cs typeface="Verdana" panose="020B0604030504040204" pitchFamily="34" charset="0"/>
              </a:rPr>
              <a:t>   From 2.3 trillion in 2010 to more than 3 trillion in 2020</a:t>
            </a:r>
          </a:p>
          <a:p>
            <a:endParaRPr lang="en-US" sz="2400" dirty="0" smtClean="0">
              <a:latin typeface="Verdana" panose="020B0604030504040204" pitchFamily="34" charset="0"/>
              <a:ea typeface="Verdana" panose="020B0604030504040204" pitchFamily="34" charset="0"/>
              <a:cs typeface="Verdana" panose="020B0604030504040204" pitchFamily="34" charset="0"/>
            </a:endParaRPr>
          </a:p>
          <a:p>
            <a:r>
              <a:rPr lang="en-US" sz="2400" dirty="0" smtClean="0">
                <a:solidFill>
                  <a:srgbClr val="0033CC"/>
                </a:solidFill>
                <a:latin typeface="Verdana" panose="020B0604030504040204" pitchFamily="34" charset="0"/>
                <a:ea typeface="Verdana" panose="020B0604030504040204" pitchFamily="34" charset="0"/>
                <a:cs typeface="Verdana" panose="020B0604030504040204" pitchFamily="34" charset="0"/>
              </a:rPr>
              <a:t>Infrastructure</a:t>
            </a:r>
            <a:r>
              <a:rPr lang="en-US" sz="2400" dirty="0" smtClean="0">
                <a:latin typeface="Verdana" panose="020B0604030504040204" pitchFamily="34" charset="0"/>
                <a:ea typeface="Verdana" panose="020B0604030504040204" pitchFamily="34" charset="0"/>
                <a:cs typeface="Verdana" panose="020B0604030504040204" pitchFamily="34" charset="0"/>
              </a:rPr>
              <a:t>  From less than 2 trillion in 2010 to more than 3 trillion in 2020</a:t>
            </a:r>
          </a:p>
          <a:p>
            <a:endParaRPr lang="en-US" sz="2400" dirty="0" smtClean="0">
              <a:latin typeface="Verdana" panose="020B0604030504040204" pitchFamily="34" charset="0"/>
              <a:ea typeface="Verdana" panose="020B0604030504040204" pitchFamily="34" charset="0"/>
              <a:cs typeface="Verdana" panose="020B0604030504040204" pitchFamily="34" charset="0"/>
            </a:endParaRPr>
          </a:p>
          <a:p>
            <a:r>
              <a:rPr lang="en-US" sz="2400" dirty="0" smtClean="0">
                <a:latin typeface="Verdana" panose="020B0604030504040204" pitchFamily="34" charset="0"/>
                <a:ea typeface="Verdana" panose="020B0604030504040204" pitchFamily="34" charset="0"/>
                <a:cs typeface="Verdana" panose="020B0604030504040204" pitchFamily="34" charset="0"/>
              </a:rPr>
              <a:t>Total </a:t>
            </a:r>
            <a:r>
              <a:rPr lang="en-US" sz="2400" b="1" dirty="0" smtClean="0">
                <a:solidFill>
                  <a:srgbClr val="FF0000"/>
                </a:solidFill>
                <a:latin typeface="Verdana" panose="020B0604030504040204" pitchFamily="34" charset="0"/>
                <a:ea typeface="Verdana" panose="020B0604030504040204" pitchFamily="34" charset="0"/>
                <a:cs typeface="Verdana" panose="020B0604030504040204" pitchFamily="34" charset="0"/>
              </a:rPr>
              <a:t>more than 11 trillion </a:t>
            </a:r>
            <a:r>
              <a:rPr lang="en-US" sz="2400" dirty="0" smtClean="0">
                <a:latin typeface="Verdana" panose="020B0604030504040204" pitchFamily="34" charset="0"/>
                <a:ea typeface="Verdana" panose="020B0604030504040204" pitchFamily="34" charset="0"/>
                <a:cs typeface="Verdana" panose="020B0604030504040204" pitchFamily="34" charset="0"/>
              </a:rPr>
              <a:t>in 2020 (per year!)</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Maturity</a:t>
            </a:r>
            <a:endParaRPr lang="fr-CH" sz="3200" b="1" dirty="0">
              <a:solidFill>
                <a:srgbClr val="3333CC"/>
              </a:solidFill>
            </a:endParaRPr>
          </a:p>
        </p:txBody>
      </p:sp>
      <p:sp>
        <p:nvSpPr>
          <p:cNvPr id="2" name="Content Placeholder 1"/>
          <p:cNvSpPr>
            <a:spLocks noGrp="1"/>
          </p:cNvSpPr>
          <p:nvPr>
            <p:ph idx="1"/>
          </p:nvPr>
        </p:nvSpPr>
        <p:spPr>
          <a:xfrm>
            <a:off x="-144780" y="1348740"/>
            <a:ext cx="8831580" cy="4525963"/>
          </a:xfrm>
        </p:spPr>
        <p:txBody>
          <a:bodyPr>
            <a:noAutofit/>
          </a:bodyPr>
          <a:lstStyle/>
          <a:p>
            <a:pPr lvl="1">
              <a:buNone/>
            </a:pPr>
            <a:r>
              <a:rPr lang="en-US" sz="2400" b="1" dirty="0" smtClean="0"/>
              <a:t>Level 2 </a:t>
            </a:r>
            <a:r>
              <a:rPr lang="en-US" sz="2400" dirty="0" smtClean="0"/>
              <a:t>(Little Open BIM or Big Closed BIM)</a:t>
            </a:r>
            <a:endParaRPr lang="fr-CH" sz="2400" b="1" dirty="0" smtClean="0"/>
          </a:p>
          <a:p>
            <a:pPr lvl="1">
              <a:buNone/>
            </a:pPr>
            <a:r>
              <a:rPr lang="fr-CH" sz="2400" dirty="0" smtClean="0"/>
              <a:t>	</a:t>
            </a:r>
            <a:r>
              <a:rPr lang="en-US" sz="2400" dirty="0" smtClean="0"/>
              <a:t>Collaboration comes in the form of exchanging information, design information is shared through a common file format.</a:t>
            </a:r>
            <a:endParaRPr lang="fr-CH" sz="2400" dirty="0" smtClean="0"/>
          </a:p>
          <a:p>
            <a:pPr lvl="1">
              <a:buNone/>
            </a:pPr>
            <a:r>
              <a:rPr lang="fr-CH" sz="2400" dirty="0" smtClean="0"/>
              <a:t>	</a:t>
            </a:r>
            <a:r>
              <a:rPr lang="en-US" sz="2400" dirty="0"/>
              <a:t>S</a:t>
            </a:r>
            <a:r>
              <a:rPr lang="en-US" sz="2400" dirty="0" smtClean="0"/>
              <a:t>oftware used by each discipline should be capable to export to or import from one of the common file formats, such as IFC.  </a:t>
            </a:r>
            <a:endParaRPr lang="fr-CH" sz="2400" dirty="0" smtClean="0"/>
          </a:p>
          <a:p>
            <a:pPr lvl="1">
              <a:buNone/>
            </a:pPr>
            <a:r>
              <a:rPr lang="en-US" sz="2400" b="1" dirty="0" smtClean="0"/>
              <a:t>Level 3 </a:t>
            </a:r>
            <a:r>
              <a:rPr lang="en-US" sz="2400" dirty="0" smtClean="0"/>
              <a:t>(Big Open BIM)</a:t>
            </a:r>
            <a:endParaRPr lang="en-US" sz="2400" b="1" dirty="0" smtClean="0"/>
          </a:p>
          <a:p>
            <a:pPr lvl="1">
              <a:buNone/>
            </a:pPr>
            <a:r>
              <a:rPr lang="en-US" sz="2400" dirty="0" smtClean="0"/>
              <a:t>	Full collaboration between all disciplines by means of using a single shared project model stored in central repository.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Maturity</a:t>
            </a:r>
            <a:endParaRPr lang="fr-CH" sz="3200" b="1" dirty="0">
              <a:solidFill>
                <a:srgbClr val="3333CC"/>
              </a:solidFill>
            </a:endParaRPr>
          </a:p>
        </p:txBody>
      </p:sp>
      <p:sp>
        <p:nvSpPr>
          <p:cNvPr id="2" name="Content Placeholder 1"/>
          <p:cNvSpPr>
            <a:spLocks noGrp="1"/>
          </p:cNvSpPr>
          <p:nvPr>
            <p:ph idx="1"/>
          </p:nvPr>
        </p:nvSpPr>
        <p:spPr>
          <a:xfrm>
            <a:off x="90684" y="1600200"/>
            <a:ext cx="8596116" cy="4525963"/>
          </a:xfrm>
        </p:spPr>
        <p:txBody>
          <a:bodyPr>
            <a:noAutofit/>
          </a:bodyPr>
          <a:lstStyle/>
          <a:p>
            <a:pPr>
              <a:buNone/>
            </a:pPr>
            <a:r>
              <a:rPr lang="en-US" sz="2400" dirty="0" smtClean="0"/>
              <a:t>	UK government requires that “all publicly-funded construction work must be undertaken by using Building Information Modeling to </a:t>
            </a:r>
            <a:r>
              <a:rPr lang="en-US" sz="2400" b="1" dirty="0" smtClean="0"/>
              <a:t>Level 2</a:t>
            </a:r>
            <a:r>
              <a:rPr lang="en-US" sz="2400" dirty="0" smtClean="0"/>
              <a:t>, by 2016”.</a:t>
            </a:r>
          </a:p>
          <a:p>
            <a:pPr>
              <a:buNone/>
            </a:pPr>
            <a:r>
              <a:rPr lang="en-US" sz="2400" dirty="0" smtClean="0"/>
              <a:t> </a:t>
            </a:r>
          </a:p>
          <a:p>
            <a:pPr>
              <a:buNone/>
            </a:pPr>
            <a:r>
              <a:rPr lang="en-US" sz="2400" dirty="0" smtClean="0"/>
              <a:t>	“… it is highly probable that collaborative working practices will ultimately filter through to the </a:t>
            </a:r>
            <a:r>
              <a:rPr lang="en-US" sz="2400" b="1" dirty="0" smtClean="0"/>
              <a:t>private sector</a:t>
            </a:r>
            <a:r>
              <a:rPr lang="en-US" sz="2400" dirty="0" smtClean="0"/>
              <a:t> ...”</a:t>
            </a:r>
          </a:p>
          <a:p>
            <a:pPr>
              <a:buNone/>
            </a:pPr>
            <a:endParaRPr lang="en-US" sz="2400" dirty="0" smtClean="0"/>
          </a:p>
          <a:p>
            <a:pPr marL="342900" lvl="1" indent="-342900" algn="r">
              <a:buNone/>
            </a:pPr>
            <a:r>
              <a:rPr lang="en-US" sz="2400" dirty="0" smtClean="0"/>
              <a:t>(UK National Building Specification, 2014)</a:t>
            </a:r>
          </a:p>
          <a:p>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BIM Maturity Diagram</a:t>
            </a:r>
            <a:endParaRPr lang="en-US" sz="3200" b="1" dirty="0">
              <a:solidFill>
                <a:srgbClr val="3333CC"/>
              </a:solidFill>
            </a:endParaRPr>
          </a:p>
        </p:txBody>
      </p:sp>
      <p:graphicFrame>
        <p:nvGraphicFramePr>
          <p:cNvPr id="6" name="Table 5"/>
          <p:cNvGraphicFramePr>
            <a:graphicFrameLocks noGrp="1"/>
          </p:cNvGraphicFramePr>
          <p:nvPr/>
        </p:nvGraphicFramePr>
        <p:xfrm>
          <a:off x="388620" y="1584960"/>
          <a:ext cx="8511540" cy="4238244"/>
        </p:xfrm>
        <a:graphic>
          <a:graphicData uri="http://schemas.openxmlformats.org/drawingml/2006/table">
            <a:tbl>
              <a:tblPr/>
              <a:tblGrid>
                <a:gridCol w="1554760"/>
                <a:gridCol w="1710236"/>
                <a:gridCol w="2999537"/>
                <a:gridCol w="2247007"/>
              </a:tblGrid>
              <a:tr h="475534">
                <a:tc>
                  <a:txBody>
                    <a:bodyPr/>
                    <a:lstStyle/>
                    <a:p>
                      <a:pPr algn="ctr">
                        <a:lnSpc>
                          <a:spcPct val="115000"/>
                        </a:lnSpc>
                        <a:spcAft>
                          <a:spcPts val="0"/>
                        </a:spcAft>
                      </a:pPr>
                      <a:r>
                        <a:rPr lang="en-US" sz="2400" dirty="0">
                          <a:latin typeface="Verdana" pitchFamily="34" charset="0"/>
                          <a:ea typeface="SimSun"/>
                          <a:cs typeface="Times New Roman"/>
                        </a:rPr>
                        <a:t>Level 0</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latin typeface="Verdana" pitchFamily="34" charset="0"/>
                          <a:ea typeface="SimSun"/>
                          <a:cs typeface="Times New Roman"/>
                        </a:rPr>
                        <a:t>Level 1</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latin typeface="Verdana" pitchFamily="34" charset="0"/>
                          <a:ea typeface="SimSun"/>
                          <a:cs typeface="Times New Roman"/>
                        </a:rPr>
                        <a:t>Level 2</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2400" dirty="0">
                          <a:latin typeface="Verdana" pitchFamily="34" charset="0"/>
                          <a:ea typeface="SimSun"/>
                          <a:cs typeface="Times New Roman"/>
                        </a:rPr>
                        <a:t>Level 3</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5534">
                <a:tc gridSpan="2">
                  <a:txBody>
                    <a:bodyPr/>
                    <a:lstStyle/>
                    <a:p>
                      <a:pPr algn="ctr">
                        <a:lnSpc>
                          <a:spcPct val="115000"/>
                        </a:lnSpc>
                        <a:spcAft>
                          <a:spcPts val="0"/>
                        </a:spcAft>
                      </a:pPr>
                      <a:r>
                        <a:rPr lang="en-US" sz="2400" dirty="0" smtClean="0">
                          <a:latin typeface="Verdana" pitchFamily="34" charset="0"/>
                          <a:ea typeface="SimSun"/>
                          <a:cs typeface="Times New Roman"/>
                        </a:rPr>
                        <a:t>2D</a:t>
                      </a:r>
                    </a:p>
                    <a:p>
                      <a:pPr algn="ctr">
                        <a:lnSpc>
                          <a:spcPct val="115000"/>
                        </a:lnSpc>
                        <a:spcAft>
                          <a:spcPts val="0"/>
                        </a:spcAft>
                      </a:pPr>
                      <a:endParaRPr lang="en-US" sz="2400" dirty="0" smtClean="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CH"/>
                    </a:p>
                  </a:txBody>
                  <a:tcPr/>
                </a:tc>
                <a:tc rowSpan="2">
                  <a:txBody>
                    <a:bodyPr/>
                    <a:lstStyle/>
                    <a:p>
                      <a:pPr algn="ctr">
                        <a:lnSpc>
                          <a:spcPct val="115000"/>
                        </a:lnSpc>
                        <a:spcAft>
                          <a:spcPts val="0"/>
                        </a:spcAft>
                      </a:pPr>
                      <a:r>
                        <a:rPr lang="en-US" sz="2400" dirty="0">
                          <a:latin typeface="Verdana" pitchFamily="34" charset="0"/>
                          <a:ea typeface="SimSun"/>
                          <a:cs typeface="Times New Roman"/>
                        </a:rPr>
                        <a:t>Separate BIM models shared by integration tools</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en-US" sz="2400" dirty="0">
                          <a:latin typeface="Verdana" pitchFamily="34" charset="0"/>
                          <a:ea typeface="SimSun"/>
                          <a:cs typeface="Times New Roman"/>
                        </a:rPr>
                        <a:t>Single integrated </a:t>
                      </a:r>
                      <a:endParaRPr lang="fr-CH" sz="2400" dirty="0">
                        <a:latin typeface="Verdana" pitchFamily="34" charset="0"/>
                        <a:ea typeface="SimSun"/>
                        <a:cs typeface="Times New Roman"/>
                      </a:endParaRPr>
                    </a:p>
                    <a:p>
                      <a:pPr algn="ctr">
                        <a:lnSpc>
                          <a:spcPct val="115000"/>
                        </a:lnSpc>
                        <a:spcAft>
                          <a:spcPts val="0"/>
                        </a:spcAft>
                      </a:pPr>
                      <a:r>
                        <a:rPr lang="en-US" sz="2400" dirty="0">
                          <a:latin typeface="Verdana" pitchFamily="34" charset="0"/>
                          <a:ea typeface="SimSun"/>
                          <a:cs typeface="Times New Roman"/>
                        </a:rPr>
                        <a:t>BIM </a:t>
                      </a:r>
                      <a:r>
                        <a:rPr lang="en-US" sz="2400" dirty="0" smtClean="0">
                          <a:latin typeface="Verdana" pitchFamily="34" charset="0"/>
                          <a:ea typeface="SimSun"/>
                          <a:cs typeface="Times New Roman"/>
                        </a:rPr>
                        <a:t>model</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062">
                <a:tc>
                  <a:txBody>
                    <a:bodyPr/>
                    <a:lstStyle/>
                    <a:p>
                      <a:pPr algn="ctr">
                        <a:lnSpc>
                          <a:spcPct val="115000"/>
                        </a:lnSpc>
                        <a:spcAft>
                          <a:spcPts val="0"/>
                        </a:spcAft>
                      </a:pPr>
                      <a:endParaRPr lang="en-US" sz="2400" dirty="0">
                        <a:latin typeface="Verdana" pitchFamily="34" charset="0"/>
                        <a:ea typeface="SimSun"/>
                        <a:cs typeface="Times New Roman"/>
                      </a:endParaRPr>
                    </a:p>
                  </a:txBody>
                  <a:tcPr marL="95988" marR="9598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dirty="0">
                          <a:latin typeface="Verdana" pitchFamily="34" charset="0"/>
                          <a:ea typeface="SimSun"/>
                          <a:cs typeface="Times New Roman"/>
                        </a:rPr>
                        <a:t>3D</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fr-CH"/>
                    </a:p>
                  </a:txBody>
                  <a:tcPr/>
                </a:tc>
                <a:tc vMerge="1">
                  <a:txBody>
                    <a:bodyPr/>
                    <a:lstStyle/>
                    <a:p>
                      <a:endParaRPr lang="fr-CH"/>
                    </a:p>
                  </a:txBody>
                  <a:tcPr/>
                </a:tc>
              </a:tr>
              <a:tr h="477071">
                <a:tc>
                  <a:txBody>
                    <a:bodyPr/>
                    <a:lstStyle/>
                    <a:p>
                      <a:pPr algn="ctr">
                        <a:lnSpc>
                          <a:spcPct val="115000"/>
                        </a:lnSpc>
                        <a:spcAft>
                          <a:spcPts val="0"/>
                        </a:spcAft>
                      </a:pPr>
                      <a:endParaRPr lang="en-US" sz="2400" dirty="0">
                        <a:latin typeface="Verdana" pitchFamily="34" charset="0"/>
                        <a:ea typeface="SimSun"/>
                        <a:cs typeface="Times New Roman"/>
                      </a:endParaRPr>
                    </a:p>
                  </a:txBody>
                  <a:tcPr marL="95988" marR="95988" marT="0" marB="0">
                    <a:lnL>
                      <a:noFill/>
                    </a:lnL>
                    <a:lnR>
                      <a:noFill/>
                    </a:lnR>
                    <a:lnT>
                      <a:noFill/>
                    </a:lnT>
                    <a:lnB>
                      <a:noFill/>
                    </a:lnB>
                  </a:tcPr>
                </a:tc>
                <a:tc>
                  <a:txBody>
                    <a:bodyPr/>
                    <a:lstStyle/>
                    <a:p>
                      <a:endParaRPr lang="fr-CH" sz="2400" dirty="0">
                        <a:latin typeface="Verdana" pitchFamily="34" charset="0"/>
                      </a:endParaRPr>
                    </a:p>
                  </a:txBody>
                  <a:tcPr marL="95988" marR="9598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a:lnSpc>
                          <a:spcPct val="115000"/>
                        </a:lnSpc>
                        <a:spcAft>
                          <a:spcPts val="0"/>
                        </a:spcAft>
                      </a:pPr>
                      <a:r>
                        <a:rPr lang="en-US" sz="2400" dirty="0">
                          <a:latin typeface="Verdana" pitchFamily="34" charset="0"/>
                          <a:ea typeface="SimSun"/>
                          <a:cs typeface="Times New Roman"/>
                        </a:rPr>
                        <a:t>4D Scheduling</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CH"/>
                    </a:p>
                  </a:txBody>
                  <a:tcPr/>
                </a:tc>
              </a:tr>
              <a:tr h="477071">
                <a:tc>
                  <a:txBody>
                    <a:bodyPr/>
                    <a:lstStyle/>
                    <a:p>
                      <a:pPr algn="ctr">
                        <a:lnSpc>
                          <a:spcPct val="115000"/>
                        </a:lnSpc>
                        <a:spcAft>
                          <a:spcPts val="0"/>
                        </a:spcAft>
                      </a:pPr>
                      <a:endParaRPr lang="en-US" sz="2400" dirty="0">
                        <a:latin typeface="Verdana" pitchFamily="34" charset="0"/>
                        <a:ea typeface="SimSun"/>
                        <a:cs typeface="Times New Roman"/>
                      </a:endParaRPr>
                    </a:p>
                  </a:txBody>
                  <a:tcPr marL="95988" marR="95988" marT="0" marB="0">
                    <a:lnL>
                      <a:noFill/>
                    </a:lnL>
                    <a:lnR>
                      <a:noFill/>
                    </a:lnR>
                    <a:lnT>
                      <a:noFill/>
                    </a:lnT>
                    <a:lnB>
                      <a:noFill/>
                    </a:lnB>
                  </a:tcPr>
                </a:tc>
                <a:tc>
                  <a:txBody>
                    <a:bodyPr/>
                    <a:lstStyle/>
                    <a:p>
                      <a:endParaRPr lang="fr-CH" sz="2400" dirty="0">
                        <a:latin typeface="Verdana" pitchFamily="34" charset="0"/>
                      </a:endParaRPr>
                    </a:p>
                  </a:txBody>
                  <a:tcPr marL="95988" marR="95988" marT="0" marB="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ct val="115000"/>
                        </a:lnSpc>
                        <a:spcAft>
                          <a:spcPts val="0"/>
                        </a:spcAft>
                      </a:pPr>
                      <a:r>
                        <a:rPr lang="en-US" sz="2400" dirty="0">
                          <a:latin typeface="Verdana" pitchFamily="34" charset="0"/>
                          <a:ea typeface="SimSun"/>
                          <a:cs typeface="Times New Roman"/>
                        </a:rPr>
                        <a:t>5D Cost Estimation</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CH"/>
                    </a:p>
                  </a:txBody>
                  <a:tcPr/>
                </a:tc>
              </a:tr>
              <a:tr h="1484258">
                <a:tc>
                  <a:txBody>
                    <a:bodyPr/>
                    <a:lstStyle/>
                    <a:p>
                      <a:pPr algn="ctr">
                        <a:lnSpc>
                          <a:spcPct val="115000"/>
                        </a:lnSpc>
                        <a:spcAft>
                          <a:spcPts val="0"/>
                        </a:spcAft>
                      </a:pPr>
                      <a:endParaRPr lang="en-US" sz="2400" dirty="0">
                        <a:latin typeface="Verdana" pitchFamily="34" charset="0"/>
                        <a:ea typeface="SimSun"/>
                        <a:cs typeface="Times New Roman"/>
                      </a:endParaRPr>
                    </a:p>
                  </a:txBody>
                  <a:tcPr marL="95988" marR="95988" marT="0" marB="0">
                    <a:lnL>
                      <a:noFill/>
                    </a:lnL>
                    <a:lnR>
                      <a:noFill/>
                    </a:lnR>
                    <a:lnT>
                      <a:noFill/>
                    </a:lnT>
                    <a:lnB>
                      <a:noFill/>
                    </a:lnB>
                  </a:tcPr>
                </a:tc>
                <a:tc>
                  <a:txBody>
                    <a:bodyPr/>
                    <a:lstStyle/>
                    <a:p>
                      <a:endParaRPr lang="fr-CH" sz="2400" dirty="0">
                        <a:latin typeface="Verdana" pitchFamily="34" charset="0"/>
                      </a:endParaRPr>
                    </a:p>
                  </a:txBody>
                  <a:tcPr marL="95988" marR="95988" marT="0" marB="0">
                    <a:lnL>
                      <a:noFill/>
                    </a:lnL>
                    <a:lnR>
                      <a:noFill/>
                    </a:lnR>
                    <a:lnT>
                      <a:noFill/>
                    </a:lnT>
                    <a:lnB>
                      <a:noFill/>
                    </a:lnB>
                  </a:tcPr>
                </a:tc>
                <a:tc>
                  <a:txBody>
                    <a:bodyPr/>
                    <a:lstStyle/>
                    <a:p>
                      <a:pPr algn="ctr">
                        <a:lnSpc>
                          <a:spcPct val="115000"/>
                        </a:lnSpc>
                        <a:spcAft>
                          <a:spcPts val="0"/>
                        </a:spcAft>
                      </a:pPr>
                      <a:endParaRPr lang="en-US" sz="2400" dirty="0">
                        <a:latin typeface="Verdana" pitchFamily="34" charset="0"/>
                        <a:ea typeface="SimSun"/>
                        <a:cs typeface="Times New Roman"/>
                      </a:endParaRPr>
                    </a:p>
                  </a:txBody>
                  <a:tcPr marL="95988" marR="95988"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Aft>
                          <a:spcPts val="0"/>
                        </a:spcAft>
                      </a:pPr>
                      <a:r>
                        <a:rPr lang="en-US" sz="2400" dirty="0">
                          <a:latin typeface="Verdana" pitchFamily="34" charset="0"/>
                          <a:ea typeface="SimSun"/>
                          <a:cs typeface="Times New Roman"/>
                        </a:rPr>
                        <a:t>6D </a:t>
                      </a:r>
                      <a:endParaRPr lang="fr-CH" sz="2400" dirty="0">
                        <a:latin typeface="Verdana" pitchFamily="34" charset="0"/>
                        <a:ea typeface="SimSun"/>
                        <a:cs typeface="Times New Roman"/>
                      </a:endParaRPr>
                    </a:p>
                    <a:p>
                      <a:pPr algn="ctr">
                        <a:lnSpc>
                          <a:spcPct val="115000"/>
                        </a:lnSpc>
                        <a:spcAft>
                          <a:spcPts val="0"/>
                        </a:spcAft>
                      </a:pPr>
                      <a:r>
                        <a:rPr lang="en-US" sz="2400" dirty="0" smtClean="0">
                          <a:latin typeface="Verdana" pitchFamily="34" charset="0"/>
                          <a:ea typeface="SimSun"/>
                          <a:cs typeface="Times New Roman"/>
                        </a:rPr>
                        <a:t>Facility </a:t>
                      </a:r>
                      <a:r>
                        <a:rPr lang="en-US" sz="2400" dirty="0">
                          <a:latin typeface="Verdana" pitchFamily="34" charset="0"/>
                          <a:ea typeface="SimSun"/>
                          <a:cs typeface="Times New Roman"/>
                        </a:rPr>
                        <a:t>management </a:t>
                      </a:r>
                      <a:endParaRPr lang="fr-CH" sz="2400" dirty="0">
                        <a:latin typeface="Verdana" pitchFamily="34" charset="0"/>
                        <a:ea typeface="SimSun"/>
                        <a:cs typeface="Times New Roman"/>
                      </a:endParaRPr>
                    </a:p>
                  </a:txBody>
                  <a:tcPr marL="95988" marR="959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251C0D50-5D03-4ACC-9146-0536ED0EDBDB}"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smtClean="0">
                <a:solidFill>
                  <a:srgbClr val="FF0000"/>
                </a:solidFill>
              </a:rPr>
              <a:t>Review Quiz I</a:t>
            </a:r>
            <a:endParaRPr lang="fr-CH" sz="3200" b="1" dirty="0" smtClean="0">
              <a:solidFill>
                <a:srgbClr val="FF0000"/>
              </a:solidFill>
            </a:endParaRPr>
          </a:p>
        </p:txBody>
      </p:sp>
      <p:sp>
        <p:nvSpPr>
          <p:cNvPr id="3" name="Content Placeholder 2"/>
          <p:cNvSpPr>
            <a:spLocks noGrp="1"/>
          </p:cNvSpPr>
          <p:nvPr>
            <p:ph idx="1"/>
          </p:nvPr>
        </p:nvSpPr>
        <p:spPr>
          <a:xfrm>
            <a:off x="457200" y="939800"/>
            <a:ext cx="8229600" cy="4938713"/>
          </a:xfrm>
        </p:spPr>
        <p:txBody>
          <a:bodyPr>
            <a:noAutofit/>
          </a:bodyPr>
          <a:lstStyle/>
          <a:p>
            <a:pPr algn="ctr">
              <a:buNone/>
            </a:pPr>
            <a:r>
              <a:rPr lang="en-US" sz="2000" dirty="0" smtClean="0"/>
              <a:t>(Inspired from Associated General Contractors of America)</a:t>
            </a:r>
          </a:p>
          <a:p>
            <a:pPr algn="ctr">
              <a:buNone/>
            </a:pPr>
            <a:endParaRPr lang="en-US" sz="600" dirty="0" smtClean="0"/>
          </a:p>
          <a:p>
            <a:pPr marL="0" indent="0">
              <a:buNone/>
            </a:pPr>
            <a:r>
              <a:rPr lang="en-US" sz="2000" dirty="0" smtClean="0"/>
              <a:t>1. The </a:t>
            </a:r>
            <a:r>
              <a:rPr lang="en-US" sz="2000" dirty="0"/>
              <a:t>major problems of the traditional building delivery process are the problems associated with the ineffective exchange of building information, which will raise _____ , as well as lower _______ during the building lifecycle. </a:t>
            </a:r>
          </a:p>
          <a:p>
            <a:pPr marL="400050" lvl="1" indent="0">
              <a:buNone/>
            </a:pPr>
            <a:r>
              <a:rPr lang="en-US" sz="2000" dirty="0" smtClean="0"/>
              <a:t>A. Errors</a:t>
            </a:r>
            <a:r>
              <a:rPr lang="en-US" sz="2000" dirty="0"/>
              <a:t>, omissions</a:t>
            </a:r>
          </a:p>
          <a:p>
            <a:pPr marL="400050" lvl="1" indent="0">
              <a:buNone/>
            </a:pPr>
            <a:r>
              <a:rPr lang="en-US" sz="2000" dirty="0" smtClean="0"/>
              <a:t>B. Information </a:t>
            </a:r>
            <a:r>
              <a:rPr lang="en-US" sz="2000" dirty="0"/>
              <a:t>consistency</a:t>
            </a:r>
          </a:p>
          <a:p>
            <a:pPr marL="400050" lvl="1" indent="0">
              <a:buNone/>
            </a:pPr>
            <a:r>
              <a:rPr lang="en-US" sz="2000" dirty="0" smtClean="0"/>
              <a:t>C. Possibility </a:t>
            </a:r>
            <a:r>
              <a:rPr lang="en-US" sz="2000" dirty="0"/>
              <a:t>of changes</a:t>
            </a:r>
          </a:p>
          <a:p>
            <a:pPr marL="400050" lvl="1" indent="0">
              <a:buNone/>
            </a:pPr>
            <a:r>
              <a:rPr lang="en-US" sz="2000" dirty="0" smtClean="0"/>
              <a:t>D. Interoperability </a:t>
            </a:r>
            <a:r>
              <a:rPr lang="en-US" sz="2000" dirty="0"/>
              <a:t>among the </a:t>
            </a:r>
            <a:r>
              <a:rPr lang="en-US" sz="2000" dirty="0" smtClean="0"/>
              <a:t>teams</a:t>
            </a:r>
          </a:p>
          <a:p>
            <a:pPr marL="400050" lvl="1" indent="0">
              <a:buNone/>
            </a:pPr>
            <a:endParaRPr lang="en-US" sz="1050" dirty="0" smtClean="0"/>
          </a:p>
          <a:p>
            <a:pPr marL="0" indent="0">
              <a:buNone/>
            </a:pPr>
            <a:r>
              <a:rPr lang="en-US" sz="2000" dirty="0"/>
              <a:t>2. What is Information Model and Building Information Model?</a:t>
            </a:r>
          </a:p>
          <a:p>
            <a:pPr marL="0" indent="0">
              <a:buNone/>
            </a:pPr>
            <a:endParaRPr lang="en-US" sz="1050" dirty="0"/>
          </a:p>
          <a:p>
            <a:pPr marL="0" indent="0">
              <a:buNone/>
            </a:pPr>
            <a:r>
              <a:rPr lang="en-US" sz="2000" dirty="0"/>
              <a:t>3. What </a:t>
            </a:r>
            <a:r>
              <a:rPr lang="en-US" sz="2000" dirty="0" smtClean="0"/>
              <a:t>are </a:t>
            </a:r>
            <a:r>
              <a:rPr lang="en-US" sz="2000" dirty="0"/>
              <a:t>Parametric BIM </a:t>
            </a:r>
            <a:r>
              <a:rPr lang="en-US" sz="2000" dirty="0" smtClean="0"/>
              <a:t>Objects?</a:t>
            </a:r>
            <a:endParaRPr lang="en-US" sz="2000" dirty="0"/>
          </a:p>
          <a:p>
            <a:pPr marL="0" indent="0">
              <a:buNone/>
            </a:pPr>
            <a:endParaRPr lang="en-US" sz="1050" dirty="0"/>
          </a:p>
          <a:p>
            <a:pPr marL="0" indent="0">
              <a:buNone/>
            </a:pPr>
            <a:r>
              <a:rPr lang="en-US" sz="2000" dirty="0"/>
              <a:t>4. What is IFC?</a:t>
            </a:r>
          </a:p>
          <a:p>
            <a:pPr marL="0" indent="0">
              <a:buNone/>
            </a:pPr>
            <a:endParaRPr lang="en-US" sz="20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43</a:t>
            </a:fld>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279400"/>
            <a:ext cx="8407400" cy="5846763"/>
          </a:xfrm>
        </p:spPr>
        <p:txBody>
          <a:bodyPr>
            <a:noAutofit/>
          </a:bodyPr>
          <a:lstStyle/>
          <a:p>
            <a:pPr marL="0" lvl="0" indent="0">
              <a:buNone/>
            </a:pPr>
            <a:r>
              <a:rPr lang="en-US" sz="2000" dirty="0" smtClean="0">
                <a:solidFill>
                  <a:srgbClr val="FF0000"/>
                </a:solidFill>
              </a:rPr>
              <a:t>Answers: </a:t>
            </a:r>
            <a:r>
              <a:rPr lang="en-US" sz="2000" dirty="0" smtClean="0"/>
              <a:t>1. AC;BD</a:t>
            </a:r>
          </a:p>
          <a:p>
            <a:pPr marL="0" lvl="0" indent="0">
              <a:buNone/>
            </a:pPr>
            <a:r>
              <a:rPr lang="en-US" sz="2000" dirty="0" smtClean="0"/>
              <a:t>2. Information model is a representation in software engineering that consists of concepts and the relationships, constraints, rules, and operations to specify data semantics.</a:t>
            </a:r>
          </a:p>
          <a:p>
            <a:pPr marL="0" lvl="0" indent="0">
              <a:buNone/>
            </a:pPr>
            <a:r>
              <a:rPr lang="en-US" sz="2000" dirty="0" smtClean="0"/>
              <a:t>Building information model, as indicated by its name, is the information model being used in building construction process, by simulating the objects , assemblies and components into digital models.</a:t>
            </a:r>
          </a:p>
          <a:p>
            <a:pPr marL="0" indent="0">
              <a:buNone/>
            </a:pPr>
            <a:r>
              <a:rPr lang="en-US" sz="2000" dirty="0"/>
              <a:t>3</a:t>
            </a:r>
            <a:r>
              <a:rPr lang="en-US" sz="2000" dirty="0" smtClean="0"/>
              <a:t>. Parametric BIM objects are different instances generated from BIM model based on specific needs on particularly project, containing the data and rules that reflect real-world attributes and behavior.</a:t>
            </a:r>
          </a:p>
          <a:p>
            <a:pPr marL="0" indent="0">
              <a:buNone/>
            </a:pPr>
            <a:r>
              <a:rPr lang="en-US" sz="2000" dirty="0"/>
              <a:t>4</a:t>
            </a:r>
            <a:r>
              <a:rPr lang="en-US" sz="2000" dirty="0" smtClean="0"/>
              <a:t>. BIM model and Parametric BIM objects can be in various formats with different standards depending on vendors of the software. IFC is an attempt at standardization. IFC is an ISO standard data schema for holding and transmitting asset information. </a:t>
            </a:r>
          </a:p>
          <a:p>
            <a:pPr marL="0" indent="0">
              <a:buNone/>
            </a:pPr>
            <a:endParaRPr lang="en-US" sz="2000" dirty="0"/>
          </a:p>
        </p:txBody>
      </p:sp>
      <p:sp>
        <p:nvSpPr>
          <p:cNvPr id="4" name="灯片编号占位符 3"/>
          <p:cNvSpPr>
            <a:spLocks noGrp="1"/>
          </p:cNvSpPr>
          <p:nvPr>
            <p:ph type="sldNum" sz="quarter" idx="12"/>
          </p:nvPr>
        </p:nvSpPr>
        <p:spPr/>
        <p:txBody>
          <a:bodyPr/>
          <a:lstStyle/>
          <a:p>
            <a:fld id="{251C0D50-5D03-4ACC-9146-0536ED0EDBDB}" type="slidenum">
              <a:rPr lang="en-US" smtClean="0"/>
              <a:pPr/>
              <a:t>44</a:t>
            </a:fld>
            <a:endParaRPr lang="en-US"/>
          </a:p>
        </p:txBody>
      </p:sp>
    </p:spTree>
    <p:extLst>
      <p:ext uri="{BB962C8B-B14F-4D97-AF65-F5344CB8AC3E}">
        <p14:creationId xmlns:p14="http://schemas.microsoft.com/office/powerpoint/2010/main" val="14815658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693164"/>
            <a:ext cx="8229600" cy="5757863"/>
          </a:xfrm>
        </p:spPr>
        <p:txBody>
          <a:bodyPr>
            <a:normAutofit/>
          </a:bodyPr>
          <a:lstStyle/>
          <a:p>
            <a:pPr marL="0" indent="0">
              <a:buNone/>
            </a:pPr>
            <a:r>
              <a:rPr lang="en-US" sz="2400" dirty="0" smtClean="0"/>
              <a:t>5. In </a:t>
            </a:r>
            <a:r>
              <a:rPr lang="en-US" sz="2400" dirty="0"/>
              <a:t>parametric 3D BIM, if a door is modified in an elevation view, it also will be updated </a:t>
            </a:r>
            <a:r>
              <a:rPr lang="en-US" sz="2400" dirty="0" smtClean="0"/>
              <a:t>in</a:t>
            </a:r>
          </a:p>
          <a:p>
            <a:pPr marL="0" indent="0">
              <a:buNone/>
            </a:pPr>
            <a:endParaRPr lang="en-US" sz="2400" dirty="0" smtClean="0"/>
          </a:p>
          <a:p>
            <a:pPr marL="400050" lvl="1" indent="0">
              <a:buNone/>
            </a:pPr>
            <a:r>
              <a:rPr lang="en-US" sz="2400" dirty="0" smtClean="0"/>
              <a:t>A</a:t>
            </a:r>
            <a:r>
              <a:rPr lang="en-US" sz="2400" dirty="0"/>
              <a:t>. all views, sections, elevations and schedules throughout the model </a:t>
            </a:r>
          </a:p>
          <a:p>
            <a:pPr marL="400050" lvl="1" indent="0">
              <a:buNone/>
            </a:pPr>
            <a:r>
              <a:rPr lang="en-US" sz="2400" dirty="0"/>
              <a:t>B. the window schedule and elevation view only </a:t>
            </a:r>
          </a:p>
          <a:p>
            <a:pPr marL="400050" lvl="1" indent="0">
              <a:buNone/>
            </a:pPr>
            <a:r>
              <a:rPr lang="en-US" sz="2400" dirty="0"/>
              <a:t>C. the window schedule only </a:t>
            </a:r>
          </a:p>
          <a:p>
            <a:pPr marL="400050" lvl="1" indent="0">
              <a:buNone/>
            </a:pPr>
            <a:r>
              <a:rPr lang="en-US" sz="2400" dirty="0"/>
              <a:t>D. the elevation view only</a:t>
            </a:r>
          </a:p>
          <a:p>
            <a:pPr marL="0" indent="0">
              <a:buNone/>
            </a:pPr>
            <a:endParaRPr lang="en-US" sz="2400" dirty="0" smtClean="0"/>
          </a:p>
          <a:p>
            <a:pPr marL="0" indent="0">
              <a:buNone/>
            </a:pPr>
            <a:r>
              <a:rPr lang="en-US" sz="2400" dirty="0" smtClean="0"/>
              <a:t>6. What </a:t>
            </a:r>
            <a:r>
              <a:rPr lang="en-US" sz="2400" dirty="0"/>
              <a:t>do 4D, 5D and 6D mean? </a:t>
            </a:r>
          </a:p>
        </p:txBody>
      </p:sp>
      <p:sp>
        <p:nvSpPr>
          <p:cNvPr id="4" name="灯片编号占位符 3"/>
          <p:cNvSpPr>
            <a:spLocks noGrp="1"/>
          </p:cNvSpPr>
          <p:nvPr>
            <p:ph type="sldNum" sz="quarter" idx="12"/>
          </p:nvPr>
        </p:nvSpPr>
        <p:spPr/>
        <p:txBody>
          <a:bodyPr/>
          <a:lstStyle/>
          <a:p>
            <a:fld id="{251C0D50-5D03-4ACC-9146-0536ED0EDBDB}" type="slidenum">
              <a:rPr lang="en-US" smtClean="0"/>
              <a:pPr/>
              <a:t>45</a:t>
            </a:fld>
            <a:endParaRPr lang="en-US"/>
          </a:p>
        </p:txBody>
      </p:sp>
    </p:spTree>
    <p:extLst>
      <p:ext uri="{BB962C8B-B14F-4D97-AF65-F5344CB8AC3E}">
        <p14:creationId xmlns:p14="http://schemas.microsoft.com/office/powerpoint/2010/main" val="26849505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368300"/>
            <a:ext cx="8229600" cy="5757863"/>
          </a:xfrm>
        </p:spPr>
        <p:txBody>
          <a:bodyPr>
            <a:normAutofit/>
          </a:bodyPr>
          <a:lstStyle/>
          <a:p>
            <a:pPr marL="0" indent="0">
              <a:buNone/>
            </a:pPr>
            <a:r>
              <a:rPr lang="en-US" sz="2400" dirty="0" smtClean="0">
                <a:solidFill>
                  <a:srgbClr val="FF0000"/>
                </a:solidFill>
              </a:rPr>
              <a:t>Answers</a:t>
            </a:r>
          </a:p>
          <a:p>
            <a:pPr marL="0" indent="0">
              <a:buNone/>
            </a:pPr>
            <a:endParaRPr lang="en-US" sz="2400" dirty="0" smtClean="0">
              <a:solidFill>
                <a:srgbClr val="FF0000"/>
              </a:solidFill>
            </a:endParaRPr>
          </a:p>
          <a:p>
            <a:pPr marL="0" indent="0">
              <a:buNone/>
            </a:pPr>
            <a:r>
              <a:rPr lang="en-US" sz="2400" dirty="0" smtClean="0"/>
              <a:t>5. A</a:t>
            </a:r>
            <a:endParaRPr lang="en-US" sz="2400" dirty="0"/>
          </a:p>
          <a:p>
            <a:pPr marL="0" indent="0">
              <a:buNone/>
            </a:pPr>
            <a:endParaRPr lang="en-US" sz="2400" dirty="0" smtClean="0"/>
          </a:p>
          <a:p>
            <a:pPr marL="0" indent="0">
              <a:buNone/>
            </a:pPr>
            <a:r>
              <a:rPr lang="en-US" sz="2400" dirty="0" smtClean="0"/>
              <a:t>6. The building industry uses the </a:t>
            </a:r>
            <a:r>
              <a:rPr lang="en-US" sz="2400" dirty="0" err="1" smtClean="0"/>
              <a:t>nD</a:t>
            </a:r>
            <a:r>
              <a:rPr lang="en-US" sz="2400" dirty="0" smtClean="0"/>
              <a:t> terms to refer to groups of BIM Uses, which do not adequately describe the variety of ways BIM can be used.</a:t>
            </a:r>
          </a:p>
          <a:p>
            <a:pPr marL="0" indent="0">
              <a:buNone/>
            </a:pPr>
            <a:r>
              <a:rPr lang="en-US" sz="2400" dirty="0" smtClean="0"/>
              <a:t>In general:	</a:t>
            </a:r>
          </a:p>
          <a:p>
            <a:pPr marL="0" indent="0">
              <a:buNone/>
            </a:pPr>
            <a:r>
              <a:rPr lang="en-US" sz="2400" dirty="0" smtClean="0"/>
              <a:t>4D: Integration of the BIM with scheduling</a:t>
            </a:r>
          </a:p>
          <a:p>
            <a:pPr marL="0" indent="0">
              <a:buNone/>
            </a:pPr>
            <a:r>
              <a:rPr lang="en-US" sz="2400" dirty="0" smtClean="0"/>
              <a:t>5D: BIM with quantity extraction and cost estimation </a:t>
            </a:r>
          </a:p>
          <a:p>
            <a:pPr marL="0" indent="0">
              <a:buNone/>
            </a:pPr>
            <a:r>
              <a:rPr lang="en-US" sz="2400" dirty="0" smtClean="0"/>
              <a:t>6D: Use of the BIM for facilities </a:t>
            </a:r>
            <a:r>
              <a:rPr lang="en-US" sz="2400" dirty="0"/>
              <a:t>m</a:t>
            </a:r>
            <a:r>
              <a:rPr lang="en-US" sz="2400" dirty="0" smtClean="0"/>
              <a:t>anagement</a:t>
            </a:r>
          </a:p>
          <a:p>
            <a:pPr marL="400050" lvl="1" indent="0">
              <a:buNone/>
            </a:pPr>
            <a:endParaRPr lang="en-US" sz="2400" dirty="0"/>
          </a:p>
        </p:txBody>
      </p:sp>
      <p:sp>
        <p:nvSpPr>
          <p:cNvPr id="4" name="灯片编号占位符 3"/>
          <p:cNvSpPr>
            <a:spLocks noGrp="1"/>
          </p:cNvSpPr>
          <p:nvPr>
            <p:ph type="sldNum" sz="quarter" idx="12"/>
          </p:nvPr>
        </p:nvSpPr>
        <p:spPr/>
        <p:txBody>
          <a:bodyPr/>
          <a:lstStyle/>
          <a:p>
            <a:fld id="{251C0D50-5D03-4ACC-9146-0536ED0EDBDB}" type="slidenum">
              <a:rPr lang="en-US" smtClean="0"/>
              <a:pPr/>
              <a:t>46</a:t>
            </a:fld>
            <a:endParaRPr lang="en-US"/>
          </a:p>
        </p:txBody>
      </p:sp>
    </p:spTree>
    <p:extLst>
      <p:ext uri="{BB962C8B-B14F-4D97-AF65-F5344CB8AC3E}">
        <p14:creationId xmlns:p14="http://schemas.microsoft.com/office/powerpoint/2010/main" val="38491553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286000"/>
            <a:ext cx="8229600" cy="1143000"/>
          </a:xfrm>
        </p:spPr>
        <p:txBody>
          <a:bodyPr>
            <a:normAutofit/>
          </a:bodyPr>
          <a:lstStyle/>
          <a:p>
            <a:pPr algn="ctr" eaLnBrk="1" hangingPunct="1"/>
            <a:r>
              <a:rPr lang="en-US" sz="3400" b="1" kern="1200" dirty="0" smtClean="0">
                <a:solidFill>
                  <a:srgbClr val="3333CC"/>
                </a:solidFill>
                <a:latin typeface="Verdana" pitchFamily="34" charset="0"/>
              </a:rPr>
              <a:t>3 Features and Benefits of BIM</a:t>
            </a:r>
            <a:endParaRPr lang="en-US" sz="3400" b="1" kern="1200" dirty="0">
              <a:solidFill>
                <a:srgbClr val="3333CC"/>
              </a:solidFill>
              <a:latin typeface="Verdana" pitchFamily="34" charset="0"/>
            </a:endParaRPr>
          </a:p>
        </p:txBody>
      </p:sp>
      <p:sp>
        <p:nvSpPr>
          <p:cNvPr id="3" name="Slide Number Placeholder 2"/>
          <p:cNvSpPr>
            <a:spLocks noGrp="1"/>
          </p:cNvSpPr>
          <p:nvPr>
            <p:ph type="sldNum" sz="quarter" idx="12"/>
          </p:nvPr>
        </p:nvSpPr>
        <p:spPr/>
        <p:txBody>
          <a:bodyPr/>
          <a:lstStyle/>
          <a:p>
            <a:fld id="{251C0D50-5D03-4ACC-9146-0536ED0EDBDB}" type="slidenum">
              <a:rPr lang="en-US" smtClean="0"/>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1F7591-E301-4A59-BF6B-926AEE98CC99}" type="slidenum">
              <a:rPr lang="en-US" smtClean="0"/>
              <a:pPr/>
              <a:t>48</a:t>
            </a:fld>
            <a:endParaRPr lang="en-US"/>
          </a:p>
        </p:txBody>
      </p:sp>
      <p:sp>
        <p:nvSpPr>
          <p:cNvPr id="3" name="Title 2"/>
          <p:cNvSpPr txBox="1">
            <a:spLocks/>
          </p:cNvSpPr>
          <p:nvPr/>
        </p:nvSpPr>
        <p:spPr>
          <a:xfrm>
            <a:off x="457200" y="1191088"/>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Verdana" pitchFamily="34" charset="0"/>
                <a:ea typeface="+mj-ea"/>
                <a:cs typeface="+mj-cs"/>
              </a:defRPr>
            </a:lvl1pPr>
          </a:lstStyle>
          <a:p>
            <a:pPr fontAlgn="auto">
              <a:spcAft>
                <a:spcPts val="0"/>
              </a:spcAft>
            </a:pPr>
            <a:r>
              <a:rPr lang="en-US" sz="3400" b="1" dirty="0" smtClean="0">
                <a:solidFill>
                  <a:srgbClr val="3333CC"/>
                </a:solidFill>
              </a:rPr>
              <a:t>General</a:t>
            </a:r>
            <a:endParaRPr lang="en-US" sz="3400" b="1" dirty="0">
              <a:solidFill>
                <a:srgbClr val="3333CC"/>
              </a:solidFill>
            </a:endParaRPr>
          </a:p>
        </p:txBody>
      </p:sp>
      <p:sp>
        <p:nvSpPr>
          <p:cNvPr id="5" name="内容占位符 2"/>
          <p:cNvSpPr txBox="1">
            <a:spLocks/>
          </p:cNvSpPr>
          <p:nvPr/>
        </p:nvSpPr>
        <p:spPr>
          <a:xfrm>
            <a:off x="457200" y="2209197"/>
            <a:ext cx="8229600" cy="274782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400" dirty="0" smtClean="0"/>
              <a:t>BIM protocols and standard enhance collaboration.</a:t>
            </a:r>
          </a:p>
          <a:p>
            <a:pPr marL="0" indent="0" fontAlgn="auto">
              <a:spcAft>
                <a:spcPts val="0"/>
              </a:spcAft>
              <a:buFont typeface="Arial" pitchFamily="34" charset="0"/>
              <a:buNone/>
            </a:pPr>
            <a:endParaRPr lang="en-US" sz="2400" dirty="0"/>
          </a:p>
          <a:p>
            <a:pPr marL="0" indent="0" fontAlgn="auto">
              <a:spcAft>
                <a:spcPts val="0"/>
              </a:spcAft>
              <a:buFont typeface="Arial" pitchFamily="34" charset="0"/>
              <a:buNone/>
            </a:pPr>
            <a:r>
              <a:rPr lang="en-US" sz="2400" dirty="0" smtClean="0"/>
              <a:t>For full benefits, BIM standards should be fixed prior to software implementation.</a:t>
            </a:r>
            <a:endParaRPr lang="en-US" sz="2400" dirty="0"/>
          </a:p>
        </p:txBody>
      </p:sp>
    </p:spTree>
    <p:extLst>
      <p:ext uri="{BB962C8B-B14F-4D97-AF65-F5344CB8AC3E}">
        <p14:creationId xmlns:p14="http://schemas.microsoft.com/office/powerpoint/2010/main" val="705104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spcBef>
                <a:spcPts val="1200"/>
              </a:spcBef>
            </a:pPr>
            <a:r>
              <a:rPr lang="en-US" sz="3200" b="1" dirty="0" smtClean="0">
                <a:solidFill>
                  <a:srgbClr val="3333CC"/>
                </a:solidFill>
              </a:rPr>
              <a:t>Benefits</a:t>
            </a:r>
            <a:br>
              <a:rPr lang="en-US" sz="3200" b="1" dirty="0" smtClean="0">
                <a:solidFill>
                  <a:srgbClr val="3333CC"/>
                </a:solidFill>
              </a:rPr>
            </a:br>
            <a:r>
              <a:rPr lang="en-US" sz="1200" b="1" dirty="0" smtClean="0">
                <a:solidFill>
                  <a:srgbClr val="3333CC"/>
                </a:solidFill>
              </a:rPr>
              <a:t/>
            </a:r>
            <a:br>
              <a:rPr lang="en-US" sz="1200" b="1" dirty="0" smtClean="0">
                <a:solidFill>
                  <a:srgbClr val="3333CC"/>
                </a:solidFill>
              </a:rPr>
            </a:br>
            <a:r>
              <a:rPr lang="en-US" sz="3200" b="1" dirty="0" smtClean="0">
                <a:solidFill>
                  <a:srgbClr val="3333CC"/>
                </a:solidFill>
              </a:rPr>
              <a:t>More Efficient 3D Visualization</a:t>
            </a:r>
            <a:endParaRPr lang="fr-CH" sz="3200" b="1" dirty="0">
              <a:solidFill>
                <a:srgbClr val="3333CC"/>
              </a:solidFill>
            </a:endParaRPr>
          </a:p>
        </p:txBody>
      </p:sp>
      <p:sp>
        <p:nvSpPr>
          <p:cNvPr id="2" name="Content Placeholder 1"/>
          <p:cNvSpPr>
            <a:spLocks noGrp="1"/>
          </p:cNvSpPr>
          <p:nvPr>
            <p:ph idx="1"/>
          </p:nvPr>
        </p:nvSpPr>
        <p:spPr>
          <a:xfrm>
            <a:off x="136026" y="1672392"/>
            <a:ext cx="8550774" cy="4525963"/>
          </a:xfrm>
        </p:spPr>
        <p:txBody>
          <a:bodyPr>
            <a:noAutofit/>
          </a:bodyPr>
          <a:lstStyle/>
          <a:p>
            <a:pPr lvl="0">
              <a:buNone/>
            </a:pPr>
            <a:r>
              <a:rPr lang="en-US" sz="2400" dirty="0" smtClean="0"/>
              <a:t>	Eliminates creation and coordination of </a:t>
            </a:r>
            <a:r>
              <a:rPr lang="en-US" sz="2400" b="1" dirty="0" smtClean="0"/>
              <a:t>redundant modeling</a:t>
            </a:r>
            <a:r>
              <a:rPr lang="fr-CH" sz="2400" dirty="0" smtClean="0"/>
              <a:t>.</a:t>
            </a:r>
            <a:endParaRPr lang="fr-CH" sz="2400" b="1" dirty="0" smtClean="0"/>
          </a:p>
          <a:p>
            <a:pPr lvl="0">
              <a:buNone/>
            </a:pPr>
            <a:r>
              <a:rPr lang="fr-CH" sz="2400" b="1" dirty="0" smtClean="0"/>
              <a:t>	</a:t>
            </a:r>
            <a:r>
              <a:rPr lang="en-US" sz="2400" dirty="0" smtClean="0"/>
              <a:t>A common 3D building model throughout the design process, to visualize, communicate and coordinate building design solutions from early conception through construction administration.</a:t>
            </a:r>
            <a:endParaRPr lang="fr-CH" sz="2400" dirty="0" smtClean="0"/>
          </a:p>
          <a:p>
            <a:pPr lvl="0">
              <a:buNone/>
            </a:pPr>
            <a:r>
              <a:rPr lang="en-US" sz="2400" dirty="0" smtClean="0"/>
              <a:t>	“More time and cost can be saved to flesh out design ideas.”                     	(</a:t>
            </a:r>
            <a:r>
              <a:rPr lang="en-US" sz="2400" dirty="0" err="1" smtClean="0"/>
              <a:t>Rundell</a:t>
            </a:r>
            <a:r>
              <a:rPr lang="en-US" sz="2400" dirty="0" smtClean="0"/>
              <a:t>, 2007)</a:t>
            </a:r>
          </a:p>
          <a:p>
            <a:pPr lvl="0">
              <a:buNone/>
            </a:pPr>
            <a:endParaRPr lang="fr-CH" sz="1600" dirty="0" smtClean="0"/>
          </a:p>
          <a:p>
            <a:pPr lvl="0">
              <a:buNone/>
            </a:pPr>
            <a:r>
              <a:rPr lang="en-US" sz="2400" dirty="0" smtClean="0"/>
              <a:t>	Higher quality presentation materials for approvals, marketing and even design investigation.</a:t>
            </a:r>
          </a:p>
          <a:p>
            <a:pPr lvl="0"/>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41" y="130254"/>
            <a:ext cx="8894619" cy="1143000"/>
          </a:xfrm>
        </p:spPr>
        <p:txBody>
          <a:bodyPr>
            <a:noAutofit/>
          </a:bodyPr>
          <a:lstStyle/>
          <a:p>
            <a:r>
              <a:rPr lang="en-US" sz="3200" b="1" dirty="0" smtClean="0">
                <a:solidFill>
                  <a:srgbClr val="3333CC"/>
                </a:solidFill>
              </a:rPr>
              <a:t>Traditional Asset Delivery Process</a:t>
            </a:r>
            <a:endParaRPr lang="en-US" sz="3200" b="1" dirty="0">
              <a:solidFill>
                <a:srgbClr val="3333CC"/>
              </a:solidFill>
            </a:endParaRPr>
          </a:p>
        </p:txBody>
      </p:sp>
      <p:sp>
        <p:nvSpPr>
          <p:cNvPr id="2" name="Content Placeholder 1"/>
          <p:cNvSpPr>
            <a:spLocks noGrp="1"/>
          </p:cNvSpPr>
          <p:nvPr>
            <p:ph idx="1"/>
          </p:nvPr>
        </p:nvSpPr>
        <p:spPr>
          <a:xfrm>
            <a:off x="-139065" y="1280235"/>
            <a:ext cx="9044940" cy="4525963"/>
          </a:xfrm>
        </p:spPr>
        <p:txBody>
          <a:bodyPr>
            <a:noAutofit/>
          </a:bodyPr>
          <a:lstStyle/>
          <a:p>
            <a:pPr lvl="0">
              <a:buNone/>
            </a:pPr>
            <a:r>
              <a:rPr lang="en-US" sz="2400" b="1" dirty="0" smtClean="0"/>
              <a:t>	Paper-based documentation &amp; communication</a:t>
            </a:r>
          </a:p>
          <a:p>
            <a:pPr lvl="0">
              <a:buNone/>
            </a:pPr>
            <a:r>
              <a:rPr lang="en-US" sz="2400" dirty="0" smtClean="0"/>
              <a:t>		Unanticipated field costs and delays due to 	errors, omissions and changes during construction.</a:t>
            </a:r>
          </a:p>
          <a:p>
            <a:pPr lvl="0">
              <a:buNone/>
            </a:pPr>
            <a:r>
              <a:rPr lang="en-US" sz="2400" dirty="0" smtClean="0"/>
              <a:t>		Significant time to carry out critical assessment of 	design information.</a:t>
            </a:r>
          </a:p>
          <a:p>
            <a:pPr lvl="0">
              <a:buNone/>
            </a:pPr>
            <a:endParaRPr lang="en-US" sz="900" dirty="0" smtClean="0"/>
          </a:p>
          <a:p>
            <a:pPr lvl="0">
              <a:buNone/>
            </a:pPr>
            <a:r>
              <a:rPr lang="en-US" sz="2400" b="1" dirty="0" smtClean="0"/>
              <a:t>	Costly fabrication due to inconsistency, inaccuracy and uncertainty in design.</a:t>
            </a:r>
          </a:p>
          <a:p>
            <a:pPr>
              <a:buNone/>
            </a:pPr>
            <a:r>
              <a:rPr lang="en-US" sz="2400" dirty="0" smtClean="0"/>
              <a:t>		Most fabrication and construction is onsite 	where exact conditions are known.</a:t>
            </a:r>
          </a:p>
          <a:p>
            <a:pPr lvl="0">
              <a:buNone/>
            </a:pPr>
            <a:r>
              <a:rPr lang="en-US" sz="2400" dirty="0" smtClean="0"/>
              <a:t>		Compared with </a:t>
            </a:r>
            <a:r>
              <a:rPr lang="en-US" sz="2400" dirty="0"/>
              <a:t>factory </a:t>
            </a:r>
            <a:r>
              <a:rPr lang="en-US" sz="2400" dirty="0" smtClean="0"/>
              <a:t>environments, errors are 	more common due to ill-defined and changing 	onsite conditions.</a:t>
            </a:r>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More Efficient 3D Visualization</a:t>
            </a:r>
            <a:endParaRPr lang="fr-CH" sz="3200" b="1" dirty="0">
              <a:solidFill>
                <a:srgbClr val="3333CC"/>
              </a:solidFill>
            </a:endParaRPr>
          </a:p>
        </p:txBody>
      </p:sp>
      <p:sp>
        <p:nvSpPr>
          <p:cNvPr id="3" name="Content Placeholder 2"/>
          <p:cNvSpPr>
            <a:spLocks noGrp="1"/>
          </p:cNvSpPr>
          <p:nvPr>
            <p:ph idx="1"/>
          </p:nvPr>
        </p:nvSpPr>
        <p:spPr>
          <a:xfrm>
            <a:off x="98240" y="1600200"/>
            <a:ext cx="8803935" cy="4525963"/>
          </a:xfrm>
        </p:spPr>
        <p:txBody>
          <a:bodyPr>
            <a:normAutofit/>
          </a:bodyPr>
          <a:lstStyle/>
          <a:p>
            <a:pPr lvl="0">
              <a:buNone/>
            </a:pPr>
            <a:r>
              <a:rPr lang="en-US" sz="2400" dirty="0" smtClean="0"/>
              <a:t>	Automatic low-level corrections when changes are made into design.</a:t>
            </a:r>
          </a:p>
          <a:p>
            <a:pPr lvl="0">
              <a:buNone/>
            </a:pPr>
            <a:endParaRPr lang="fr-CH" sz="2400" dirty="0" smtClean="0"/>
          </a:p>
          <a:p>
            <a:pPr lvl="0">
              <a:buNone/>
            </a:pPr>
            <a:r>
              <a:rPr lang="en-US" sz="2400" dirty="0" smtClean="0"/>
              <a:t>	May help convey design intent, identify the best design alternatives and improve coordination between multidisciplinary teams.</a:t>
            </a:r>
            <a:r>
              <a:rPr lang="fr-CH" sz="2400" dirty="0" smtClean="0"/>
              <a:t>(</a:t>
            </a:r>
            <a:r>
              <a:rPr lang="fr-CH" sz="2400" dirty="0" err="1" smtClean="0"/>
              <a:t>Schlosser</a:t>
            </a:r>
            <a:r>
              <a:rPr lang="fr-CH" sz="2400" dirty="0" smtClean="0"/>
              <a:t>, 2010)</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3D Model to 2D Plan</a:t>
            </a:r>
            <a:endParaRPr lang="fr-CH" sz="3200" b="1" dirty="0">
              <a:solidFill>
                <a:srgbClr val="3333CC"/>
              </a:solidFill>
            </a:endParaRPr>
          </a:p>
        </p:txBody>
      </p:sp>
      <p:sp>
        <p:nvSpPr>
          <p:cNvPr id="2" name="Content Placeholder 1"/>
          <p:cNvSpPr>
            <a:spLocks noGrp="1"/>
          </p:cNvSpPr>
          <p:nvPr>
            <p:ph idx="1"/>
          </p:nvPr>
        </p:nvSpPr>
        <p:spPr>
          <a:xfrm>
            <a:off x="147205" y="1400175"/>
            <a:ext cx="8520545" cy="4525963"/>
          </a:xfrm>
        </p:spPr>
        <p:txBody>
          <a:bodyPr>
            <a:noAutofit/>
          </a:bodyPr>
          <a:lstStyle/>
          <a:p>
            <a:pPr>
              <a:buNone/>
            </a:pPr>
            <a:r>
              <a:rPr lang="en-US" sz="2400" dirty="0" smtClean="0"/>
              <a:t>	2D building plans can be generated from BIM 3D models.</a:t>
            </a:r>
          </a:p>
          <a:p>
            <a:pPr lvl="1"/>
            <a:r>
              <a:rPr lang="en-US" sz="2400" dirty="0" smtClean="0"/>
              <a:t>Floor plans</a:t>
            </a:r>
          </a:p>
          <a:p>
            <a:pPr lvl="1"/>
            <a:r>
              <a:rPr lang="en-US" sz="2400" dirty="0" smtClean="0"/>
              <a:t>Cross sections</a:t>
            </a:r>
          </a:p>
          <a:p>
            <a:pPr lvl="1"/>
            <a:r>
              <a:rPr lang="en-US" sz="2400" dirty="0" smtClean="0"/>
              <a:t>Elevations</a:t>
            </a:r>
          </a:p>
          <a:p>
            <a:pPr lvl="1"/>
            <a:r>
              <a:rPr lang="en-US" sz="2400" dirty="0" smtClean="0"/>
              <a:t>Perspective views</a:t>
            </a:r>
          </a:p>
          <a:p>
            <a:pPr>
              <a:buNone/>
            </a:pPr>
            <a:r>
              <a:rPr lang="en-US" sz="2400" dirty="0" smtClean="0"/>
              <a:t>	Possible benefits:</a:t>
            </a:r>
          </a:p>
          <a:p>
            <a:pPr lvl="1"/>
            <a:r>
              <a:rPr lang="en-US" sz="2400" dirty="0" smtClean="0"/>
              <a:t>Reduction of amount of time and number of errors.</a:t>
            </a:r>
          </a:p>
          <a:p>
            <a:pPr lvl="1"/>
            <a:r>
              <a:rPr lang="en-US" sz="2400" dirty="0" smtClean="0"/>
              <a:t>Data consistency of among plans upon any modification.</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51</a:t>
            </a:fld>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Cost Estimation</a:t>
            </a:r>
            <a:endParaRPr lang="fr-CH" sz="3200" b="1" dirty="0">
              <a:solidFill>
                <a:srgbClr val="3333CC"/>
              </a:solidFill>
            </a:endParaRPr>
          </a:p>
        </p:txBody>
      </p:sp>
      <p:sp>
        <p:nvSpPr>
          <p:cNvPr id="2" name="Content Placeholder 1"/>
          <p:cNvSpPr>
            <a:spLocks noGrp="1"/>
          </p:cNvSpPr>
          <p:nvPr>
            <p:ph idx="1"/>
          </p:nvPr>
        </p:nvSpPr>
        <p:spPr>
          <a:xfrm>
            <a:off x="128469" y="1600200"/>
            <a:ext cx="8558331" cy="4525963"/>
          </a:xfrm>
        </p:spPr>
        <p:txBody>
          <a:bodyPr>
            <a:noAutofit/>
          </a:bodyPr>
          <a:lstStyle/>
          <a:p>
            <a:pPr>
              <a:buNone/>
            </a:pPr>
            <a:r>
              <a:rPr lang="en-US" sz="2400" dirty="0" smtClean="0"/>
              <a:t>	Traditionally, the estimation process includes quantification, pricing as well as various methods using spreadsheet and cost software. Quantification can take 50%-80% time of the whole process. </a:t>
            </a:r>
          </a:p>
          <a:p>
            <a:pPr algn="r">
              <a:buNone/>
            </a:pPr>
            <a:r>
              <a:rPr lang="en-US" sz="2400" dirty="0" smtClean="0"/>
              <a:t>(</a:t>
            </a:r>
            <a:r>
              <a:rPr lang="fr-CH" sz="2400" dirty="0" err="1" smtClean="0"/>
              <a:t>Sabol</a:t>
            </a:r>
            <a:r>
              <a:rPr lang="fr-CH" sz="2400" dirty="0" smtClean="0"/>
              <a:t>, 2008</a:t>
            </a:r>
            <a:r>
              <a:rPr lang="en-US" sz="2400" dirty="0" smtClean="0"/>
              <a:t>) </a:t>
            </a:r>
          </a:p>
          <a:p>
            <a:endParaRPr lang="en-US" sz="1600" dirty="0" smtClean="0"/>
          </a:p>
          <a:p>
            <a:pPr>
              <a:buNone/>
            </a:pPr>
            <a:r>
              <a:rPr lang="en-US" sz="2400" dirty="0" smtClean="0"/>
              <a:t>	BIM enables the generation of takeoffs, counts and measurements </a:t>
            </a:r>
            <a:r>
              <a:rPr lang="en-US" sz="2400" b="1" dirty="0" smtClean="0"/>
              <a:t>directly from models</a:t>
            </a:r>
            <a:r>
              <a:rPr lang="en-US" sz="2400" dirty="0" smtClean="0"/>
              <a:t>. </a:t>
            </a:r>
          </a:p>
          <a:p>
            <a:pPr>
              <a:buNone/>
            </a:pPr>
            <a:r>
              <a:rPr lang="en-US" sz="2400" dirty="0" smtClean="0"/>
              <a:t>	Consistent information and  accommodated updates. </a:t>
            </a:r>
          </a:p>
          <a:p>
            <a:pPr>
              <a:buNone/>
            </a:pPr>
            <a:r>
              <a:rPr lang="en-US" sz="2400" dirty="0" smtClean="0"/>
              <a:t>	Faster and more accurate cost estimation process.</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Cost Estimation</a:t>
            </a:r>
            <a:endParaRPr lang="fr-CH" sz="3200" b="1" dirty="0">
              <a:solidFill>
                <a:srgbClr val="3333CC"/>
              </a:solidFill>
            </a:endParaRPr>
          </a:p>
        </p:txBody>
      </p:sp>
      <p:sp>
        <p:nvSpPr>
          <p:cNvPr id="2" name="Content Placeholder 1"/>
          <p:cNvSpPr>
            <a:spLocks noGrp="1"/>
          </p:cNvSpPr>
          <p:nvPr>
            <p:ph idx="1"/>
          </p:nvPr>
        </p:nvSpPr>
        <p:spPr>
          <a:xfrm>
            <a:off x="143583" y="1600200"/>
            <a:ext cx="8543217" cy="4525963"/>
          </a:xfrm>
        </p:spPr>
        <p:txBody>
          <a:bodyPr>
            <a:noAutofit/>
          </a:bodyPr>
          <a:lstStyle/>
          <a:p>
            <a:pPr>
              <a:buNone/>
            </a:pPr>
            <a:r>
              <a:rPr lang="en-US" sz="2400" b="1" dirty="0" smtClean="0"/>
              <a:t>	Preliminary cost estimation</a:t>
            </a:r>
          </a:p>
          <a:p>
            <a:pPr>
              <a:buNone/>
            </a:pPr>
            <a:r>
              <a:rPr lang="en-US" sz="2400" b="1" dirty="0" smtClean="0"/>
              <a:t>	</a:t>
            </a:r>
            <a:r>
              <a:rPr lang="en-US" sz="2400" dirty="0" smtClean="0"/>
              <a:t>Generally based on templates (past project experience, standard square foot costs based on region/project type/construction type). </a:t>
            </a:r>
          </a:p>
          <a:p>
            <a:pPr>
              <a:buNone/>
            </a:pPr>
            <a:r>
              <a:rPr lang="en-US" sz="2400" dirty="0" smtClean="0"/>
              <a:t>	</a:t>
            </a:r>
          </a:p>
          <a:p>
            <a:pPr>
              <a:buNone/>
            </a:pPr>
            <a:r>
              <a:rPr lang="en-US" sz="2400" dirty="0" smtClean="0"/>
              <a:t>	Usually generic, at a high level and less detailed in nature and avoids counting of individual pieces.</a:t>
            </a:r>
          </a:p>
          <a:p>
            <a:pPr algn="r">
              <a:buNone/>
            </a:pPr>
            <a:r>
              <a:rPr lang="en-US" sz="2400" dirty="0" smtClean="0"/>
              <a:t>(</a:t>
            </a:r>
            <a:r>
              <a:rPr lang="fr-CH" sz="2400" dirty="0" err="1" smtClean="0"/>
              <a:t>Sabol</a:t>
            </a:r>
            <a:r>
              <a:rPr lang="fr-CH" sz="2400" dirty="0" smtClean="0"/>
              <a:t>, 2008</a:t>
            </a:r>
            <a:r>
              <a:rPr lang="en-US" sz="2400" dirty="0" smtClean="0"/>
              <a:t>)</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Cost Estimation</a:t>
            </a:r>
            <a:endParaRPr lang="fr-CH" sz="3200" b="1" dirty="0">
              <a:solidFill>
                <a:srgbClr val="3333CC"/>
              </a:solidFill>
            </a:endParaRPr>
          </a:p>
        </p:txBody>
      </p:sp>
      <p:sp>
        <p:nvSpPr>
          <p:cNvPr id="2" name="Content Placeholder 1"/>
          <p:cNvSpPr>
            <a:spLocks noGrp="1"/>
          </p:cNvSpPr>
          <p:nvPr>
            <p:ph idx="1"/>
          </p:nvPr>
        </p:nvSpPr>
        <p:spPr>
          <a:xfrm>
            <a:off x="136026" y="1348740"/>
            <a:ext cx="8726034" cy="4525963"/>
          </a:xfrm>
        </p:spPr>
        <p:txBody>
          <a:bodyPr>
            <a:noAutofit/>
          </a:bodyPr>
          <a:lstStyle/>
          <a:p>
            <a:pPr>
              <a:buNone/>
            </a:pPr>
            <a:r>
              <a:rPr lang="en-US" sz="2400" b="1" dirty="0" smtClean="0"/>
              <a:t>	Detailed cost estimation</a:t>
            </a:r>
            <a:endParaRPr lang="en-US" sz="2400" dirty="0" smtClean="0"/>
          </a:p>
          <a:p>
            <a:pPr>
              <a:buNone/>
            </a:pPr>
            <a:r>
              <a:rPr lang="en-US" sz="2400" dirty="0" smtClean="0"/>
              <a:t>	Prepared from well-defined design and engineering data, with standards (to what level of detail, at which project phase) of representing building elements (objects, families, assemblies) in a model. </a:t>
            </a:r>
          </a:p>
          <a:p>
            <a:pPr>
              <a:buNone/>
            </a:pPr>
            <a:endParaRPr lang="en-US" sz="2400" dirty="0" smtClean="0"/>
          </a:p>
          <a:p>
            <a:pPr>
              <a:buNone/>
            </a:pPr>
            <a:r>
              <a:rPr lang="en-US" sz="2400" dirty="0" smtClean="0"/>
              <a:t>	Information and quantities will be identified and exported to costing application. </a:t>
            </a:r>
          </a:p>
          <a:p>
            <a:pPr>
              <a:buNone/>
            </a:pPr>
            <a:r>
              <a:rPr lang="en-US" sz="2400" dirty="0" smtClean="0"/>
              <a:t>	To avoid creating cumbersome BIM models, additional information can be affiliated with objects in an external database.</a:t>
            </a:r>
          </a:p>
          <a:p>
            <a:pPr algn="r">
              <a:buNone/>
            </a:pPr>
            <a:r>
              <a:rPr lang="en-US" sz="2400" dirty="0" smtClean="0"/>
              <a:t>(</a:t>
            </a:r>
            <a:r>
              <a:rPr lang="fr-CH" sz="2400" dirty="0" err="1" smtClean="0"/>
              <a:t>Sabol</a:t>
            </a:r>
            <a:r>
              <a:rPr lang="fr-CH" sz="2400" dirty="0" smtClean="0"/>
              <a:t>, 2008</a:t>
            </a:r>
            <a:r>
              <a:rPr lang="en-US" sz="2400" dirty="0" smtClean="0"/>
              <a:t>) </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Simulation and Analysis</a:t>
            </a:r>
            <a:endParaRPr lang="fr-CH" sz="3200" b="1" dirty="0">
              <a:solidFill>
                <a:srgbClr val="3333CC"/>
              </a:solidFill>
            </a:endParaRPr>
          </a:p>
        </p:txBody>
      </p:sp>
      <p:sp>
        <p:nvSpPr>
          <p:cNvPr id="2" name="Content Placeholder 1"/>
          <p:cNvSpPr>
            <a:spLocks noGrp="1"/>
          </p:cNvSpPr>
          <p:nvPr>
            <p:ph idx="1"/>
          </p:nvPr>
        </p:nvSpPr>
        <p:spPr>
          <a:xfrm>
            <a:off x="163840" y="1384300"/>
            <a:ext cx="8980160" cy="5054600"/>
          </a:xfrm>
        </p:spPr>
        <p:txBody>
          <a:bodyPr>
            <a:noAutofit/>
          </a:bodyPr>
          <a:lstStyle/>
          <a:p>
            <a:pPr>
              <a:buNone/>
            </a:pPr>
            <a:r>
              <a:rPr lang="en-US" sz="2400" dirty="0" smtClean="0"/>
              <a:t>	</a:t>
            </a:r>
            <a:r>
              <a:rPr lang="en-US" sz="2400" b="1" dirty="0" smtClean="0"/>
              <a:t>Energy efficiency</a:t>
            </a:r>
          </a:p>
          <a:p>
            <a:pPr>
              <a:buNone/>
            </a:pPr>
            <a:r>
              <a:rPr lang="en-US" sz="2400" b="1" dirty="0" smtClean="0"/>
              <a:t>		</a:t>
            </a:r>
            <a:r>
              <a:rPr lang="en-US" sz="2400" dirty="0" smtClean="0"/>
              <a:t>Evaluation of the energy use during the early 	design phases.</a:t>
            </a:r>
          </a:p>
          <a:p>
            <a:pPr>
              <a:buNone/>
            </a:pPr>
            <a:r>
              <a:rPr lang="en-US" sz="2400" dirty="0" smtClean="0"/>
              <a:t>		Opportunities to improve the building’s energy 	performance.</a:t>
            </a:r>
          </a:p>
          <a:p>
            <a:pPr>
              <a:buNone/>
            </a:pPr>
            <a:endParaRPr lang="en-US" sz="1800" dirty="0" smtClean="0"/>
          </a:p>
          <a:p>
            <a:pPr>
              <a:buNone/>
            </a:pPr>
            <a:r>
              <a:rPr lang="en-US" sz="2400" dirty="0" smtClean="0"/>
              <a:t>	</a:t>
            </a:r>
            <a:r>
              <a:rPr lang="en-US" sz="2400" b="1" dirty="0" smtClean="0"/>
              <a:t>MEP</a:t>
            </a:r>
            <a:r>
              <a:rPr lang="en-US" sz="2400" dirty="0" smtClean="0"/>
              <a:t> coordination and simulation (Mechanical, electrical, and plumbing).</a:t>
            </a:r>
          </a:p>
          <a:p>
            <a:pPr>
              <a:buNone/>
            </a:pPr>
            <a:endParaRPr lang="en-US" sz="1800" dirty="0" smtClean="0"/>
          </a:p>
          <a:p>
            <a:pPr>
              <a:buNone/>
            </a:pPr>
            <a:r>
              <a:rPr lang="en-US" sz="2400" dirty="0" smtClean="0"/>
              <a:t>	Structural analysis, emergency evacuation simulation, simulation of other aspects such as </a:t>
            </a:r>
            <a:r>
              <a:rPr lang="en-US" sz="2400" b="1" dirty="0" smtClean="0"/>
              <a:t>lighting </a:t>
            </a:r>
            <a:r>
              <a:rPr lang="en-US" sz="2400" dirty="0" smtClean="0"/>
              <a:t>and</a:t>
            </a:r>
            <a:r>
              <a:rPr lang="en-US" sz="2400" b="1" dirty="0" smtClean="0"/>
              <a:t> sound</a:t>
            </a:r>
            <a:r>
              <a:rPr lang="en-US" sz="2400" dirty="0" smtClean="0"/>
              <a:t>.</a:t>
            </a:r>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1F7591-E301-4A59-BF6B-926AEE98CC99}" type="slidenum">
              <a:rPr lang="en-US" smtClean="0"/>
              <a:pPr/>
              <a:t>56</a:t>
            </a:fld>
            <a:endParaRPr lang="en-US"/>
          </a:p>
        </p:txBody>
      </p:sp>
      <p:sp>
        <p:nvSpPr>
          <p:cNvPr id="3" name="Title 2"/>
          <p:cNvSpPr txBox="1">
            <a:spLocks/>
          </p:cNvSpPr>
          <p:nvPr/>
        </p:nvSpPr>
        <p:spPr>
          <a:xfrm>
            <a:off x="432753" y="587470"/>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Verdana" pitchFamily="34" charset="0"/>
                <a:ea typeface="+mj-ea"/>
                <a:cs typeface="+mj-cs"/>
              </a:defRPr>
            </a:lvl1pPr>
          </a:lstStyle>
          <a:p>
            <a:pPr fontAlgn="auto">
              <a:spcAft>
                <a:spcPts val="0"/>
              </a:spcAft>
            </a:pPr>
            <a:r>
              <a:rPr lang="en-US" sz="3200" b="1" dirty="0" smtClean="0">
                <a:solidFill>
                  <a:srgbClr val="3333CC"/>
                </a:solidFill>
              </a:rPr>
              <a:t>Construction</a:t>
            </a:r>
            <a:endParaRPr lang="fr-CH" sz="3200" b="1" dirty="0">
              <a:solidFill>
                <a:srgbClr val="3333CC"/>
              </a:solidFill>
            </a:endParaRPr>
          </a:p>
        </p:txBody>
      </p:sp>
      <p:sp>
        <p:nvSpPr>
          <p:cNvPr id="4" name="Content Placeholder 1"/>
          <p:cNvSpPr txBox="1">
            <a:spLocks/>
          </p:cNvSpPr>
          <p:nvPr/>
        </p:nvSpPr>
        <p:spPr>
          <a:xfrm>
            <a:off x="136026" y="1348740"/>
            <a:ext cx="8726034"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auto">
              <a:spcAft>
                <a:spcPts val="0"/>
              </a:spcAft>
              <a:buFont typeface="Arial" pitchFamily="34" charset="0"/>
              <a:buNone/>
            </a:pPr>
            <a:r>
              <a:rPr lang="en-US" sz="2400" b="1" dirty="0" smtClean="0"/>
              <a:t>	</a:t>
            </a:r>
            <a:endParaRPr lang="fr-CH" sz="2400" dirty="0"/>
          </a:p>
        </p:txBody>
      </p:sp>
      <p:sp>
        <p:nvSpPr>
          <p:cNvPr id="5" name="Content Placeholder 2"/>
          <p:cNvSpPr txBox="1">
            <a:spLocks/>
          </p:cNvSpPr>
          <p:nvPr/>
        </p:nvSpPr>
        <p:spPr>
          <a:xfrm>
            <a:off x="385660" y="2010096"/>
            <a:ext cx="8331620" cy="4525963"/>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763" lvl="0" indent="-4763">
              <a:buNone/>
            </a:pPr>
            <a:r>
              <a:rPr lang="en-US" sz="2400" dirty="0"/>
              <a:t>BIM helps speed the construction process, reducing costs, minimizing the likelihood of legal disputes, and providing a smoother process for the entire </a:t>
            </a:r>
            <a:r>
              <a:rPr lang="en-US" sz="2400" dirty="0" smtClean="0"/>
              <a:t>project (Eastman, </a:t>
            </a:r>
            <a:r>
              <a:rPr lang="en-US" sz="2400" dirty="0"/>
              <a:t>2008</a:t>
            </a:r>
            <a:r>
              <a:rPr lang="en-US" sz="2400" dirty="0" smtClean="0"/>
              <a:t>).</a:t>
            </a:r>
            <a:endParaRPr lang="fr-CH" sz="2400" dirty="0"/>
          </a:p>
          <a:p>
            <a:pPr marL="4763" indent="-4763" algn="r" fontAlgn="auto">
              <a:lnSpc>
                <a:spcPct val="90000"/>
              </a:lnSpc>
              <a:spcAft>
                <a:spcPts val="0"/>
              </a:spcAft>
              <a:buFont typeface="Arial" pitchFamily="34" charset="0"/>
              <a:buNone/>
            </a:pPr>
            <a:r>
              <a:rPr lang="en-US" sz="2400" dirty="0" smtClean="0"/>
              <a:t>	</a:t>
            </a:r>
          </a:p>
          <a:p>
            <a:pPr fontAlgn="auto">
              <a:spcAft>
                <a:spcPts val="0"/>
              </a:spcAft>
              <a:buFont typeface="Arial" pitchFamily="34" charset="0"/>
              <a:buNone/>
            </a:pPr>
            <a:r>
              <a:rPr lang="en-US" sz="2400" dirty="0" smtClean="0"/>
              <a:t>	</a:t>
            </a:r>
          </a:p>
        </p:txBody>
      </p:sp>
    </p:spTree>
    <p:extLst>
      <p:ext uri="{BB962C8B-B14F-4D97-AF65-F5344CB8AC3E}">
        <p14:creationId xmlns:p14="http://schemas.microsoft.com/office/powerpoint/2010/main" val="2672691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Clash Detection</a:t>
            </a:r>
            <a:endParaRPr lang="fr-CH" sz="3200" b="1" dirty="0" smtClean="0">
              <a:solidFill>
                <a:srgbClr val="3333CC"/>
              </a:solidFill>
            </a:endParaRPr>
          </a:p>
        </p:txBody>
      </p:sp>
      <p:sp>
        <p:nvSpPr>
          <p:cNvPr id="3" name="Content Placeholder 2"/>
          <p:cNvSpPr>
            <a:spLocks noGrp="1"/>
          </p:cNvSpPr>
          <p:nvPr>
            <p:ph idx="1"/>
          </p:nvPr>
        </p:nvSpPr>
        <p:spPr>
          <a:xfrm>
            <a:off x="385660" y="1432560"/>
            <a:ext cx="8331620" cy="4525963"/>
          </a:xfrm>
        </p:spPr>
        <p:txBody>
          <a:bodyPr>
            <a:noAutofit/>
          </a:bodyPr>
          <a:lstStyle/>
          <a:p>
            <a:pPr>
              <a:buNone/>
            </a:pPr>
            <a:r>
              <a:rPr lang="en-US" sz="2400" b="1" dirty="0" smtClean="0"/>
              <a:t>Traditional clash detection</a:t>
            </a:r>
          </a:p>
          <a:p>
            <a:pPr>
              <a:lnSpc>
                <a:spcPct val="90000"/>
              </a:lnSpc>
              <a:buNone/>
            </a:pPr>
            <a:r>
              <a:rPr lang="en-US" sz="2400" dirty="0" smtClean="0"/>
              <a:t>	1. Performed manually by overlaying individual system drawings on a light table, or using traditional 2D-CAD tools to overlay CAD layers to identify potential clashes.</a:t>
            </a:r>
          </a:p>
          <a:p>
            <a:pPr>
              <a:lnSpc>
                <a:spcPct val="90000"/>
              </a:lnSpc>
              <a:buNone/>
            </a:pPr>
            <a:r>
              <a:rPr lang="en-US" sz="2400" dirty="0" smtClean="0"/>
              <a:t>	Can be slow, costly, prone to error, and relies on up-to-date drawings.</a:t>
            </a:r>
          </a:p>
          <a:p>
            <a:pPr>
              <a:lnSpc>
                <a:spcPct val="90000"/>
              </a:lnSpc>
              <a:buNone/>
            </a:pPr>
            <a:endParaRPr lang="en-US" sz="1800" dirty="0" smtClean="0"/>
          </a:p>
          <a:p>
            <a:pPr>
              <a:lnSpc>
                <a:spcPct val="90000"/>
              </a:lnSpc>
              <a:buNone/>
            </a:pPr>
            <a:r>
              <a:rPr lang="en-US" sz="2400" dirty="0" smtClean="0"/>
              <a:t>	2. Automatic 3D checks in petrochemical industry since the 1970s. </a:t>
            </a:r>
          </a:p>
          <a:p>
            <a:pPr>
              <a:lnSpc>
                <a:spcPct val="90000"/>
              </a:lnSpc>
              <a:buNone/>
            </a:pPr>
            <a:r>
              <a:rPr lang="en-US" sz="2400" dirty="0" smtClean="0"/>
              <a:t>	Many meaningless clashes and other errors due to lack of semantic information and behavioral rules.</a:t>
            </a:r>
          </a:p>
          <a:p>
            <a:pPr algn="r">
              <a:lnSpc>
                <a:spcPct val="90000"/>
              </a:lnSpc>
              <a:buNone/>
            </a:pPr>
            <a:r>
              <a:rPr lang="en-US" sz="2400" dirty="0" smtClean="0"/>
              <a:t>(Eastman, 2008)	</a:t>
            </a:r>
          </a:p>
          <a:p>
            <a:pPr>
              <a:buNone/>
            </a:pPr>
            <a:r>
              <a:rPr lang="en-US" sz="2400" dirty="0" smtClean="0"/>
              <a:t>	</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3D BIM Clash Detection</a:t>
            </a:r>
            <a:endParaRPr lang="fr-CH" sz="3200" b="1" dirty="0">
              <a:solidFill>
                <a:srgbClr val="3333CC"/>
              </a:solidFill>
            </a:endParaRPr>
          </a:p>
        </p:txBody>
      </p:sp>
      <p:sp>
        <p:nvSpPr>
          <p:cNvPr id="2" name="Content Placeholder 1"/>
          <p:cNvSpPr>
            <a:spLocks noGrp="1"/>
          </p:cNvSpPr>
          <p:nvPr>
            <p:ph idx="1"/>
          </p:nvPr>
        </p:nvSpPr>
        <p:spPr>
          <a:xfrm>
            <a:off x="113355" y="1600200"/>
            <a:ext cx="8573445" cy="4525963"/>
          </a:xfrm>
        </p:spPr>
        <p:txBody>
          <a:bodyPr>
            <a:noAutofit/>
          </a:bodyPr>
          <a:lstStyle/>
          <a:p>
            <a:pPr lvl="0">
              <a:buNone/>
            </a:pPr>
            <a:r>
              <a:rPr lang="en-US" sz="2400" dirty="0" smtClean="0"/>
              <a:t>	Involves interpreting, combining, and displaying 3D files from systems, such as MEP, HAVC, architectural, structural, etc</a:t>
            </a:r>
            <a:r>
              <a:rPr lang="fr-CH" sz="2400" dirty="0" smtClean="0"/>
              <a:t>. </a:t>
            </a:r>
          </a:p>
          <a:p>
            <a:pPr lvl="0">
              <a:buNone/>
            </a:pPr>
            <a:r>
              <a:rPr lang="en-US" sz="2400" dirty="0" smtClean="0"/>
              <a:t> </a:t>
            </a:r>
          </a:p>
          <a:p>
            <a:pPr>
              <a:buNone/>
            </a:pPr>
            <a:r>
              <a:rPr lang="en-US" sz="2400" dirty="0" smtClean="0"/>
              <a:t>	Conflicts are identified before they are detected in the construction field. Coordination among designers and contractors is enhanced, and costs can be significantly reduced compared with traditional manual clash detection.</a:t>
            </a:r>
            <a:endParaRPr lang="fr-CH" sz="2400" dirty="0" smtClean="0"/>
          </a:p>
          <a:p>
            <a:pPr lvl="0"/>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Before &amp; After</a:t>
            </a:r>
            <a:endParaRPr lang="fr-CH" sz="3200" b="1" dirty="0">
              <a:solidFill>
                <a:srgbClr val="3333CC"/>
              </a:solidFill>
            </a:endParaRPr>
          </a:p>
        </p:txBody>
      </p:sp>
      <p:sp>
        <p:nvSpPr>
          <p:cNvPr id="6" name="TextBox 5"/>
          <p:cNvSpPr txBox="1"/>
          <p:nvPr/>
        </p:nvSpPr>
        <p:spPr>
          <a:xfrm>
            <a:off x="626801" y="2661378"/>
            <a:ext cx="3906982" cy="892552"/>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Before, see </a:t>
            </a:r>
            <a:r>
              <a:rPr lang="en-US" sz="1400" i="1" dirty="0" smtClean="0"/>
              <a:t>http://www.bexelconsulting.com/images/pages/ClashDetection/before.png</a:t>
            </a:r>
          </a:p>
        </p:txBody>
      </p:sp>
      <p:sp>
        <p:nvSpPr>
          <p:cNvPr id="7" name="TextBox 6"/>
          <p:cNvSpPr txBox="1"/>
          <p:nvPr/>
        </p:nvSpPr>
        <p:spPr>
          <a:xfrm>
            <a:off x="4867984" y="2636513"/>
            <a:ext cx="3906982" cy="892552"/>
          </a:xfrm>
          <a:prstGeom prst="rect">
            <a:avLst/>
          </a:prstGeom>
          <a:noFill/>
        </p:spPr>
        <p:txBody>
          <a:bodyPr wrap="square" rtlCol="0">
            <a:spAutoFit/>
          </a:bodyPr>
          <a:lstStyle/>
          <a:p>
            <a:r>
              <a:rPr lang="en-US" sz="2400" dirty="0" smtClean="0">
                <a:latin typeface="Verdana" panose="020B0604030504040204" pitchFamily="34" charset="0"/>
                <a:ea typeface="Verdana" panose="020B0604030504040204" pitchFamily="34" charset="0"/>
                <a:cs typeface="Verdana" panose="020B0604030504040204" pitchFamily="34" charset="0"/>
              </a:rPr>
              <a:t>After, see</a:t>
            </a:r>
          </a:p>
          <a:p>
            <a:r>
              <a:rPr lang="fr-CH" sz="1400" dirty="0" smtClean="0"/>
              <a:t>http://www.bexelconsulting.com/images/pages/ClashDetection/after.png </a:t>
            </a:r>
          </a:p>
        </p:txBody>
      </p:sp>
      <p:sp>
        <p:nvSpPr>
          <p:cNvPr id="8" name="Slide Number Placeholder 7"/>
          <p:cNvSpPr>
            <a:spLocks noGrp="1"/>
          </p:cNvSpPr>
          <p:nvPr>
            <p:ph type="sldNum" sz="quarter" idx="12"/>
          </p:nvPr>
        </p:nvSpPr>
        <p:spPr/>
        <p:txBody>
          <a:bodyPr/>
          <a:lstStyle/>
          <a:p>
            <a:fld id="{251C0D50-5D03-4ACC-9146-0536ED0EDBDB}"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48090"/>
            <a:ext cx="9144000" cy="1143000"/>
          </a:xfrm>
        </p:spPr>
        <p:txBody>
          <a:bodyPr>
            <a:noAutofit/>
          </a:bodyPr>
          <a:lstStyle/>
          <a:p>
            <a:r>
              <a:rPr lang="en-US" sz="3200" b="1" dirty="0" smtClean="0">
                <a:solidFill>
                  <a:srgbClr val="3333CC"/>
                </a:solidFill>
              </a:rPr>
              <a:t>Traditional Asset Delivery Process</a:t>
            </a:r>
            <a:endParaRPr lang="en-US" sz="3200" b="1" dirty="0">
              <a:solidFill>
                <a:srgbClr val="3333CC"/>
              </a:solidFill>
            </a:endParaRPr>
          </a:p>
        </p:txBody>
      </p:sp>
      <p:sp>
        <p:nvSpPr>
          <p:cNvPr id="2" name="Content Placeholder 1"/>
          <p:cNvSpPr>
            <a:spLocks noGrp="1"/>
          </p:cNvSpPr>
          <p:nvPr>
            <p:ph idx="1"/>
          </p:nvPr>
        </p:nvSpPr>
        <p:spPr>
          <a:xfrm>
            <a:off x="0" y="1158600"/>
            <a:ext cx="9144000" cy="4525963"/>
          </a:xfrm>
        </p:spPr>
        <p:txBody>
          <a:bodyPr>
            <a:noAutofit/>
          </a:bodyPr>
          <a:lstStyle/>
          <a:p>
            <a:pPr lvl="0">
              <a:buNone/>
            </a:pPr>
            <a:r>
              <a:rPr lang="en-US" sz="2400" b="1" dirty="0" smtClean="0"/>
              <a:t>	Lack of collaboration and much fragmentation</a:t>
            </a:r>
          </a:p>
          <a:p>
            <a:pPr lvl="0">
              <a:buNone/>
            </a:pPr>
            <a:r>
              <a:rPr lang="en-US" sz="2400" dirty="0" smtClean="0"/>
              <a:t>		Incompatible systems in use by various teams 	make it difficult to collaborate efficiently.</a:t>
            </a:r>
          </a:p>
          <a:p>
            <a:pPr lvl="0">
              <a:buNone/>
            </a:pPr>
            <a:r>
              <a:rPr lang="en-US" sz="2400" dirty="0" smtClean="0"/>
              <a:t>		Bad interoperability prevents team members from 	sharing information quickly and accurately, 	resulting in added costs in construction, operation 	and maintenance phases.</a:t>
            </a:r>
          </a:p>
          <a:p>
            <a:pPr lvl="1" algn="r">
              <a:buNone/>
            </a:pPr>
            <a:r>
              <a:rPr lang="en-US" sz="2400" dirty="0" smtClean="0"/>
              <a:t>	(Eastman, 2008)</a:t>
            </a:r>
          </a:p>
          <a:p>
            <a:pPr lvl="0">
              <a:buNone/>
            </a:pPr>
            <a:endParaRPr lang="en-US" sz="2000" b="1" dirty="0" smtClean="0"/>
          </a:p>
          <a:p>
            <a:pPr lvl="0">
              <a:buNone/>
            </a:pPr>
            <a:r>
              <a:rPr lang="en-US" sz="2400" b="1" dirty="0" smtClean="0"/>
              <a:t>	Limited depth of building information in drawings</a:t>
            </a:r>
          </a:p>
          <a:p>
            <a:pPr lvl="0">
              <a:buNone/>
            </a:pPr>
            <a:r>
              <a:rPr lang="en-US" sz="2400" b="1" dirty="0" smtClean="0"/>
              <a:t>		</a:t>
            </a:r>
            <a:r>
              <a:rPr lang="en-US" sz="2400" dirty="0" smtClean="0"/>
              <a:t>Leads to the need for re-entering data for post-	design simulation and analysis.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1F7591-E301-4A59-BF6B-926AEE98CC99}" type="slidenum">
              <a:rPr lang="en-US" smtClean="0"/>
              <a:pPr/>
              <a:t>60</a:t>
            </a:fld>
            <a:endParaRPr lang="en-US"/>
          </a:p>
        </p:txBody>
      </p:sp>
      <p:sp>
        <p:nvSpPr>
          <p:cNvPr id="3" name="TextBox 2"/>
          <p:cNvSpPr txBox="1"/>
          <p:nvPr/>
        </p:nvSpPr>
        <p:spPr>
          <a:xfrm>
            <a:off x="505326" y="1588168"/>
            <a:ext cx="7880685" cy="4154984"/>
          </a:xfrm>
          <a:prstGeom prst="rect">
            <a:avLst/>
          </a:prstGeom>
          <a:noFill/>
        </p:spPr>
        <p:txBody>
          <a:bodyPr wrap="square" rtlCol="0">
            <a:spAutoFit/>
          </a:bodyPr>
          <a:lstStyle/>
          <a:p>
            <a:r>
              <a:rPr lang="en-US" sz="2400" dirty="0">
                <a:latin typeface="Verdana" panose="020B0604030504040204" pitchFamily="34" charset="0"/>
                <a:ea typeface="Verdana" panose="020B0604030504040204" pitchFamily="34" charset="0"/>
                <a:cs typeface="Verdana" panose="020B0604030504040204" pitchFamily="34" charset="0"/>
              </a:rPr>
              <a:t>High quality information based delivery of assets. </a:t>
            </a:r>
          </a:p>
          <a:p>
            <a:r>
              <a:rPr lang="en-US" sz="2400" dirty="0">
                <a:latin typeface="Verdana" panose="020B0604030504040204" pitchFamily="34" charset="0"/>
                <a:ea typeface="Verdana" panose="020B0604030504040204" pitchFamily="34" charset="0"/>
                <a:cs typeface="Verdana" panose="020B0604030504040204" pitchFamily="34" charset="0"/>
              </a:rPr>
              <a:t>This leads to</a:t>
            </a: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Lower repair and retrofit costs</a:t>
            </a:r>
          </a:p>
          <a:p>
            <a:pPr marL="342900" indent="-342900">
              <a:buFont typeface="Arial" panose="020B0604020202020204" pitchFamily="34" charset="0"/>
              <a:buChar char="•"/>
            </a:pPr>
            <a:r>
              <a:rPr lang="en-US" sz="2400" dirty="0">
                <a:latin typeface="Verdana" panose="020B0604030504040204" pitchFamily="34" charset="0"/>
                <a:ea typeface="Verdana" panose="020B0604030504040204" pitchFamily="34" charset="0"/>
                <a:cs typeface="Verdana" panose="020B0604030504040204" pitchFamily="34" charset="0"/>
              </a:rPr>
              <a:t>More informed decisions regarding replacement</a:t>
            </a:r>
          </a:p>
          <a:p>
            <a:endParaRPr lang="en-US" sz="2400" dirty="0">
              <a:latin typeface="Verdana" panose="020B0604030504040204" pitchFamily="34" charset="0"/>
              <a:ea typeface="Verdana" panose="020B0604030504040204" pitchFamily="34" charset="0"/>
              <a:cs typeface="Verdana" panose="020B0604030504040204" pitchFamily="34" charset="0"/>
            </a:endParaRPr>
          </a:p>
          <a:p>
            <a:r>
              <a:rPr lang="en-US" sz="2400" dirty="0">
                <a:latin typeface="Verdana" panose="020B0604030504040204" pitchFamily="34" charset="0"/>
                <a:ea typeface="Verdana" panose="020B0604030504040204" pitchFamily="34" charset="0"/>
                <a:cs typeface="Verdana" panose="020B0604030504040204" pitchFamily="34" charset="0"/>
              </a:rPr>
              <a:t>COBIE - Construction Operations Building Information Exchange (East, 2007) </a:t>
            </a:r>
            <a:endParaRPr lang="en-US" sz="2400" dirty="0" smtClean="0">
              <a:latin typeface="Verdana" panose="020B0604030504040204" pitchFamily="34" charset="0"/>
              <a:ea typeface="Verdana" panose="020B0604030504040204" pitchFamily="34" charset="0"/>
              <a:cs typeface="Verdana" panose="020B0604030504040204" pitchFamily="34" charset="0"/>
            </a:endParaRPr>
          </a:p>
          <a:p>
            <a:r>
              <a:rPr lang="en-US" sz="2400" dirty="0" smtClean="0">
                <a:latin typeface="Verdana" panose="020B0604030504040204" pitchFamily="34" charset="0"/>
                <a:ea typeface="Verdana" panose="020B0604030504040204" pitchFamily="34" charset="0"/>
                <a:cs typeface="Verdana" panose="020B0604030504040204" pitchFamily="34" charset="0"/>
              </a:rPr>
              <a:t>This is an exchange standard for non-geometrical data such as equipment lists and maintenance data.</a:t>
            </a:r>
            <a:endParaRPr lang="en-US" sz="2400" dirty="0">
              <a:latin typeface="Verdana" panose="020B0604030504040204" pitchFamily="34" charset="0"/>
              <a:ea typeface="Verdana" panose="020B0604030504040204" pitchFamily="34" charset="0"/>
              <a:cs typeface="Verdana" panose="020B0604030504040204" pitchFamily="34" charset="0"/>
            </a:endParaRPr>
          </a:p>
          <a:p>
            <a:r>
              <a:rPr lang="en-US" sz="2400" dirty="0" smtClean="0">
                <a:latin typeface="Verdana" panose="020B0604030504040204" pitchFamily="34" charset="0"/>
                <a:ea typeface="Verdana" panose="020B0604030504040204" pitchFamily="34" charset="0"/>
                <a:cs typeface="Verdana" panose="020B0604030504040204" pitchFamily="34" charset="0"/>
              </a:rPr>
              <a:t>  </a:t>
            </a:r>
            <a:endParaRPr lang="en-US" sz="2400" dirty="0">
              <a:latin typeface="Verdana" panose="020B0604030504040204" pitchFamily="34" charset="0"/>
              <a:ea typeface="Verdana" panose="020B0604030504040204" pitchFamily="34" charset="0"/>
              <a:cs typeface="Verdana" panose="020B0604030504040204" pitchFamily="34" charset="0"/>
            </a:endParaRPr>
          </a:p>
        </p:txBody>
      </p:sp>
      <p:sp>
        <p:nvSpPr>
          <p:cNvPr id="4" name="Title 2"/>
          <p:cNvSpPr txBox="1">
            <a:spLocks/>
          </p:cNvSpPr>
          <p:nvPr/>
        </p:nvSpPr>
        <p:spPr>
          <a:xfrm>
            <a:off x="432753" y="717641"/>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Verdana" pitchFamily="34" charset="0"/>
                <a:ea typeface="+mj-ea"/>
                <a:cs typeface="+mj-cs"/>
              </a:defRPr>
            </a:lvl1pPr>
          </a:lstStyle>
          <a:p>
            <a:pPr fontAlgn="auto">
              <a:spcAft>
                <a:spcPts val="0"/>
              </a:spcAft>
            </a:pPr>
            <a:r>
              <a:rPr lang="en-US" sz="3200" b="1" dirty="0" smtClean="0">
                <a:solidFill>
                  <a:srgbClr val="3333CC"/>
                </a:solidFill>
              </a:rPr>
              <a:t>Asset management</a:t>
            </a:r>
            <a:endParaRPr lang="fr-CH" sz="3200" b="1" dirty="0">
              <a:solidFill>
                <a:srgbClr val="3333CC"/>
              </a:solidFill>
            </a:endParaRPr>
          </a:p>
        </p:txBody>
      </p:sp>
    </p:spTree>
    <p:extLst>
      <p:ext uri="{BB962C8B-B14F-4D97-AF65-F5344CB8AC3E}">
        <p14:creationId xmlns:p14="http://schemas.microsoft.com/office/powerpoint/2010/main" val="2554169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3200" b="1" dirty="0" smtClean="0">
                <a:solidFill>
                  <a:srgbClr val="3333CC"/>
                </a:solidFill>
              </a:rPr>
              <a:t>Other Benefits of BIM</a:t>
            </a:r>
            <a:endParaRPr lang="fr-CH" sz="3200" b="1" dirty="0">
              <a:solidFill>
                <a:srgbClr val="3333CC"/>
              </a:solidFill>
            </a:endParaRPr>
          </a:p>
        </p:txBody>
      </p:sp>
      <p:sp>
        <p:nvSpPr>
          <p:cNvPr id="2" name="Content Placeholder 1"/>
          <p:cNvSpPr>
            <a:spLocks noGrp="1"/>
          </p:cNvSpPr>
          <p:nvPr>
            <p:ph idx="1"/>
          </p:nvPr>
        </p:nvSpPr>
        <p:spPr>
          <a:xfrm>
            <a:off x="166255" y="1600200"/>
            <a:ext cx="8520545" cy="4525963"/>
          </a:xfrm>
        </p:spPr>
        <p:txBody>
          <a:bodyPr>
            <a:noAutofit/>
          </a:bodyPr>
          <a:lstStyle/>
          <a:p>
            <a:pPr>
              <a:buNone/>
            </a:pPr>
            <a:r>
              <a:rPr lang="en-US" sz="2400" dirty="0" smtClean="0"/>
              <a:t>	Reveals design and site problems.</a:t>
            </a:r>
          </a:p>
          <a:p>
            <a:pPr>
              <a:buNone/>
            </a:pPr>
            <a:r>
              <a:rPr lang="en-US" sz="2400" dirty="0" smtClean="0"/>
              <a:t>	</a:t>
            </a:r>
          </a:p>
          <a:p>
            <a:pPr>
              <a:buNone/>
            </a:pPr>
            <a:r>
              <a:rPr lang="en-US" sz="2400" dirty="0" smtClean="0"/>
              <a:t>	Lowers the cost associated with changes.</a:t>
            </a:r>
          </a:p>
          <a:p>
            <a:endParaRPr lang="en-US" sz="2400" dirty="0" smtClean="0"/>
          </a:p>
          <a:p>
            <a:pPr>
              <a:buNone/>
            </a:pPr>
            <a:r>
              <a:rPr lang="en-US" sz="2400" dirty="0" smtClean="0"/>
              <a:t>	Facilitates the offsite fabrication and construction with the accurate representation of building objects. Reduces time and cost of construction.</a:t>
            </a:r>
          </a:p>
        </p:txBody>
      </p:sp>
      <p:sp>
        <p:nvSpPr>
          <p:cNvPr id="4" name="Slide Number Placeholder 3"/>
          <p:cNvSpPr>
            <a:spLocks noGrp="1"/>
          </p:cNvSpPr>
          <p:nvPr>
            <p:ph type="sldNum" sz="quarter" idx="12"/>
          </p:nvPr>
        </p:nvSpPr>
        <p:spPr/>
        <p:txBody>
          <a:bodyPr/>
          <a:lstStyle/>
          <a:p>
            <a:fld id="{251C0D50-5D03-4ACC-9146-0536ED0EDBDB}"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Other Benefits of BIM</a:t>
            </a:r>
            <a:endParaRPr lang="fr-CH" sz="3200" b="1" dirty="0">
              <a:solidFill>
                <a:srgbClr val="3333CC"/>
              </a:solidFill>
            </a:endParaRPr>
          </a:p>
        </p:txBody>
      </p:sp>
      <p:sp>
        <p:nvSpPr>
          <p:cNvPr id="2" name="Content Placeholder 1"/>
          <p:cNvSpPr>
            <a:spLocks noGrp="1"/>
          </p:cNvSpPr>
          <p:nvPr>
            <p:ph idx="1"/>
          </p:nvPr>
        </p:nvSpPr>
        <p:spPr>
          <a:xfrm>
            <a:off x="136026" y="1600200"/>
            <a:ext cx="8550774" cy="4525963"/>
          </a:xfrm>
        </p:spPr>
        <p:txBody>
          <a:bodyPr>
            <a:normAutofit/>
          </a:bodyPr>
          <a:lstStyle/>
          <a:p>
            <a:pPr>
              <a:buNone/>
            </a:pPr>
            <a:r>
              <a:rPr lang="en-US" sz="2400" dirty="0" smtClean="0"/>
              <a:t>	Synchronized procurement with design and construction, using accurate quantities, specifications, properties of materials provided by BIM models.</a:t>
            </a:r>
          </a:p>
          <a:p>
            <a:endParaRPr lang="en-US" sz="2400" dirty="0" smtClean="0"/>
          </a:p>
          <a:p>
            <a:pPr>
              <a:buNone/>
            </a:pPr>
            <a:r>
              <a:rPr lang="en-US" sz="2400" dirty="0" smtClean="0"/>
              <a:t>	Better management and operation of facilities.</a:t>
            </a:r>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209800"/>
            <a:ext cx="8229600" cy="1143000"/>
          </a:xfrm>
        </p:spPr>
        <p:txBody>
          <a:bodyPr>
            <a:normAutofit/>
          </a:bodyPr>
          <a:lstStyle/>
          <a:p>
            <a:pPr algn="ctr"/>
            <a:r>
              <a:rPr lang="en-US" sz="3400" b="1" kern="1200" dirty="0" smtClean="0">
                <a:solidFill>
                  <a:srgbClr val="3333CC"/>
                </a:solidFill>
                <a:latin typeface="Verdana" pitchFamily="34" charset="0"/>
              </a:rPr>
              <a:t>4 Integration through the Building Lifecycle</a:t>
            </a:r>
            <a:endParaRPr lang="en-US" sz="3400" b="1" kern="1200" dirty="0">
              <a:solidFill>
                <a:srgbClr val="3333CC"/>
              </a:solidFill>
              <a:latin typeface="Verdana" pitchFamily="34" charset="0"/>
            </a:endParaRPr>
          </a:p>
        </p:txBody>
      </p:sp>
      <p:sp>
        <p:nvSpPr>
          <p:cNvPr id="3" name="Slide Number Placeholder 2"/>
          <p:cNvSpPr>
            <a:spLocks noGrp="1"/>
          </p:cNvSpPr>
          <p:nvPr>
            <p:ph type="sldNum" sz="quarter" idx="12"/>
          </p:nvPr>
        </p:nvSpPr>
        <p:spPr/>
        <p:txBody>
          <a:bodyPr/>
          <a:lstStyle/>
          <a:p>
            <a:fld id="{251C0D50-5D03-4ACC-9146-0536ED0EDBDB}"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Building Lifecycle with BIM</a:t>
            </a:r>
            <a:endParaRPr lang="fr-CH" sz="3200" b="1" dirty="0">
              <a:solidFill>
                <a:srgbClr val="3333CC"/>
              </a:solidFill>
            </a:endParaRPr>
          </a:p>
        </p:txBody>
      </p:sp>
      <p:sp>
        <p:nvSpPr>
          <p:cNvPr id="3" name="Content Placeholder 2"/>
          <p:cNvSpPr>
            <a:spLocks noGrp="1"/>
          </p:cNvSpPr>
          <p:nvPr>
            <p:ph idx="1"/>
          </p:nvPr>
        </p:nvSpPr>
        <p:spPr>
          <a:xfrm>
            <a:off x="113355" y="1600200"/>
            <a:ext cx="8573445" cy="4525963"/>
          </a:xfrm>
        </p:spPr>
        <p:txBody>
          <a:bodyPr>
            <a:normAutofit lnSpcReduction="10000"/>
          </a:bodyPr>
          <a:lstStyle/>
          <a:p>
            <a:pPr>
              <a:buNone/>
            </a:pPr>
            <a:r>
              <a:rPr lang="en-US" sz="2400" dirty="0" smtClean="0"/>
              <a:t>	The use of BIM goes beyond the plan and design phase of the project and extends </a:t>
            </a:r>
            <a:r>
              <a:rPr lang="en-US" sz="2400" b="1" dirty="0" smtClean="0"/>
              <a:t>throughout the building life-cycle</a:t>
            </a:r>
            <a:r>
              <a:rPr lang="en-US" sz="2400" dirty="0" smtClean="0"/>
              <a:t>. It supports processes including project management, cost management, construction management and facility operation. </a:t>
            </a:r>
          </a:p>
          <a:p>
            <a:pPr algn="r">
              <a:buNone/>
            </a:pPr>
            <a:r>
              <a:rPr lang="fr-CH" sz="2400" dirty="0" smtClean="0"/>
              <a:t>(</a:t>
            </a:r>
            <a:r>
              <a:rPr lang="fr-CH" sz="2400" dirty="0" err="1" smtClean="0"/>
              <a:t>Advancedsolutions</a:t>
            </a:r>
            <a:r>
              <a:rPr lang="fr-CH" sz="2400" dirty="0" smtClean="0"/>
              <a:t>, 2015)</a:t>
            </a:r>
            <a:endParaRPr lang="en-US" sz="2400" dirty="0" smtClean="0"/>
          </a:p>
          <a:p>
            <a:pPr>
              <a:buNone/>
            </a:pPr>
            <a:endParaRPr lang="fr-CH" sz="2400" dirty="0" smtClean="0"/>
          </a:p>
          <a:p>
            <a:pPr>
              <a:buNone/>
            </a:pPr>
            <a:r>
              <a:rPr lang="en-US" sz="2400" dirty="0" smtClean="0"/>
              <a:t>	The information loss associated with transmitting between teams can be bridged by BIM, by allowing each group to manipulate project information that they acquire during their contribution period of the BIM process.</a:t>
            </a:r>
            <a:r>
              <a:rPr lang="fr-CH" sz="2400" dirty="0" smtClean="0"/>
              <a:t> (Hamilton, 2012)</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8139" y="-541020"/>
          <a:ext cx="9262139" cy="59916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Rectangle 10"/>
          <p:cNvSpPr/>
          <p:nvPr/>
        </p:nvSpPr>
        <p:spPr>
          <a:xfrm>
            <a:off x="129540" y="4998720"/>
            <a:ext cx="890016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smtClean="0">
                <a:latin typeface="Verdana" pitchFamily="34" charset="0"/>
              </a:rPr>
              <a:t>During all stages:</a:t>
            </a:r>
          </a:p>
          <a:p>
            <a:r>
              <a:rPr lang="en-US" sz="2000" spc="-80" dirty="0" smtClean="0">
                <a:latin typeface="Verdana" pitchFamily="34" charset="0"/>
              </a:rPr>
              <a:t>Management and interaction of information‐rich parametric 3D modeling.</a:t>
            </a:r>
          </a:p>
          <a:p>
            <a:r>
              <a:rPr lang="en-US" sz="2000" dirty="0" smtClean="0">
                <a:latin typeface="Verdana" pitchFamily="34" charset="0"/>
              </a:rPr>
              <a:t>Collaborative problem solving involving various teams.</a:t>
            </a:r>
          </a:p>
        </p:txBody>
      </p:sp>
      <p:sp>
        <p:nvSpPr>
          <p:cNvPr id="5" name="Slide Number Placeholder 4"/>
          <p:cNvSpPr>
            <a:spLocks noGrp="1"/>
          </p:cNvSpPr>
          <p:nvPr>
            <p:ph type="sldNum" sz="quarter" idx="12"/>
          </p:nvPr>
        </p:nvSpPr>
        <p:spPr/>
        <p:txBody>
          <a:bodyPr/>
          <a:lstStyle/>
          <a:p>
            <a:fld id="{251C0D50-5D03-4ACC-9146-0536ED0EDBDB}"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Development</a:t>
            </a:r>
          </a:p>
        </p:txBody>
      </p:sp>
      <p:sp>
        <p:nvSpPr>
          <p:cNvPr id="2" name="Content Placeholder 1"/>
          <p:cNvSpPr>
            <a:spLocks noGrp="1"/>
          </p:cNvSpPr>
          <p:nvPr>
            <p:ph idx="1"/>
          </p:nvPr>
        </p:nvSpPr>
        <p:spPr>
          <a:xfrm>
            <a:off x="113355" y="1600200"/>
            <a:ext cx="8573445" cy="4525963"/>
          </a:xfrm>
        </p:spPr>
        <p:txBody>
          <a:bodyPr>
            <a:normAutofit/>
          </a:bodyPr>
          <a:lstStyle/>
          <a:p>
            <a:pPr>
              <a:buNone/>
            </a:pPr>
            <a:r>
              <a:rPr lang="en-US" sz="2400" dirty="0" smtClean="0"/>
              <a:t>	“The Level of Development (</a:t>
            </a:r>
            <a:r>
              <a:rPr lang="en-US" sz="2400" b="1" dirty="0" smtClean="0"/>
              <a:t>LOD</a:t>
            </a:r>
            <a:r>
              <a:rPr lang="en-US" sz="2400" dirty="0" smtClean="0"/>
              <a:t>) specification is a reference that enables practitioners in the AEC Industry to specify and articulate the content and reliability of BIMs at various stages in the design and construction process.” (BIMForum,2013)</a:t>
            </a:r>
          </a:p>
          <a:p>
            <a:pPr>
              <a:buNone/>
            </a:pPr>
            <a:endParaRPr lang="en-US" sz="2400" dirty="0" smtClean="0"/>
          </a:p>
          <a:p>
            <a:pPr>
              <a:buNone/>
            </a:pPr>
            <a:r>
              <a:rPr lang="en-US" sz="2400" dirty="0" smtClean="0"/>
              <a:t>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66</a:t>
            </a:fld>
            <a:endParaRPr lang="en-US"/>
          </a:p>
        </p:txBody>
      </p:sp>
    </p:spTree>
    <p:extLst>
      <p:ext uri="{BB962C8B-B14F-4D97-AF65-F5344CB8AC3E}">
        <p14:creationId xmlns:p14="http://schemas.microsoft.com/office/powerpoint/2010/main" val="379995421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Development</a:t>
            </a:r>
            <a:endParaRPr lang="fr-CH" sz="3200" b="1" dirty="0">
              <a:solidFill>
                <a:srgbClr val="3333CC"/>
              </a:solidFill>
            </a:endParaRPr>
          </a:p>
        </p:txBody>
      </p:sp>
      <p:sp>
        <p:nvSpPr>
          <p:cNvPr id="2" name="Content Placeholder 1"/>
          <p:cNvSpPr>
            <a:spLocks noGrp="1"/>
          </p:cNvSpPr>
          <p:nvPr>
            <p:ph idx="1"/>
          </p:nvPr>
        </p:nvSpPr>
        <p:spPr>
          <a:xfrm>
            <a:off x="136089" y="1313688"/>
            <a:ext cx="8687871" cy="2061971"/>
          </a:xfrm>
        </p:spPr>
        <p:txBody>
          <a:bodyPr>
            <a:noAutofit/>
          </a:bodyPr>
          <a:lstStyle/>
          <a:p>
            <a:pPr>
              <a:buNone/>
            </a:pPr>
            <a:r>
              <a:rPr lang="en-US" sz="2400" dirty="0" smtClean="0"/>
              <a:t>	</a:t>
            </a:r>
          </a:p>
          <a:p>
            <a:pPr>
              <a:buNone/>
            </a:pPr>
            <a:endParaRPr lang="en-US" sz="2400" dirty="0" smtClean="0"/>
          </a:p>
          <a:p>
            <a:pPr>
              <a:buNone/>
            </a:pPr>
            <a:r>
              <a:rPr lang="en-US" sz="2400" dirty="0" smtClean="0"/>
              <a:t>	“This clear articulation allows model authors to define what their models can be relied on for, and allows downstream users to clearly understand the </a:t>
            </a:r>
            <a:r>
              <a:rPr lang="en-US" sz="2400" b="1" dirty="0" smtClean="0"/>
              <a:t>usability and the limitations </a:t>
            </a:r>
            <a:r>
              <a:rPr lang="en-US" sz="2400" dirty="0" smtClean="0"/>
              <a:t>of models they are receiving.” (BIMForum,2013)</a:t>
            </a:r>
            <a:endParaRPr lang="fr-CH" sz="2400" dirty="0"/>
          </a:p>
        </p:txBody>
      </p:sp>
      <p:sp>
        <p:nvSpPr>
          <p:cNvPr id="7" name="Slide Number Placeholder 6"/>
          <p:cNvSpPr>
            <a:spLocks noGrp="1"/>
          </p:cNvSpPr>
          <p:nvPr>
            <p:ph type="sldNum" sz="quarter" idx="12"/>
          </p:nvPr>
        </p:nvSpPr>
        <p:spPr/>
        <p:txBody>
          <a:bodyPr/>
          <a:lstStyle/>
          <a:p>
            <a:fld id="{251C0D50-5D03-4ACC-9146-0536ED0EDBDB}" type="slidenum">
              <a:rPr lang="en-US" smtClean="0"/>
              <a:pPr/>
              <a:t>67</a:t>
            </a:fld>
            <a:endParaRPr lang="en-US"/>
          </a:p>
        </p:txBody>
      </p:sp>
    </p:spTree>
    <p:extLst>
      <p:ext uri="{BB962C8B-B14F-4D97-AF65-F5344CB8AC3E}">
        <p14:creationId xmlns:p14="http://schemas.microsoft.com/office/powerpoint/2010/main" val="111980598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51C0D50-5D03-4ACC-9146-0536ED0EDBDB}" type="slidenum">
              <a:rPr lang="en-US" smtClean="0">
                <a:latin typeface="Verdana" pitchFamily="34" charset="0"/>
                <a:ea typeface="Verdana" pitchFamily="34" charset="0"/>
                <a:cs typeface="Verdana" pitchFamily="34" charset="0"/>
              </a:rPr>
              <a:pPr/>
              <a:t>68</a:t>
            </a:fld>
            <a:endParaRPr lang="en-US" dirty="0">
              <a:latin typeface="Verdana" pitchFamily="34" charset="0"/>
              <a:ea typeface="Verdana" pitchFamily="34" charset="0"/>
              <a:cs typeface="Verdana"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84144180"/>
              </p:ext>
            </p:extLst>
          </p:nvPr>
        </p:nvGraphicFramePr>
        <p:xfrm>
          <a:off x="81281" y="111760"/>
          <a:ext cx="4594859" cy="5509111"/>
        </p:xfrm>
        <a:graphic>
          <a:graphicData uri="http://schemas.openxmlformats.org/drawingml/2006/table">
            <a:tbl>
              <a:tblPr firstRow="1" bandRow="1">
                <a:tableStyleId>{5C22544A-7EE6-4342-B048-85BDC9FD1C3A}</a:tableStyleId>
              </a:tblPr>
              <a:tblGrid>
                <a:gridCol w="1317213"/>
                <a:gridCol w="3277646"/>
              </a:tblGrid>
              <a:tr h="472440">
                <a:tc>
                  <a:txBody>
                    <a:bodyPr/>
                    <a:lstStyle/>
                    <a:p>
                      <a:r>
                        <a:rPr lang="en-US" sz="2400" b="0" noProof="0" dirty="0" smtClean="0">
                          <a:latin typeface="Verdana" pitchFamily="34" charset="0"/>
                          <a:ea typeface="Verdana" pitchFamily="34" charset="0"/>
                          <a:cs typeface="Verdana" pitchFamily="34" charset="0"/>
                        </a:rPr>
                        <a:t>Level</a:t>
                      </a:r>
                      <a:endParaRPr lang="en-US" sz="2400" b="0" noProof="0" dirty="0">
                        <a:latin typeface="Verdana" pitchFamily="34" charset="0"/>
                        <a:ea typeface="Verdana" pitchFamily="34" charset="0"/>
                        <a:cs typeface="Verdana" pitchFamily="34" charset="0"/>
                      </a:endParaRPr>
                    </a:p>
                  </a:txBody>
                  <a:tcPr/>
                </a:tc>
                <a:tc>
                  <a:txBody>
                    <a:bodyPr/>
                    <a:lstStyle/>
                    <a:p>
                      <a:r>
                        <a:rPr lang="en-US" sz="2400" b="0" noProof="0" dirty="0" smtClean="0">
                          <a:latin typeface="Verdana" pitchFamily="34" charset="0"/>
                          <a:ea typeface="Verdana" pitchFamily="34" charset="0"/>
                          <a:cs typeface="Verdana" pitchFamily="34" charset="0"/>
                        </a:rPr>
                        <a:t>Descriptions</a:t>
                      </a:r>
                      <a:endParaRPr lang="en-US" sz="2400" b="0" noProof="0" dirty="0">
                        <a:latin typeface="Verdana" pitchFamily="34" charset="0"/>
                        <a:ea typeface="Verdana" pitchFamily="34" charset="0"/>
                        <a:cs typeface="Verdana" pitchFamily="34" charset="0"/>
                      </a:endParaRPr>
                    </a:p>
                  </a:txBody>
                  <a:tcPr/>
                </a:tc>
              </a:tr>
              <a:tr h="814294">
                <a:tc>
                  <a:txBody>
                    <a:bodyPr/>
                    <a:lstStyle/>
                    <a:p>
                      <a:r>
                        <a:rPr lang="en-US" sz="2400" b="0" spc="-130" baseline="0" noProof="0" dirty="0" smtClean="0">
                          <a:latin typeface="Verdana" pitchFamily="34" charset="0"/>
                          <a:ea typeface="Verdana" pitchFamily="34" charset="0"/>
                          <a:cs typeface="Verdana" pitchFamily="34" charset="0"/>
                        </a:rPr>
                        <a:t>LOD100</a:t>
                      </a:r>
                      <a:endParaRPr lang="en-US" sz="2400" b="0" spc="-130" baseline="0" noProof="0" dirty="0">
                        <a:latin typeface="Verdana" pitchFamily="34" charset="0"/>
                        <a:ea typeface="Verdana" pitchFamily="34" charset="0"/>
                        <a:cs typeface="Verdana" pitchFamily="34" charset="0"/>
                      </a:endParaRPr>
                    </a:p>
                  </a:txBody>
                  <a:tcPr marB="0"/>
                </a:tc>
                <a:tc>
                  <a:txBody>
                    <a:bodyPr/>
                    <a:lstStyle/>
                    <a:p>
                      <a:r>
                        <a:rPr lang="en-US" sz="2400" b="0" noProof="0" dirty="0" smtClean="0">
                          <a:latin typeface="Verdana" pitchFamily="34" charset="0"/>
                          <a:ea typeface="Verdana" pitchFamily="34" charset="0"/>
                          <a:cs typeface="Verdana" pitchFamily="34" charset="0"/>
                        </a:rPr>
                        <a:t>Conceptual design,</a:t>
                      </a:r>
                      <a:r>
                        <a:rPr lang="en-US" sz="2400" b="0" baseline="0" noProof="0" dirty="0" smtClean="0">
                          <a:latin typeface="Verdana" pitchFamily="34" charset="0"/>
                          <a:ea typeface="Verdana" pitchFamily="34" charset="0"/>
                          <a:cs typeface="Verdana" pitchFamily="34" charset="0"/>
                        </a:rPr>
                        <a:t> </a:t>
                      </a:r>
                    </a:p>
                    <a:p>
                      <a:r>
                        <a:rPr lang="en-US" sz="2400" b="0" baseline="0" noProof="0" dirty="0" smtClean="0">
                          <a:latin typeface="Verdana" pitchFamily="34" charset="0"/>
                          <a:ea typeface="Verdana" pitchFamily="34" charset="0"/>
                          <a:cs typeface="Verdana" pitchFamily="34" charset="0"/>
                        </a:rPr>
                        <a:t>master planning</a:t>
                      </a:r>
                      <a:endParaRPr lang="en-US" sz="2400" b="0" noProof="0" dirty="0">
                        <a:latin typeface="Verdana" pitchFamily="34" charset="0"/>
                        <a:ea typeface="Verdana" pitchFamily="34" charset="0"/>
                        <a:cs typeface="Verdana" pitchFamily="34" charset="0"/>
                      </a:endParaRPr>
                    </a:p>
                  </a:txBody>
                  <a:tcPr marB="0"/>
                </a:tc>
              </a:tr>
              <a:tr h="793377">
                <a:tc>
                  <a:txBody>
                    <a:bodyPr/>
                    <a:lstStyle/>
                    <a:p>
                      <a:r>
                        <a:rPr lang="en-US" sz="2400" b="0" spc="-130" baseline="0" noProof="0" dirty="0" smtClean="0">
                          <a:latin typeface="Verdana" pitchFamily="34" charset="0"/>
                          <a:ea typeface="Verdana" pitchFamily="34" charset="0"/>
                          <a:cs typeface="Verdana" pitchFamily="34" charset="0"/>
                        </a:rPr>
                        <a:t>LOD200</a:t>
                      </a:r>
                      <a:endParaRPr lang="en-US" sz="2400" b="0" spc="-130" baseline="0" noProof="0" dirty="0">
                        <a:latin typeface="Verdana" pitchFamily="34" charset="0"/>
                        <a:ea typeface="Verdana" pitchFamily="34" charset="0"/>
                        <a:cs typeface="Verdana" pitchFamily="34" charset="0"/>
                      </a:endParaRPr>
                    </a:p>
                  </a:txBody>
                  <a:tcPr marB="0"/>
                </a:tc>
                <a:tc>
                  <a:txBody>
                    <a:bodyPr/>
                    <a:lstStyle/>
                    <a:p>
                      <a:r>
                        <a:rPr lang="en-US" sz="2400" b="0" noProof="0" dirty="0" smtClean="0">
                          <a:latin typeface="Verdana" pitchFamily="34" charset="0"/>
                          <a:ea typeface="Verdana" pitchFamily="34" charset="0"/>
                          <a:cs typeface="Verdana" pitchFamily="34" charset="0"/>
                        </a:rPr>
                        <a:t>Schematic</a:t>
                      </a:r>
                      <a:r>
                        <a:rPr lang="en-US" sz="2400" b="0" baseline="0" noProof="0" dirty="0" smtClean="0">
                          <a:latin typeface="Verdana" pitchFamily="34" charset="0"/>
                          <a:ea typeface="Verdana" pitchFamily="34" charset="0"/>
                          <a:cs typeface="Verdana" pitchFamily="34" charset="0"/>
                        </a:rPr>
                        <a:t> design, </a:t>
                      </a:r>
                    </a:p>
                    <a:p>
                      <a:r>
                        <a:rPr lang="en-US" sz="2400" b="0" baseline="0" noProof="0" dirty="0" smtClean="0">
                          <a:latin typeface="Verdana" pitchFamily="34" charset="0"/>
                          <a:ea typeface="Verdana" pitchFamily="34" charset="0"/>
                          <a:cs typeface="Verdana" pitchFamily="34" charset="0"/>
                        </a:rPr>
                        <a:t>design development</a:t>
                      </a:r>
                      <a:endParaRPr lang="en-US" sz="2400" b="0" noProof="0" dirty="0">
                        <a:latin typeface="Verdana" pitchFamily="34" charset="0"/>
                        <a:ea typeface="Verdana" pitchFamily="34" charset="0"/>
                        <a:cs typeface="Verdana" pitchFamily="34" charset="0"/>
                      </a:endParaRPr>
                    </a:p>
                  </a:txBody>
                  <a:tcPr marB="0"/>
                </a:tc>
              </a:tr>
              <a:tr h="1089660">
                <a:tc>
                  <a:txBody>
                    <a:bodyPr/>
                    <a:lstStyle/>
                    <a:p>
                      <a:r>
                        <a:rPr lang="en-US" sz="2400" b="0" spc="-130" baseline="0" noProof="0" dirty="0" smtClean="0">
                          <a:latin typeface="Verdana" pitchFamily="34" charset="0"/>
                          <a:ea typeface="Verdana" pitchFamily="34" charset="0"/>
                          <a:cs typeface="Verdana" pitchFamily="34" charset="0"/>
                        </a:rPr>
                        <a:t>LOD300</a:t>
                      </a:r>
                      <a:endParaRPr lang="en-US" sz="2400" b="0" spc="-130" baseline="0" noProof="0" dirty="0">
                        <a:latin typeface="Verdana" pitchFamily="34" charset="0"/>
                        <a:ea typeface="Verdana" pitchFamily="34" charset="0"/>
                        <a:cs typeface="Verdana" pitchFamily="34" charset="0"/>
                      </a:endParaRPr>
                    </a:p>
                  </a:txBody>
                  <a:tcPr marB="0"/>
                </a:tc>
                <a:tc>
                  <a:txBody>
                    <a:bodyPr/>
                    <a:lstStyle/>
                    <a:p>
                      <a:r>
                        <a:rPr lang="en-US" sz="2400" b="0" baseline="0" noProof="0" dirty="0" smtClean="0">
                          <a:latin typeface="Verdana" pitchFamily="34" charset="0"/>
                          <a:ea typeface="Verdana" pitchFamily="34" charset="0"/>
                          <a:cs typeface="Verdana" pitchFamily="34" charset="0"/>
                        </a:rPr>
                        <a:t>Construction documents, </a:t>
                      </a:r>
                    </a:p>
                    <a:p>
                      <a:r>
                        <a:rPr lang="en-US" sz="2400" b="0" baseline="0" noProof="0" dirty="0" smtClean="0">
                          <a:latin typeface="Verdana" pitchFamily="34" charset="0"/>
                          <a:ea typeface="Verdana" pitchFamily="34" charset="0"/>
                          <a:cs typeface="Verdana" pitchFamily="34" charset="0"/>
                        </a:rPr>
                        <a:t>shop drawings</a:t>
                      </a:r>
                      <a:endParaRPr lang="en-US" sz="2400" b="0" noProof="0" dirty="0">
                        <a:latin typeface="Verdana" pitchFamily="34" charset="0"/>
                        <a:ea typeface="Verdana" pitchFamily="34" charset="0"/>
                        <a:cs typeface="Verdana" pitchFamily="34" charset="0"/>
                      </a:endParaRPr>
                    </a:p>
                  </a:txBody>
                  <a:tcPr marB="0"/>
                </a:tc>
              </a:tr>
              <a:tr h="1089211">
                <a:tc>
                  <a:txBody>
                    <a:bodyPr/>
                    <a:lstStyle/>
                    <a:p>
                      <a:r>
                        <a:rPr lang="en-US" sz="2400" b="0" spc="-130" baseline="0" noProof="0" dirty="0" smtClean="0">
                          <a:latin typeface="Verdana" pitchFamily="34" charset="0"/>
                          <a:ea typeface="Verdana" pitchFamily="34" charset="0"/>
                          <a:cs typeface="Verdana" pitchFamily="34" charset="0"/>
                        </a:rPr>
                        <a:t>LOD400</a:t>
                      </a:r>
                      <a:endParaRPr lang="en-US" sz="2400" b="0" spc="-130" baseline="0" noProof="0" dirty="0">
                        <a:latin typeface="Verdana" pitchFamily="34" charset="0"/>
                        <a:ea typeface="Verdana" pitchFamily="34" charset="0"/>
                        <a:cs typeface="Verdana" pitchFamily="34" charset="0"/>
                      </a:endParaRPr>
                    </a:p>
                  </a:txBody>
                  <a:tcPr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baseline="0" noProof="0" dirty="0" smtClean="0">
                          <a:latin typeface="Verdana" pitchFamily="34" charset="0"/>
                          <a:ea typeface="Verdana" pitchFamily="34" charset="0"/>
                          <a:cs typeface="Verdana" pitchFamily="34" charset="0"/>
                        </a:rPr>
                        <a:t>Fabrication and assembly documentation</a:t>
                      </a:r>
                      <a:endParaRPr lang="en-US" sz="2400" b="0" noProof="0" dirty="0">
                        <a:latin typeface="Verdana" pitchFamily="34" charset="0"/>
                        <a:ea typeface="Verdana" pitchFamily="34" charset="0"/>
                        <a:cs typeface="Verdana" pitchFamily="34" charset="0"/>
                      </a:endParaRPr>
                    </a:p>
                  </a:txBody>
                  <a:tcPr marB="0"/>
                </a:tc>
              </a:tr>
              <a:tr h="850265">
                <a:tc>
                  <a:txBody>
                    <a:bodyPr/>
                    <a:lstStyle/>
                    <a:p>
                      <a:r>
                        <a:rPr lang="en-US" sz="2400" b="0" spc="-130" baseline="0" noProof="0" dirty="0" smtClean="0">
                          <a:latin typeface="Verdana" pitchFamily="34" charset="0"/>
                          <a:ea typeface="Verdana" pitchFamily="34" charset="0"/>
                          <a:cs typeface="Verdana" pitchFamily="34" charset="0"/>
                        </a:rPr>
                        <a:t>LOD500</a:t>
                      </a:r>
                      <a:endParaRPr lang="en-US" sz="2400" b="0" spc="-130" baseline="0" noProof="0" dirty="0">
                        <a:latin typeface="Verdana" pitchFamily="34" charset="0"/>
                        <a:ea typeface="Verdana" pitchFamily="34" charset="0"/>
                        <a:cs typeface="Verdana" pitchFamily="34" charset="0"/>
                      </a:endParaRPr>
                    </a:p>
                  </a:txBody>
                  <a:tcPr marB="0"/>
                </a:tc>
                <a:tc>
                  <a:txBody>
                    <a:bodyPr/>
                    <a:lstStyle/>
                    <a:p>
                      <a:r>
                        <a:rPr lang="en-US" sz="2400" b="0" spc="-40" noProof="0" dirty="0" smtClean="0">
                          <a:latin typeface="Verdana" pitchFamily="34" charset="0"/>
                          <a:ea typeface="Verdana" pitchFamily="34" charset="0"/>
                          <a:cs typeface="Verdana" pitchFamily="34" charset="0"/>
                        </a:rPr>
                        <a:t>As-built</a:t>
                      </a:r>
                      <a:r>
                        <a:rPr lang="en-US" sz="2400" b="0" spc="-40" baseline="0" noProof="0" dirty="0" smtClean="0">
                          <a:latin typeface="Verdana" pitchFamily="34" charset="0"/>
                          <a:ea typeface="Verdana" pitchFamily="34" charset="0"/>
                          <a:cs typeface="Verdana" pitchFamily="34" charset="0"/>
                        </a:rPr>
                        <a:t> situation for operation and maintenance</a:t>
                      </a:r>
                    </a:p>
                  </a:txBody>
                  <a:tcPr marB="0"/>
                </a:tc>
              </a:tr>
            </a:tbl>
          </a:graphicData>
        </a:graphic>
      </p:graphicFrame>
      <p:pic>
        <p:nvPicPr>
          <p:cNvPr id="8" name="Picture 7" descr="lod100_f.png"/>
          <p:cNvPicPr>
            <a:picLocks noChangeAspect="1"/>
          </p:cNvPicPr>
          <p:nvPr/>
        </p:nvPicPr>
        <p:blipFill>
          <a:blip r:embed="rId2" cstate="print"/>
          <a:stretch>
            <a:fillRect/>
          </a:stretch>
        </p:blipFill>
        <p:spPr>
          <a:xfrm>
            <a:off x="4874260" y="128008"/>
            <a:ext cx="1988820" cy="1491615"/>
          </a:xfrm>
          <a:prstGeom prst="rect">
            <a:avLst/>
          </a:prstGeom>
        </p:spPr>
      </p:pic>
      <p:pic>
        <p:nvPicPr>
          <p:cNvPr id="9" name="Picture 8" descr="lod200_f.png"/>
          <p:cNvPicPr>
            <a:picLocks noChangeAspect="1"/>
          </p:cNvPicPr>
          <p:nvPr/>
        </p:nvPicPr>
        <p:blipFill>
          <a:blip r:embed="rId3" cstate="print"/>
          <a:stretch>
            <a:fillRect/>
          </a:stretch>
        </p:blipFill>
        <p:spPr>
          <a:xfrm>
            <a:off x="6934947" y="1067061"/>
            <a:ext cx="2120900" cy="1590675"/>
          </a:xfrm>
          <a:prstGeom prst="rect">
            <a:avLst/>
          </a:prstGeom>
        </p:spPr>
      </p:pic>
      <p:pic>
        <p:nvPicPr>
          <p:cNvPr id="10" name="Picture 9" descr="lod300_f.png"/>
          <p:cNvPicPr>
            <a:picLocks noChangeAspect="1"/>
          </p:cNvPicPr>
          <p:nvPr/>
        </p:nvPicPr>
        <p:blipFill>
          <a:blip r:embed="rId4" cstate="print"/>
          <a:stretch>
            <a:fillRect/>
          </a:stretch>
        </p:blipFill>
        <p:spPr>
          <a:xfrm>
            <a:off x="4902340" y="2165554"/>
            <a:ext cx="1951380" cy="1463535"/>
          </a:xfrm>
          <a:prstGeom prst="rect">
            <a:avLst/>
          </a:prstGeom>
        </p:spPr>
      </p:pic>
      <p:pic>
        <p:nvPicPr>
          <p:cNvPr id="11" name="Picture 10" descr="lod400_f.png"/>
          <p:cNvPicPr>
            <a:picLocks noChangeAspect="1"/>
          </p:cNvPicPr>
          <p:nvPr/>
        </p:nvPicPr>
        <p:blipFill>
          <a:blip r:embed="rId5" cstate="print"/>
          <a:stretch>
            <a:fillRect/>
          </a:stretch>
        </p:blipFill>
        <p:spPr>
          <a:xfrm>
            <a:off x="6942323" y="3110459"/>
            <a:ext cx="2107921" cy="1580941"/>
          </a:xfrm>
          <a:prstGeom prst="rect">
            <a:avLst/>
          </a:prstGeom>
        </p:spPr>
      </p:pic>
      <p:pic>
        <p:nvPicPr>
          <p:cNvPr id="12" name="Picture 11" descr="lod500_f.png"/>
          <p:cNvPicPr>
            <a:picLocks noChangeAspect="1"/>
          </p:cNvPicPr>
          <p:nvPr/>
        </p:nvPicPr>
        <p:blipFill>
          <a:blip r:embed="rId6" cstate="print"/>
          <a:stretch>
            <a:fillRect/>
          </a:stretch>
        </p:blipFill>
        <p:spPr>
          <a:xfrm>
            <a:off x="4928019" y="4161573"/>
            <a:ext cx="1935061" cy="1451296"/>
          </a:xfrm>
          <a:prstGeom prst="rect">
            <a:avLst/>
          </a:prstGeom>
        </p:spPr>
      </p:pic>
      <p:sp>
        <p:nvSpPr>
          <p:cNvPr id="15" name="Rectangle 14"/>
          <p:cNvSpPr/>
          <p:nvPr/>
        </p:nvSpPr>
        <p:spPr>
          <a:xfrm>
            <a:off x="0" y="5603520"/>
            <a:ext cx="9493624" cy="646331"/>
          </a:xfrm>
          <a:prstGeom prst="rect">
            <a:avLst/>
          </a:prstGeom>
        </p:spPr>
        <p:txBody>
          <a:bodyPr wrap="square">
            <a:spAutoFit/>
          </a:bodyPr>
          <a:lstStyle/>
          <a:p>
            <a:r>
              <a:rPr lang="en-US" dirty="0" err="1" smtClean="0">
                <a:latin typeface="Verdana" pitchFamily="34" charset="0"/>
                <a:ea typeface="Verdana" pitchFamily="34" charset="0"/>
                <a:cs typeface="Verdana" pitchFamily="34" charset="0"/>
              </a:rPr>
              <a:t>Csocsics</a:t>
            </a:r>
            <a:r>
              <a:rPr lang="en-US" dirty="0" smtClean="0">
                <a:latin typeface="Verdana" pitchFamily="34" charset="0"/>
                <a:ea typeface="Verdana" pitchFamily="34" charset="0"/>
                <a:cs typeface="Verdana" pitchFamily="34" charset="0"/>
              </a:rPr>
              <a:t>, M., </a:t>
            </a:r>
            <a:r>
              <a:rPr lang="en-US" i="1" dirty="0" smtClean="0">
                <a:latin typeface="Verdana" pitchFamily="34" charset="0"/>
                <a:ea typeface="Verdana" pitchFamily="34" charset="0"/>
                <a:cs typeface="Verdana" pitchFamily="34" charset="0"/>
              </a:rPr>
              <a:t>LOD: Level of Detail or Level of Development?</a:t>
            </a:r>
            <a:r>
              <a:rPr lang="en-US" dirty="0" smtClean="0">
                <a:latin typeface="Verdana" pitchFamily="34" charset="0"/>
                <a:ea typeface="Verdana" pitchFamily="34" charset="0"/>
                <a:cs typeface="Verdana" pitchFamily="34" charset="0"/>
              </a:rPr>
              <a:t> </a:t>
            </a:r>
            <a:r>
              <a:rPr lang="en-US" dirty="0" smtClean="0">
                <a:latin typeface="Verdana" pitchFamily="34" charset="0"/>
                <a:ea typeface="Verdana" pitchFamily="34" charset="0"/>
                <a:cs typeface="Verdana" pitchFamily="34" charset="0"/>
                <a:hlinkClick r:id="rId7"/>
              </a:rPr>
              <a:t>www.in-ex.hu/ </a:t>
            </a:r>
            <a:r>
              <a:rPr lang="en-US" dirty="0" err="1" smtClean="0">
                <a:latin typeface="Verdana" pitchFamily="34" charset="0"/>
                <a:ea typeface="Verdana" pitchFamily="34" charset="0"/>
                <a:cs typeface="Verdana" pitchFamily="34" charset="0"/>
                <a:hlinkClick r:id="rId7"/>
              </a:rPr>
              <a:t>eng</a:t>
            </a:r>
            <a:r>
              <a:rPr lang="en-US" dirty="0" smtClean="0">
                <a:latin typeface="Verdana" pitchFamily="34" charset="0"/>
                <a:ea typeface="Verdana" pitchFamily="34" charset="0"/>
                <a:cs typeface="Verdana" pitchFamily="34" charset="0"/>
                <a:hlinkClick r:id="rId7"/>
              </a:rPr>
              <a:t>/blog/content/75-lod:-level-of-detail-or-level-of-development/level=4</a:t>
            </a:r>
            <a:endParaRPr lang="fr-CH"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83006250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Level of Development</a:t>
            </a:r>
            <a:endParaRPr lang="fr-CH" sz="3200" b="1" dirty="0">
              <a:solidFill>
                <a:srgbClr val="3333CC"/>
              </a:solidFill>
            </a:endParaRPr>
          </a:p>
        </p:txBody>
      </p:sp>
      <p:sp>
        <p:nvSpPr>
          <p:cNvPr id="2" name="Content Placeholder 1"/>
          <p:cNvSpPr>
            <a:spLocks noGrp="1"/>
          </p:cNvSpPr>
          <p:nvPr>
            <p:ph idx="1"/>
          </p:nvPr>
        </p:nvSpPr>
        <p:spPr>
          <a:xfrm>
            <a:off x="136026" y="1600200"/>
            <a:ext cx="8550774" cy="4525963"/>
          </a:xfrm>
        </p:spPr>
        <p:txBody>
          <a:bodyPr>
            <a:normAutofit/>
          </a:bodyPr>
          <a:lstStyle/>
          <a:p>
            <a:pPr>
              <a:buNone/>
            </a:pPr>
            <a:r>
              <a:rPr lang="en-US" sz="2400" dirty="0" smtClean="0"/>
              <a:t>	LOD can be built into “views” to clarify expectations of stakeholders, in terms of information “granularity”, which are often linked to </a:t>
            </a:r>
            <a:r>
              <a:rPr lang="en-US" sz="2400" b="1" dirty="0" smtClean="0"/>
              <a:t>time and stage </a:t>
            </a:r>
            <a:r>
              <a:rPr lang="en-US" sz="2400" dirty="0" smtClean="0"/>
              <a:t>of work.</a:t>
            </a:r>
          </a:p>
          <a:p>
            <a:pPr>
              <a:buNone/>
            </a:pPr>
            <a:endParaRPr lang="en-US" sz="2400" dirty="0" smtClean="0"/>
          </a:p>
          <a:p>
            <a:pPr algn="ctr">
              <a:buNone/>
            </a:pPr>
            <a:r>
              <a:rPr lang="en-US" sz="2400" dirty="0" smtClean="0"/>
              <a:t>	Concept – Construction – Management</a:t>
            </a:r>
          </a:p>
          <a:p>
            <a:pPr algn="ctr">
              <a:buNone/>
            </a:pPr>
            <a:endParaRPr lang="en-US" sz="2400" dirty="0" smtClean="0"/>
          </a:p>
          <a:p>
            <a:pPr algn="r">
              <a:buNone/>
            </a:pPr>
            <a:r>
              <a:rPr lang="fr-CH" sz="2400" dirty="0" smtClean="0"/>
              <a:t>(AECmag.com, 2013)</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69</a:t>
            </a:fld>
            <a:endParaRPr lang="en-US"/>
          </a:p>
        </p:txBody>
      </p:sp>
    </p:spTree>
    <p:extLst>
      <p:ext uri="{BB962C8B-B14F-4D97-AF65-F5344CB8AC3E}">
        <p14:creationId xmlns:p14="http://schemas.microsoft.com/office/powerpoint/2010/main" val="4166114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cost of change.jpg"/>
          <p:cNvPicPr>
            <a:picLocks noChangeAspect="1"/>
          </p:cNvPicPr>
          <p:nvPr/>
        </p:nvPicPr>
        <p:blipFill>
          <a:blip r:embed="rId3" cstate="print"/>
          <a:stretch>
            <a:fillRect/>
          </a:stretch>
        </p:blipFill>
        <p:spPr>
          <a:xfrm>
            <a:off x="628650" y="986789"/>
            <a:ext cx="6656070" cy="4494269"/>
          </a:xfrm>
          <a:prstGeom prst="rect">
            <a:avLst/>
          </a:prstGeom>
        </p:spPr>
      </p:pic>
      <p:sp>
        <p:nvSpPr>
          <p:cNvPr id="3" name="Title 2"/>
          <p:cNvSpPr>
            <a:spLocks noGrp="1"/>
          </p:cNvSpPr>
          <p:nvPr>
            <p:ph type="title"/>
          </p:nvPr>
        </p:nvSpPr>
        <p:spPr/>
        <p:txBody>
          <a:bodyPr>
            <a:normAutofit/>
          </a:bodyPr>
          <a:lstStyle/>
          <a:p>
            <a:r>
              <a:rPr lang="en-US" sz="3200" b="1" dirty="0" smtClean="0">
                <a:solidFill>
                  <a:srgbClr val="3333CC"/>
                </a:solidFill>
              </a:rPr>
              <a:t>Cost of Changes</a:t>
            </a:r>
            <a:endParaRPr lang="en-US" sz="3200" b="1" dirty="0">
              <a:solidFill>
                <a:srgbClr val="3333CC"/>
              </a:solidFill>
            </a:endParaRPr>
          </a:p>
        </p:txBody>
      </p:sp>
      <p:sp>
        <p:nvSpPr>
          <p:cNvPr id="6" name="TextBox 5"/>
          <p:cNvSpPr txBox="1"/>
          <p:nvPr/>
        </p:nvSpPr>
        <p:spPr>
          <a:xfrm>
            <a:off x="167640" y="5354750"/>
            <a:ext cx="8801100" cy="923330"/>
          </a:xfrm>
          <a:prstGeom prst="rect">
            <a:avLst/>
          </a:prstGeom>
          <a:noFill/>
        </p:spPr>
        <p:txBody>
          <a:bodyPr wrap="square" rtlCol="0">
            <a:spAutoFit/>
          </a:bodyPr>
          <a:lstStyle/>
          <a:p>
            <a:r>
              <a:rPr lang="en-US" dirty="0" smtClean="0"/>
              <a:t>Refined from </a:t>
            </a:r>
            <a:r>
              <a:rPr lang="en-US" dirty="0"/>
              <a:t>http://</a:t>
            </a:r>
            <a:r>
              <a:rPr lang="en-US" dirty="0" smtClean="0"/>
              <a:t>www.hok.com/thought-leadership/patrick-macleamy-on-the-future-of-the-building-industry/ (Patrick </a:t>
            </a:r>
            <a:r>
              <a:rPr lang="en-US" dirty="0" err="1" smtClean="0"/>
              <a:t>MacLeamy</a:t>
            </a:r>
            <a:r>
              <a:rPr lang="en-US" dirty="0" smtClean="0"/>
              <a:t>, CEO HOK), see also </a:t>
            </a:r>
          </a:p>
          <a:p>
            <a:r>
              <a:rPr lang="en-US" dirty="0">
                <a:hlinkClick r:id="rId4"/>
              </a:rPr>
              <a:t>http://</a:t>
            </a:r>
            <a:r>
              <a:rPr lang="en-US" dirty="0" smtClean="0">
                <a:hlinkClick r:id="rId4"/>
              </a:rPr>
              <a:t>codebim.com/wp-content/uploads/2013/06/CurtCollaboration.pdf</a:t>
            </a:r>
            <a:r>
              <a:rPr lang="en-US" dirty="0" smtClean="0"/>
              <a:t>  (CURT, 2004)</a:t>
            </a:r>
          </a:p>
        </p:txBody>
      </p:sp>
      <p:sp>
        <p:nvSpPr>
          <p:cNvPr id="7" name="TextBox 6"/>
          <p:cNvSpPr txBox="1"/>
          <p:nvPr/>
        </p:nvSpPr>
        <p:spPr>
          <a:xfrm>
            <a:off x="5846437" y="2283933"/>
            <a:ext cx="3251843" cy="707886"/>
          </a:xfrm>
          <a:prstGeom prst="rect">
            <a:avLst/>
          </a:prstGeom>
          <a:solidFill>
            <a:schemeClr val="bg1"/>
          </a:solidFill>
        </p:spPr>
        <p:txBody>
          <a:bodyPr wrap="square" rtlCol="0">
            <a:spAutoFit/>
          </a:bodyPr>
          <a:lstStyle/>
          <a:p>
            <a:r>
              <a:rPr lang="en-US" sz="2000" dirty="0" smtClean="0"/>
              <a:t>Ability to Impact cost and performance</a:t>
            </a:r>
            <a:endParaRPr lang="en-US" sz="2000" dirty="0"/>
          </a:p>
        </p:txBody>
      </p:sp>
      <p:sp>
        <p:nvSpPr>
          <p:cNvPr id="8" name="TextBox 7"/>
          <p:cNvSpPr txBox="1"/>
          <p:nvPr/>
        </p:nvSpPr>
        <p:spPr>
          <a:xfrm>
            <a:off x="5837342" y="2982923"/>
            <a:ext cx="3306658" cy="400110"/>
          </a:xfrm>
          <a:prstGeom prst="rect">
            <a:avLst/>
          </a:prstGeom>
          <a:solidFill>
            <a:schemeClr val="bg1"/>
          </a:solidFill>
        </p:spPr>
        <p:txBody>
          <a:bodyPr wrap="square" rtlCol="0">
            <a:spAutoFit/>
          </a:bodyPr>
          <a:lstStyle/>
          <a:p>
            <a:r>
              <a:rPr lang="en-US" sz="2000" dirty="0" smtClean="0"/>
              <a:t>Cost of design changes</a:t>
            </a:r>
            <a:endParaRPr lang="fr-CH" sz="2000" dirty="0"/>
          </a:p>
        </p:txBody>
      </p:sp>
      <p:sp>
        <p:nvSpPr>
          <p:cNvPr id="9" name="TextBox 8"/>
          <p:cNvSpPr txBox="1"/>
          <p:nvPr/>
        </p:nvSpPr>
        <p:spPr>
          <a:xfrm>
            <a:off x="5821720" y="3519718"/>
            <a:ext cx="3322280" cy="400110"/>
          </a:xfrm>
          <a:prstGeom prst="rect">
            <a:avLst/>
          </a:prstGeom>
          <a:solidFill>
            <a:schemeClr val="bg1"/>
          </a:solidFill>
        </p:spPr>
        <p:txBody>
          <a:bodyPr wrap="square" rtlCol="0">
            <a:spAutoFit/>
          </a:bodyPr>
          <a:lstStyle/>
          <a:p>
            <a:r>
              <a:rPr lang="en-US" sz="2000" dirty="0" smtClean="0"/>
              <a:t>Drafting-centric workflow</a:t>
            </a:r>
            <a:endParaRPr lang="fr-CH" sz="2000" dirty="0"/>
          </a:p>
        </p:txBody>
      </p:sp>
      <p:sp>
        <p:nvSpPr>
          <p:cNvPr id="14" name="TextBox 13"/>
          <p:cNvSpPr txBox="1"/>
          <p:nvPr/>
        </p:nvSpPr>
        <p:spPr>
          <a:xfrm>
            <a:off x="801396" y="4850851"/>
            <a:ext cx="1229109" cy="461665"/>
          </a:xfrm>
          <a:prstGeom prst="rect">
            <a:avLst/>
          </a:prstGeom>
          <a:solidFill>
            <a:schemeClr val="bg1"/>
          </a:solidFill>
        </p:spPr>
        <p:txBody>
          <a:bodyPr wrap="square" rtlCol="0">
            <a:spAutoFit/>
          </a:bodyPr>
          <a:lstStyle/>
          <a:p>
            <a:r>
              <a:rPr lang="en-US" sz="2400" dirty="0" smtClean="0"/>
              <a:t> Design</a:t>
            </a:r>
            <a:endParaRPr lang="fr-CH" sz="2400" dirty="0"/>
          </a:p>
        </p:txBody>
      </p:sp>
      <p:sp>
        <p:nvSpPr>
          <p:cNvPr id="15" name="TextBox 14"/>
          <p:cNvSpPr txBox="1"/>
          <p:nvPr/>
        </p:nvSpPr>
        <p:spPr>
          <a:xfrm rot="16200000">
            <a:off x="-596629" y="3059298"/>
            <a:ext cx="2599803" cy="461665"/>
          </a:xfrm>
          <a:prstGeom prst="rect">
            <a:avLst/>
          </a:prstGeom>
          <a:solidFill>
            <a:schemeClr val="bg1"/>
          </a:solidFill>
        </p:spPr>
        <p:txBody>
          <a:bodyPr wrap="square" rtlCol="0">
            <a:spAutoFit/>
          </a:bodyPr>
          <a:lstStyle/>
          <a:p>
            <a:r>
              <a:rPr lang="en-US" sz="2400" dirty="0" smtClean="0"/>
              <a:t>Effect/Cost/Effort</a:t>
            </a:r>
            <a:endParaRPr lang="fr-CH" sz="2400" dirty="0"/>
          </a:p>
        </p:txBody>
      </p:sp>
      <p:sp>
        <p:nvSpPr>
          <p:cNvPr id="17" name="TextBox 16"/>
          <p:cNvSpPr txBox="1"/>
          <p:nvPr/>
        </p:nvSpPr>
        <p:spPr>
          <a:xfrm>
            <a:off x="5798860" y="4037878"/>
            <a:ext cx="2110700" cy="400110"/>
          </a:xfrm>
          <a:prstGeom prst="rect">
            <a:avLst/>
          </a:prstGeom>
          <a:solidFill>
            <a:schemeClr val="bg1"/>
          </a:solidFill>
        </p:spPr>
        <p:txBody>
          <a:bodyPr wrap="square" rtlCol="0">
            <a:spAutoFit/>
          </a:bodyPr>
          <a:lstStyle/>
          <a:p>
            <a:r>
              <a:rPr lang="en-US" sz="2000" dirty="0" smtClean="0"/>
              <a:t>BIM workflow</a:t>
            </a:r>
            <a:endParaRPr lang="fr-CH" sz="2000" dirty="0"/>
          </a:p>
        </p:txBody>
      </p:sp>
      <p:sp>
        <p:nvSpPr>
          <p:cNvPr id="12" name="TextBox 11"/>
          <p:cNvSpPr txBox="1"/>
          <p:nvPr/>
        </p:nvSpPr>
        <p:spPr>
          <a:xfrm>
            <a:off x="3307980" y="4850851"/>
            <a:ext cx="1936376" cy="461665"/>
          </a:xfrm>
          <a:prstGeom prst="rect">
            <a:avLst/>
          </a:prstGeom>
          <a:solidFill>
            <a:schemeClr val="bg1"/>
          </a:solidFill>
        </p:spPr>
        <p:txBody>
          <a:bodyPr wrap="square" rtlCol="0">
            <a:spAutoFit/>
          </a:bodyPr>
          <a:lstStyle/>
          <a:p>
            <a:r>
              <a:rPr lang="en-US" sz="2400" dirty="0" smtClean="0"/>
              <a:t>Construction</a:t>
            </a:r>
            <a:endParaRPr lang="fr-CH" sz="2400" dirty="0"/>
          </a:p>
        </p:txBody>
      </p:sp>
      <p:sp>
        <p:nvSpPr>
          <p:cNvPr id="10" name="TextBox 9"/>
          <p:cNvSpPr txBox="1"/>
          <p:nvPr/>
        </p:nvSpPr>
        <p:spPr>
          <a:xfrm>
            <a:off x="5246367" y="4850851"/>
            <a:ext cx="1644898" cy="461665"/>
          </a:xfrm>
          <a:prstGeom prst="rect">
            <a:avLst/>
          </a:prstGeom>
          <a:solidFill>
            <a:schemeClr val="bg1"/>
          </a:solidFill>
        </p:spPr>
        <p:txBody>
          <a:bodyPr wrap="square" rtlCol="0">
            <a:spAutoFit/>
          </a:bodyPr>
          <a:lstStyle/>
          <a:p>
            <a:r>
              <a:rPr lang="en-US" sz="2400" dirty="0" smtClean="0"/>
              <a:t>Operation</a:t>
            </a:r>
            <a:endParaRPr lang="fr-CH" sz="2400" dirty="0"/>
          </a:p>
        </p:txBody>
      </p:sp>
      <p:sp>
        <p:nvSpPr>
          <p:cNvPr id="18" name="Slide Number Placeholder 17"/>
          <p:cNvSpPr>
            <a:spLocks noGrp="1"/>
          </p:cNvSpPr>
          <p:nvPr>
            <p:ph type="sldNum" sz="quarter" idx="12"/>
          </p:nvPr>
        </p:nvSpPr>
        <p:spPr/>
        <p:txBody>
          <a:bodyPr/>
          <a:lstStyle/>
          <a:p>
            <a:fld id="{251C0D50-5D03-4ACC-9146-0536ED0EDBDB}" type="slidenum">
              <a:rPr lang="en-US" smtClean="0"/>
              <a:pPr/>
              <a:t>7</a:t>
            </a:fld>
            <a:endParaRPr lang="en-US"/>
          </a:p>
        </p:txBody>
      </p:sp>
      <p:sp>
        <p:nvSpPr>
          <p:cNvPr id="2" name="Rectangle 1"/>
          <p:cNvSpPr/>
          <p:nvPr/>
        </p:nvSpPr>
        <p:spPr>
          <a:xfrm>
            <a:off x="6340642" y="4437988"/>
            <a:ext cx="806116" cy="4530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016109" y="4850851"/>
            <a:ext cx="1399447" cy="461665"/>
          </a:xfrm>
          <a:prstGeom prst="rect">
            <a:avLst/>
          </a:prstGeom>
          <a:solidFill>
            <a:schemeClr val="bg1"/>
          </a:solidFill>
        </p:spPr>
        <p:txBody>
          <a:bodyPr wrap="square" rtlCol="0">
            <a:spAutoFit/>
          </a:bodyPr>
          <a:lstStyle/>
          <a:p>
            <a:r>
              <a:rPr lang="en-US" sz="2400" dirty="0" smtClean="0"/>
              <a:t>Detailing</a:t>
            </a:r>
            <a:endParaRPr lang="fr-CH" sz="24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BIM and IPD</a:t>
            </a:r>
            <a:endParaRPr lang="fr-CH" sz="3200" b="1" dirty="0">
              <a:solidFill>
                <a:srgbClr val="3333CC"/>
              </a:solidFill>
            </a:endParaRPr>
          </a:p>
        </p:txBody>
      </p:sp>
      <p:sp>
        <p:nvSpPr>
          <p:cNvPr id="3" name="Content Placeholder 2"/>
          <p:cNvSpPr>
            <a:spLocks noGrp="1"/>
          </p:cNvSpPr>
          <p:nvPr>
            <p:ph idx="1"/>
          </p:nvPr>
        </p:nvSpPr>
        <p:spPr>
          <a:xfrm>
            <a:off x="167640" y="1600200"/>
            <a:ext cx="8519160" cy="4525963"/>
          </a:xfrm>
        </p:spPr>
        <p:txBody>
          <a:bodyPr>
            <a:normAutofit/>
          </a:bodyPr>
          <a:lstStyle/>
          <a:p>
            <a:pPr>
              <a:buNone/>
            </a:pPr>
            <a:r>
              <a:rPr lang="en-US" sz="2400" dirty="0" smtClean="0"/>
              <a:t>	</a:t>
            </a:r>
            <a:r>
              <a:rPr lang="en-US" sz="2400" b="1" dirty="0" smtClean="0"/>
              <a:t>IPD</a:t>
            </a:r>
            <a:r>
              <a:rPr lang="en-US" sz="2400" dirty="0" smtClean="0"/>
              <a:t> – Integrated Project Delivery</a:t>
            </a:r>
          </a:p>
          <a:p>
            <a:pPr>
              <a:buNone/>
            </a:pPr>
            <a:endParaRPr lang="en-US" sz="2400" dirty="0" smtClean="0"/>
          </a:p>
          <a:p>
            <a:pPr>
              <a:buNone/>
            </a:pPr>
            <a:r>
              <a:rPr lang="en-US" sz="2400" dirty="0" smtClean="0"/>
              <a:t>	“A project delivery approach that integrates people, systems, business structures, and practices into a process that collaboratively harness the talents and insights of all project participants to optimize project results, increase value to the owner, reduce waste, and maximize efficiency through all phases of design, fabrication and construction.” </a:t>
            </a:r>
          </a:p>
          <a:p>
            <a:pPr algn="r">
              <a:buNone/>
            </a:pPr>
            <a:r>
              <a:rPr lang="en-US" sz="2400" dirty="0" smtClean="0"/>
              <a:t>(AIA, 2007)</a:t>
            </a:r>
          </a:p>
          <a:p>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BIM and IPD</a:t>
            </a:r>
            <a:endParaRPr lang="fr-CH" sz="3200" b="1" dirty="0">
              <a:solidFill>
                <a:srgbClr val="3333CC"/>
              </a:solidFill>
            </a:endParaRPr>
          </a:p>
        </p:txBody>
      </p:sp>
      <p:sp>
        <p:nvSpPr>
          <p:cNvPr id="3" name="Content Placeholder 2"/>
          <p:cNvSpPr>
            <a:spLocks noGrp="1"/>
          </p:cNvSpPr>
          <p:nvPr>
            <p:ph idx="1"/>
          </p:nvPr>
        </p:nvSpPr>
        <p:spPr>
          <a:xfrm>
            <a:off x="200025" y="1381125"/>
            <a:ext cx="8496300" cy="4525963"/>
          </a:xfrm>
        </p:spPr>
        <p:txBody>
          <a:bodyPr>
            <a:normAutofit/>
          </a:bodyPr>
          <a:lstStyle/>
          <a:p>
            <a:pPr>
              <a:buNone/>
            </a:pPr>
            <a:r>
              <a:rPr lang="en-US" sz="2400" dirty="0" smtClean="0"/>
              <a:t>	“IPD has materialized as a delivery method that could most effectively facilitate the use of BIM for construction projects.” (</a:t>
            </a:r>
            <a:r>
              <a:rPr lang="en-US" sz="2400" dirty="0" err="1" smtClean="0"/>
              <a:t>Becerik</a:t>
            </a:r>
            <a:r>
              <a:rPr lang="en-US" sz="2400" dirty="0" smtClean="0"/>
              <a:t>-Gerber, et al, 2009)</a:t>
            </a:r>
          </a:p>
          <a:p>
            <a:endParaRPr lang="en-US" sz="2400" dirty="0"/>
          </a:p>
        </p:txBody>
      </p:sp>
      <p:sp>
        <p:nvSpPr>
          <p:cNvPr id="4" name="Slide Number Placeholder 3"/>
          <p:cNvSpPr>
            <a:spLocks noGrp="1"/>
          </p:cNvSpPr>
          <p:nvPr>
            <p:ph type="sldNum" sz="quarter" idx="12"/>
          </p:nvPr>
        </p:nvSpPr>
        <p:spPr>
          <a:xfrm>
            <a:off x="6576060" y="6066540"/>
            <a:ext cx="2046003" cy="350135"/>
          </a:xfrm>
        </p:spPr>
        <p:txBody>
          <a:bodyPr/>
          <a:lstStyle/>
          <a:p>
            <a:fld id="{251C0D50-5D03-4ACC-9146-0536ED0EDBDB}" type="slidenum">
              <a:rPr lang="en-US" smtClean="0"/>
              <a:pPr/>
              <a:t>71</a:t>
            </a:fld>
            <a:endParaRPr lang="en-US"/>
          </a:p>
        </p:txBody>
      </p:sp>
      <p:sp>
        <p:nvSpPr>
          <p:cNvPr id="8" name="Block Arc 7"/>
          <p:cNvSpPr/>
          <p:nvPr/>
        </p:nvSpPr>
        <p:spPr>
          <a:xfrm rot="1257639">
            <a:off x="1320997" y="2790645"/>
            <a:ext cx="6457523" cy="5699026"/>
          </a:xfrm>
          <a:prstGeom prst="blockArc">
            <a:avLst>
              <a:gd name="adj1" fmla="val 9549593"/>
              <a:gd name="adj2" fmla="val 20292197"/>
              <a:gd name="adj3" fmla="val 109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graphicFrame>
        <p:nvGraphicFramePr>
          <p:cNvPr id="6" name="Content Placeholder 4"/>
          <p:cNvGraphicFramePr>
            <a:graphicFrameLocks/>
          </p:cNvGraphicFramePr>
          <p:nvPr/>
        </p:nvGraphicFramePr>
        <p:xfrm>
          <a:off x="843915" y="1925106"/>
          <a:ext cx="7475220" cy="49328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89898"/>
            <a:ext cx="8229600" cy="1143000"/>
          </a:xfrm>
        </p:spPr>
        <p:txBody>
          <a:bodyPr>
            <a:normAutofit/>
          </a:bodyPr>
          <a:lstStyle/>
          <a:p>
            <a:r>
              <a:rPr lang="en-US" sz="3200" b="1" dirty="0" smtClean="0">
                <a:solidFill>
                  <a:srgbClr val="3333CC"/>
                </a:solidFill>
              </a:rPr>
              <a:t>BIM Project Execution Plan</a:t>
            </a:r>
            <a:endParaRPr lang="fr-CH" sz="3200" b="1" dirty="0">
              <a:solidFill>
                <a:srgbClr val="3333CC"/>
              </a:solidFill>
            </a:endParaRPr>
          </a:p>
        </p:txBody>
      </p:sp>
      <p:sp>
        <p:nvSpPr>
          <p:cNvPr id="2" name="Content Placeholder 1"/>
          <p:cNvSpPr>
            <a:spLocks noGrp="1"/>
          </p:cNvSpPr>
          <p:nvPr>
            <p:ph idx="1"/>
          </p:nvPr>
        </p:nvSpPr>
        <p:spPr>
          <a:xfrm>
            <a:off x="147357" y="1062909"/>
            <a:ext cx="8848725" cy="4525963"/>
          </a:xfrm>
        </p:spPr>
        <p:txBody>
          <a:bodyPr>
            <a:noAutofit/>
          </a:bodyPr>
          <a:lstStyle/>
          <a:p>
            <a:pPr>
              <a:buNone/>
            </a:pPr>
            <a:r>
              <a:rPr lang="en-US" sz="2400" dirty="0" smtClean="0"/>
              <a:t>PEP (Project Execution Plan)</a:t>
            </a:r>
          </a:p>
          <a:p>
            <a:pPr>
              <a:buNone/>
            </a:pPr>
            <a:r>
              <a:rPr lang="en-US" sz="2400" dirty="0" smtClean="0"/>
              <a:t>	 “To successfully implement BIM, a project team must perform detailed and comprehensive planning. A well documented BIM Project Execution Plan will ensure that all parties are aware of the opportunities and responsibilities associated with the incorporation of BIM into the project workflow.” </a:t>
            </a:r>
          </a:p>
          <a:p>
            <a:pPr marL="342900" lvl="1" indent="-342900" algn="r">
              <a:buNone/>
            </a:pPr>
            <a:r>
              <a:rPr lang="en-US" sz="2400" dirty="0" smtClean="0"/>
              <a:t>(The Computer Integrated Construction Research Group, 2010)</a:t>
            </a:r>
          </a:p>
          <a:p>
            <a:pPr>
              <a:buNone/>
            </a:pPr>
            <a:endParaRPr lang="en-US" sz="1100" dirty="0" smtClean="0"/>
          </a:p>
          <a:p>
            <a:pPr>
              <a:buNone/>
            </a:pPr>
            <a:r>
              <a:rPr lang="en-US" sz="2400" dirty="0" smtClean="0"/>
              <a:t>“90% of the costs of a building occur after construction.”  </a:t>
            </a:r>
            <a:r>
              <a:rPr lang="en-US" sz="2400" i="1" dirty="0" smtClean="0"/>
              <a:t>Michael Schley, </a:t>
            </a:r>
            <a:r>
              <a:rPr lang="en-US" sz="2400" i="1" dirty="0" err="1" smtClean="0"/>
              <a:t>FM:Systems</a:t>
            </a:r>
            <a:r>
              <a:rPr lang="en-US" sz="2400" i="1" smtClean="0"/>
              <a:t> (UK </a:t>
            </a:r>
            <a:r>
              <a:rPr lang="en-US" sz="2400" i="1" dirty="0" smtClean="0"/>
              <a:t>National Building Specification, 2014)</a:t>
            </a:r>
            <a:endParaRPr lang="en-US" sz="2400" dirty="0" smtClean="0"/>
          </a:p>
          <a:p>
            <a:pPr>
              <a:buNone/>
            </a:pPr>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250680" cy="1143000"/>
          </a:xfrm>
        </p:spPr>
        <p:txBody>
          <a:bodyPr>
            <a:noAutofit/>
          </a:bodyPr>
          <a:lstStyle/>
          <a:p>
            <a:r>
              <a:rPr lang="en-US" sz="3200" b="1" dirty="0" smtClean="0">
                <a:solidFill>
                  <a:srgbClr val="3333CC"/>
                </a:solidFill>
              </a:rPr>
              <a:t>BIM Project Execution Plan Procedure </a:t>
            </a:r>
            <a:endParaRPr lang="fr-CH" sz="32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73</a:t>
            </a:fld>
            <a:endParaRPr lang="en-US"/>
          </a:p>
        </p:txBody>
      </p:sp>
      <p:graphicFrame>
        <p:nvGraphicFramePr>
          <p:cNvPr id="5" name="Diagram 4"/>
          <p:cNvGraphicFramePr/>
          <p:nvPr/>
        </p:nvGraphicFramePr>
        <p:xfrm>
          <a:off x="96557" y="1584960"/>
          <a:ext cx="8925523"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IDM - Information Delivery Manual</a:t>
            </a:r>
            <a:endParaRPr lang="fr-CH" sz="3200" b="1" dirty="0" smtClean="0">
              <a:solidFill>
                <a:srgbClr val="3333CC"/>
              </a:solidFill>
            </a:endParaRPr>
          </a:p>
        </p:txBody>
      </p:sp>
      <p:sp>
        <p:nvSpPr>
          <p:cNvPr id="3" name="Content Placeholder 2"/>
          <p:cNvSpPr>
            <a:spLocks noGrp="1"/>
          </p:cNvSpPr>
          <p:nvPr>
            <p:ph idx="1"/>
          </p:nvPr>
        </p:nvSpPr>
        <p:spPr>
          <a:xfrm>
            <a:off x="0" y="1600200"/>
            <a:ext cx="8686800" cy="4525963"/>
          </a:xfrm>
        </p:spPr>
        <p:txBody>
          <a:bodyPr>
            <a:noAutofit/>
          </a:bodyPr>
          <a:lstStyle/>
          <a:p>
            <a:pPr>
              <a:buNone/>
            </a:pPr>
            <a:r>
              <a:rPr lang="en-US" sz="2400" dirty="0" smtClean="0"/>
              <a:t>	Similar idea to PEP procedure.</a:t>
            </a:r>
          </a:p>
          <a:p>
            <a:pPr>
              <a:buNone/>
            </a:pPr>
            <a:endParaRPr lang="en-US" sz="2400" dirty="0" smtClean="0"/>
          </a:p>
          <a:p>
            <a:pPr>
              <a:buNone/>
            </a:pPr>
            <a:r>
              <a:rPr lang="en-US" sz="2400" dirty="0" smtClean="0"/>
              <a:t>	To use BIM effectively by improving the quality of communication between different participants in the construction process.</a:t>
            </a:r>
          </a:p>
          <a:p>
            <a:pPr>
              <a:buNone/>
            </a:pPr>
            <a:endParaRPr lang="en-US" sz="2400" dirty="0" smtClean="0"/>
          </a:p>
          <a:p>
            <a:pPr>
              <a:buNone/>
            </a:pPr>
            <a:r>
              <a:rPr lang="en-US" sz="2400" dirty="0" smtClean="0"/>
              <a:t>	“IDM will grow progressively to provide a </a:t>
            </a:r>
            <a:r>
              <a:rPr lang="en-US" sz="2400" b="1" dirty="0" smtClean="0"/>
              <a:t>comprehensive reference </a:t>
            </a:r>
            <a:r>
              <a:rPr lang="en-US" sz="2400" dirty="0" smtClean="0"/>
              <a:t>to the processes that may be executed within building construction.”</a:t>
            </a:r>
          </a:p>
          <a:p>
            <a:pPr algn="r">
              <a:buNone/>
            </a:pPr>
            <a:r>
              <a:rPr lang="fr-CH" sz="2400" dirty="0" smtClean="0"/>
              <a:t>(</a:t>
            </a:r>
            <a:r>
              <a:rPr lang="fr-CH" sz="2400" dirty="0" err="1" smtClean="0"/>
              <a:t>buildingSMART</a:t>
            </a:r>
            <a:r>
              <a:rPr lang="fr-CH" sz="2400" dirty="0" smtClean="0"/>
              <a:t>, 2015)</a:t>
            </a:r>
            <a:endParaRPr lang="en-US" sz="2400" dirty="0" smtClean="0"/>
          </a:p>
          <a:p>
            <a:pPr>
              <a:buNone/>
            </a:pPr>
            <a:endParaRPr lang="en-US"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5275" y="159685"/>
            <a:ext cx="8629649" cy="4525963"/>
          </a:xfrm>
        </p:spPr>
        <p:txBody>
          <a:bodyPr>
            <a:noAutofit/>
          </a:bodyPr>
          <a:lstStyle/>
          <a:p>
            <a:pPr>
              <a:buNone/>
            </a:pPr>
            <a:r>
              <a:rPr lang="en-US" sz="2400" dirty="0" smtClean="0"/>
              <a:t>The components of IDM are:</a:t>
            </a:r>
          </a:p>
          <a:p>
            <a:r>
              <a:rPr lang="en-US" sz="2400" b="1" dirty="0" smtClean="0"/>
              <a:t>Process Map</a:t>
            </a:r>
          </a:p>
          <a:p>
            <a:pPr>
              <a:buNone/>
            </a:pPr>
            <a:r>
              <a:rPr lang="en-US" sz="2400" dirty="0" smtClean="0"/>
              <a:t>	“Provides a description of an activity (or set of activities) related to a domain in the AEC/FM industry.”</a:t>
            </a:r>
          </a:p>
          <a:p>
            <a:r>
              <a:rPr lang="en-US" sz="2400" b="1" dirty="0" smtClean="0"/>
              <a:t>Exchange Requirement</a:t>
            </a:r>
          </a:p>
          <a:p>
            <a:pPr>
              <a:buNone/>
            </a:pPr>
            <a:r>
              <a:rPr lang="en-US" sz="2400" dirty="0" smtClean="0"/>
              <a:t>	“A non technical description of the information required as input to the process and the expected source of that information together with a description of the expected results of the process.”</a:t>
            </a:r>
          </a:p>
          <a:p>
            <a:r>
              <a:rPr lang="en-US" sz="2400" b="1" dirty="0" smtClean="0"/>
              <a:t>Model View Definitions</a:t>
            </a:r>
            <a:endParaRPr lang="en-US" sz="2400" dirty="0" smtClean="0"/>
          </a:p>
          <a:p>
            <a:pPr>
              <a:buNone/>
            </a:pPr>
            <a:r>
              <a:rPr lang="en-US" sz="2400" dirty="0" smtClean="0"/>
              <a:t>	“Defines a subset of the </a:t>
            </a:r>
            <a:r>
              <a:rPr lang="en-US" sz="2400" b="1" dirty="0" smtClean="0"/>
              <a:t>IFC </a:t>
            </a:r>
            <a:r>
              <a:rPr lang="en-US" sz="2400" dirty="0" smtClean="0"/>
              <a:t>schema that is needed to satisfy one or many Exchange Requirements of the AEC industry.”</a:t>
            </a:r>
            <a:r>
              <a:rPr lang="en-US" sz="2400" b="1" dirty="0" smtClean="0"/>
              <a:t>	</a:t>
            </a:r>
            <a:endParaRPr lang="en-US" sz="2400" dirty="0" smtClean="0"/>
          </a:p>
          <a:p>
            <a:pPr algn="r">
              <a:buNone/>
            </a:pPr>
            <a:r>
              <a:rPr lang="fr-CH" sz="2400" dirty="0" smtClean="0"/>
              <a:t>(</a:t>
            </a:r>
            <a:r>
              <a:rPr lang="fr-CH" sz="2400" dirty="0" err="1" smtClean="0"/>
              <a:t>buildingSMART</a:t>
            </a:r>
            <a:r>
              <a:rPr lang="fr-CH" sz="2400" dirty="0" smtClean="0"/>
              <a:t>, 2015)</a:t>
            </a:r>
            <a:endParaRPr lang="en-US" sz="2400" dirty="0" smtClean="0"/>
          </a:p>
          <a:p>
            <a:pPr>
              <a:buNone/>
            </a:pP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835"/>
            <a:ext cx="9144000" cy="1143000"/>
          </a:xfrm>
        </p:spPr>
        <p:txBody>
          <a:bodyPr>
            <a:normAutofit/>
          </a:bodyPr>
          <a:lstStyle/>
          <a:p>
            <a:r>
              <a:rPr lang="en-US" sz="3200" b="1" dirty="0" smtClean="0">
                <a:solidFill>
                  <a:srgbClr val="3333CC"/>
                </a:solidFill>
              </a:rPr>
              <a:t>BIM Uses throughout a Building Lifecycle</a:t>
            </a:r>
            <a:endParaRPr lang="fr-CH" sz="3200" b="1" dirty="0" smtClean="0">
              <a:solidFill>
                <a:srgbClr val="3333CC"/>
              </a:solidFill>
            </a:endParaRPr>
          </a:p>
        </p:txBody>
      </p:sp>
      <p:sp>
        <p:nvSpPr>
          <p:cNvPr id="4" name="Slide Number Placeholder 3"/>
          <p:cNvSpPr>
            <a:spLocks noGrp="1"/>
          </p:cNvSpPr>
          <p:nvPr>
            <p:ph type="sldNum" sz="quarter" idx="12"/>
          </p:nvPr>
        </p:nvSpPr>
        <p:spPr>
          <a:xfrm>
            <a:off x="6553200" y="6329456"/>
            <a:ext cx="2133600" cy="365125"/>
          </a:xfrm>
        </p:spPr>
        <p:txBody>
          <a:bodyPr/>
          <a:lstStyle/>
          <a:p>
            <a:fld id="{251C0D50-5D03-4ACC-9146-0536ED0EDBDB}" type="slidenum">
              <a:rPr lang="en-US" smtClean="0"/>
              <a:pPr/>
              <a:t>76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36795166"/>
              </p:ext>
            </p:extLst>
          </p:nvPr>
        </p:nvGraphicFramePr>
        <p:xfrm>
          <a:off x="0" y="1227717"/>
          <a:ext cx="9144000" cy="4754880"/>
        </p:xfrm>
        <a:graphic>
          <a:graphicData uri="http://schemas.openxmlformats.org/drawingml/2006/table">
            <a:tbl>
              <a:tblPr firstRow="1" bandRow="1">
                <a:tableStyleId>{5C22544A-7EE6-4342-B048-85BDC9FD1C3A}</a:tableStyleId>
              </a:tblPr>
              <a:tblGrid>
                <a:gridCol w="1134763"/>
                <a:gridCol w="462603"/>
                <a:gridCol w="1806922"/>
                <a:gridCol w="699837"/>
                <a:gridCol w="2981223"/>
                <a:gridCol w="2058652"/>
              </a:tblGrid>
              <a:tr h="381586">
                <a:tc gridSpan="2">
                  <a:txBody>
                    <a:bodyPr/>
                    <a:lstStyle/>
                    <a:p>
                      <a:pPr algn="ctr"/>
                      <a:r>
                        <a:rPr lang="en-US" sz="2000" dirty="0" smtClean="0"/>
                        <a:t>Plan</a:t>
                      </a:r>
                      <a:endParaRPr lang="fr-CH" sz="2000" dirty="0"/>
                    </a:p>
                  </a:txBody>
                  <a:tcPr/>
                </a:tc>
                <a:tc hMerge="1">
                  <a:txBody>
                    <a:bodyPr/>
                    <a:lstStyle/>
                    <a:p>
                      <a:endParaRPr lang="fr-CH"/>
                    </a:p>
                  </a:txBody>
                  <a:tcPr/>
                </a:tc>
                <a:tc gridSpan="2">
                  <a:txBody>
                    <a:bodyPr/>
                    <a:lstStyle/>
                    <a:p>
                      <a:pPr algn="ctr"/>
                      <a:r>
                        <a:rPr lang="en-US" sz="2000" dirty="0" smtClean="0"/>
                        <a:t>Design</a:t>
                      </a:r>
                      <a:endParaRPr lang="fr-CH" sz="2000" dirty="0"/>
                    </a:p>
                  </a:txBody>
                  <a:tcPr/>
                </a:tc>
                <a:tc hMerge="1">
                  <a:txBody>
                    <a:bodyPr/>
                    <a:lstStyle/>
                    <a:p>
                      <a:endParaRPr lang="fr-CH"/>
                    </a:p>
                  </a:txBody>
                  <a:tcPr/>
                </a:tc>
                <a:tc>
                  <a:txBody>
                    <a:bodyPr/>
                    <a:lstStyle/>
                    <a:p>
                      <a:pPr algn="ctr"/>
                      <a:r>
                        <a:rPr lang="en-US" sz="2000" dirty="0" smtClean="0"/>
                        <a:t>Construction</a:t>
                      </a:r>
                      <a:endParaRPr lang="fr-CH" sz="2000" dirty="0"/>
                    </a:p>
                  </a:txBody>
                  <a:tcPr/>
                </a:tc>
                <a:tc>
                  <a:txBody>
                    <a:bodyPr/>
                    <a:lstStyle/>
                    <a:p>
                      <a:pPr algn="ctr"/>
                      <a:r>
                        <a:rPr lang="en-US" sz="2000" dirty="0" smtClean="0"/>
                        <a:t>Operate</a:t>
                      </a:r>
                      <a:endParaRPr lang="fr-CH" sz="2000" dirty="0"/>
                    </a:p>
                  </a:txBody>
                  <a:tcPr/>
                </a:tc>
              </a:tr>
              <a:tr h="381586">
                <a:tc gridSpan="6">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Existing Condition Modeling &amp;</a:t>
                      </a:r>
                      <a:r>
                        <a:rPr lang="en-US" sz="2000" baseline="0" dirty="0" smtClean="0"/>
                        <a:t> </a:t>
                      </a:r>
                      <a:r>
                        <a:rPr lang="en-US" sz="2000" dirty="0" smtClean="0"/>
                        <a:t>Cost Estimation</a:t>
                      </a:r>
                      <a:endParaRPr lang="fr-CH" sz="2000" dirty="0" smtClean="0"/>
                    </a:p>
                  </a:txBody>
                  <a:tcPr/>
                </a:tc>
                <a:tc hMerge="1">
                  <a:txBody>
                    <a:bodyPr/>
                    <a:lstStyle/>
                    <a:p>
                      <a:endParaRPr lang="fr-CH"/>
                    </a:p>
                  </a:txBody>
                  <a:tcPr/>
                </a:tc>
                <a:tc hMerge="1">
                  <a:txBody>
                    <a:bodyPr/>
                    <a:lstStyle/>
                    <a:p>
                      <a:endParaRPr lang="fr-CH"/>
                    </a:p>
                  </a:txBody>
                  <a:tcPr/>
                </a:tc>
                <a:tc hMerge="1">
                  <a:txBody>
                    <a:bodyPr/>
                    <a:lstStyle/>
                    <a:p>
                      <a:endParaRPr lang="fr-CH"/>
                    </a:p>
                  </a:txBody>
                  <a:tcPr/>
                </a:tc>
                <a:tc hMerge="1">
                  <a:txBody>
                    <a:bodyPr/>
                    <a:lstStyle/>
                    <a:p>
                      <a:endParaRPr lang="fr-CH"/>
                    </a:p>
                  </a:txBody>
                  <a:tcPr/>
                </a:tc>
                <a:tc hMerge="1">
                  <a:txBody>
                    <a:bodyPr/>
                    <a:lstStyle/>
                    <a:p>
                      <a:endParaRPr lang="fr-CH"/>
                    </a:p>
                  </a:txBody>
                  <a:tcPr/>
                </a:tc>
              </a:tr>
              <a:tr h="381586">
                <a:tc gridSpan="5">
                  <a:txBody>
                    <a:bodyPr/>
                    <a:lstStyle/>
                    <a:p>
                      <a:pPr algn="ctr"/>
                      <a:r>
                        <a:rPr lang="en-US" sz="2000" dirty="0" smtClean="0"/>
                        <a:t>Phase</a:t>
                      </a:r>
                      <a:r>
                        <a:rPr lang="en-US" sz="2000" baseline="0" dirty="0" smtClean="0"/>
                        <a:t> Planning</a:t>
                      </a:r>
                      <a:endParaRPr lang="fr-CH" sz="2000" dirty="0"/>
                    </a:p>
                  </a:txBody>
                  <a:tcPr/>
                </a:tc>
                <a:tc hMerge="1">
                  <a:txBody>
                    <a:bodyPr/>
                    <a:lstStyle/>
                    <a:p>
                      <a:endParaRPr lang="fr-CH"/>
                    </a:p>
                  </a:txBody>
                  <a:tcPr/>
                </a:tc>
                <a:tc hMerge="1">
                  <a:txBody>
                    <a:bodyPr/>
                    <a:lstStyle/>
                    <a:p>
                      <a:endParaRPr lang="fr-CH"/>
                    </a:p>
                  </a:txBody>
                  <a:tcPr/>
                </a:tc>
                <a:tc hMerge="1">
                  <a:txBody>
                    <a:bodyPr/>
                    <a:lstStyle/>
                    <a:p>
                      <a:endParaRPr lang="fr-CH"/>
                    </a:p>
                  </a:txBody>
                  <a:tcPr/>
                </a:tc>
                <a:tc hMerge="1">
                  <a:txBody>
                    <a:bodyPr/>
                    <a:lstStyle/>
                    <a:p>
                      <a:endParaRPr lang="fr-CH"/>
                    </a:p>
                  </a:txBody>
                  <a:tcPr/>
                </a:tc>
                <a:tc>
                  <a:txBody>
                    <a:bodyPr/>
                    <a:lstStyle/>
                    <a:p>
                      <a:endParaRPr lang="fr-CH" dirty="0"/>
                    </a:p>
                  </a:txBody>
                  <a:tcPr/>
                </a:tc>
              </a:tr>
              <a:tr h="381586">
                <a:tc gridSpan="3">
                  <a:txBody>
                    <a:bodyPr/>
                    <a:lstStyle/>
                    <a:p>
                      <a:pPr algn="ctr"/>
                      <a:r>
                        <a:rPr lang="en-US" sz="2000" dirty="0" smtClean="0"/>
                        <a:t>Programming &amp; Site Analysis</a:t>
                      </a:r>
                      <a:endParaRPr lang="fr-CH" sz="2000" dirty="0"/>
                    </a:p>
                  </a:txBody>
                  <a:tcPr/>
                </a:tc>
                <a:tc hMerge="1">
                  <a:txBody>
                    <a:bodyPr/>
                    <a:lstStyle/>
                    <a:p>
                      <a:endParaRPr lang="fr-CH"/>
                    </a:p>
                  </a:txBody>
                  <a:tcPr/>
                </a:tc>
                <a:tc hMerge="1">
                  <a:txBody>
                    <a:bodyPr/>
                    <a:lstStyle/>
                    <a:p>
                      <a:endParaRPr lang="fr-CH"/>
                    </a:p>
                  </a:txBody>
                  <a:tcPr/>
                </a:tc>
                <a:tc>
                  <a:txBody>
                    <a:bodyPr/>
                    <a:lstStyle/>
                    <a:p>
                      <a:pPr algn="ctr"/>
                      <a:endParaRPr lang="fr-CH" sz="2000" dirty="0"/>
                    </a:p>
                  </a:txBody>
                  <a:tcPr/>
                </a:tc>
                <a:tc>
                  <a:txBody>
                    <a:bodyPr/>
                    <a:lstStyle/>
                    <a:p>
                      <a:endParaRPr lang="fr-CH" dirty="0"/>
                    </a:p>
                  </a:txBody>
                  <a:tcPr/>
                </a:tc>
                <a:tc>
                  <a:txBody>
                    <a:bodyPr/>
                    <a:lstStyle/>
                    <a:p>
                      <a:endParaRPr lang="fr-CH" dirty="0"/>
                    </a:p>
                  </a:txBody>
                  <a:tcPr/>
                </a:tc>
              </a:tr>
              <a:tr h="381586">
                <a:tc>
                  <a:txBody>
                    <a:bodyPr/>
                    <a:lstStyle/>
                    <a:p>
                      <a:pPr algn="ctr"/>
                      <a:endParaRPr lang="fr-CH" sz="2000" dirty="0"/>
                    </a:p>
                  </a:txBody>
                  <a:tcPr/>
                </a:tc>
                <a:tc gridSpan="3">
                  <a:txBody>
                    <a:bodyPr/>
                    <a:lstStyle/>
                    <a:p>
                      <a:pPr algn="ctr"/>
                      <a:r>
                        <a:rPr lang="en-US" sz="2000" dirty="0" smtClean="0"/>
                        <a:t>Design Reviews</a:t>
                      </a:r>
                      <a:endParaRPr lang="fr-CH" sz="2000" dirty="0"/>
                    </a:p>
                  </a:txBody>
                  <a:tcPr/>
                </a:tc>
                <a:tc hMerge="1">
                  <a:txBody>
                    <a:bodyPr/>
                    <a:lstStyle/>
                    <a:p>
                      <a:endParaRPr lang="fr-CH"/>
                    </a:p>
                  </a:txBody>
                  <a:tcPr/>
                </a:tc>
                <a:tc hMerge="1">
                  <a:txBody>
                    <a:bodyPr/>
                    <a:lstStyle/>
                    <a:p>
                      <a:endParaRPr lang="fr-CH"/>
                    </a:p>
                  </a:txBody>
                  <a:tcPr/>
                </a:tc>
                <a:tc>
                  <a:txBody>
                    <a:bodyPr/>
                    <a:lstStyle/>
                    <a:p>
                      <a:endParaRPr lang="fr-CH"/>
                    </a:p>
                  </a:txBody>
                  <a:tcPr/>
                </a:tc>
                <a:tc>
                  <a:txBody>
                    <a:bodyPr/>
                    <a:lstStyle/>
                    <a:p>
                      <a:endParaRPr lang="fr-CH"/>
                    </a:p>
                  </a:txBody>
                  <a:tcPr/>
                </a:tc>
              </a:tr>
              <a:tr h="381586">
                <a:tc gridSpan="2">
                  <a:txBody>
                    <a:bodyPr/>
                    <a:lstStyle/>
                    <a:p>
                      <a:pPr algn="ctr"/>
                      <a:endParaRPr lang="fr-CH" sz="2000" dirty="0"/>
                    </a:p>
                  </a:txBody>
                  <a:tcPr/>
                </a:tc>
                <a:tc hMerge="1">
                  <a:txBody>
                    <a:bodyPr/>
                    <a:lstStyle/>
                    <a:p>
                      <a:endParaRPr lang="fr-CH"/>
                    </a:p>
                  </a:txBody>
                  <a:tcPr/>
                </a:tc>
                <a:tc gridSpan="2">
                  <a:txBody>
                    <a:bodyPr/>
                    <a:lstStyle/>
                    <a:p>
                      <a:pPr algn="ctr"/>
                      <a:r>
                        <a:rPr lang="en-US" sz="2000" baseline="0" dirty="0" smtClean="0"/>
                        <a:t>Engineering Analysis</a:t>
                      </a:r>
                      <a:endParaRPr lang="fr-CH" sz="2000" dirty="0"/>
                    </a:p>
                  </a:txBody>
                  <a:tcPr/>
                </a:tc>
                <a:tc hMerge="1">
                  <a:txBody>
                    <a:bodyPr/>
                    <a:lstStyle/>
                    <a:p>
                      <a:endParaRPr lang="fr-CH"/>
                    </a:p>
                  </a:txBody>
                  <a:tcPr/>
                </a:tc>
                <a:tc>
                  <a:txBody>
                    <a:bodyPr/>
                    <a:lstStyle/>
                    <a:p>
                      <a:endParaRPr lang="fr-CH"/>
                    </a:p>
                  </a:txBody>
                  <a:tcPr/>
                </a:tc>
                <a:tc>
                  <a:txBody>
                    <a:bodyPr/>
                    <a:lstStyle/>
                    <a:p>
                      <a:endParaRPr lang="fr-CH"/>
                    </a:p>
                  </a:txBody>
                  <a:tcPr/>
                </a:tc>
              </a:tr>
              <a:tr h="381586">
                <a:tc gridSpan="2">
                  <a:txBody>
                    <a:bodyPr/>
                    <a:lstStyle/>
                    <a:p>
                      <a:pPr algn="ctr"/>
                      <a:endParaRPr lang="fr-CH" sz="2000"/>
                    </a:p>
                  </a:txBody>
                  <a:tcPr/>
                </a:tc>
                <a:tc hMerge="1">
                  <a:txBody>
                    <a:bodyPr/>
                    <a:lstStyle/>
                    <a:p>
                      <a:endParaRPr lang="fr-CH"/>
                    </a:p>
                  </a:txBody>
                  <a:tcPr/>
                </a:tc>
                <a:tc gridSpan="2">
                  <a:txBody>
                    <a:bodyPr/>
                    <a:lstStyle/>
                    <a:p>
                      <a:pPr algn="ctr"/>
                      <a:r>
                        <a:rPr lang="en-US" sz="2000" dirty="0" smtClean="0"/>
                        <a:t>Code Validation</a:t>
                      </a:r>
                      <a:endParaRPr lang="fr-CH" sz="2000" dirty="0"/>
                    </a:p>
                  </a:txBody>
                  <a:tcPr/>
                </a:tc>
                <a:tc hMerge="1">
                  <a:txBody>
                    <a:bodyPr/>
                    <a:lstStyle/>
                    <a:p>
                      <a:endParaRPr lang="fr-CH"/>
                    </a:p>
                  </a:txBody>
                  <a:tcPr/>
                </a:tc>
                <a:tc>
                  <a:txBody>
                    <a:bodyPr/>
                    <a:lstStyle/>
                    <a:p>
                      <a:endParaRPr lang="fr-CH"/>
                    </a:p>
                  </a:txBody>
                  <a:tcPr/>
                </a:tc>
                <a:tc>
                  <a:txBody>
                    <a:bodyPr/>
                    <a:lstStyle/>
                    <a:p>
                      <a:endParaRPr lang="fr-CH"/>
                    </a:p>
                  </a:txBody>
                  <a:tcPr/>
                </a:tc>
              </a:tr>
              <a:tr h="381586">
                <a:tc gridSpan="2">
                  <a:txBody>
                    <a:bodyPr/>
                    <a:lstStyle/>
                    <a:p>
                      <a:pPr algn="ctr"/>
                      <a:endParaRPr lang="fr-CH" sz="2000" dirty="0"/>
                    </a:p>
                  </a:txBody>
                  <a:tcPr/>
                </a:tc>
                <a:tc hMerge="1">
                  <a:txBody>
                    <a:bodyPr/>
                    <a:lstStyle/>
                    <a:p>
                      <a:endParaRPr lang="fr-CH"/>
                    </a:p>
                  </a:txBody>
                  <a:tcPr/>
                </a:tc>
                <a:tc>
                  <a:txBody>
                    <a:bodyPr/>
                    <a:lstStyle/>
                    <a:p>
                      <a:endParaRPr lang="fr-CH"/>
                    </a:p>
                  </a:txBody>
                  <a:tcPr/>
                </a:tc>
                <a:tc gridSpan="2">
                  <a:txBody>
                    <a:bodyPr/>
                    <a:lstStyle/>
                    <a:p>
                      <a:pPr algn="ctr"/>
                      <a:r>
                        <a:rPr lang="en-US" sz="2000" dirty="0" smtClean="0"/>
                        <a:t>3D Coordination</a:t>
                      </a:r>
                      <a:endParaRPr lang="fr-CH" sz="2000" dirty="0"/>
                    </a:p>
                  </a:txBody>
                  <a:tcPr/>
                </a:tc>
                <a:tc hMerge="1">
                  <a:txBody>
                    <a:bodyPr/>
                    <a:lstStyle/>
                    <a:p>
                      <a:endParaRPr lang="fr-CH"/>
                    </a:p>
                  </a:txBody>
                  <a:tcPr/>
                </a:tc>
                <a:tc>
                  <a:txBody>
                    <a:bodyPr/>
                    <a:lstStyle/>
                    <a:p>
                      <a:endParaRPr lang="fr-CH"/>
                    </a:p>
                  </a:txBody>
                  <a:tcPr/>
                </a:tc>
              </a:tr>
              <a:tr h="381586">
                <a:tc gridSpan="2">
                  <a:txBody>
                    <a:bodyPr/>
                    <a:lstStyle/>
                    <a:p>
                      <a:pPr algn="ctr"/>
                      <a:endParaRPr lang="fr-CH" sz="2000" dirty="0"/>
                    </a:p>
                  </a:txBody>
                  <a:tcPr/>
                </a:tc>
                <a:tc hMerge="1">
                  <a:txBody>
                    <a:bodyPr/>
                    <a:lstStyle/>
                    <a:p>
                      <a:endParaRPr lang="fr-CH"/>
                    </a:p>
                  </a:txBody>
                  <a:tcPr/>
                </a:tc>
                <a:tc gridSpan="2">
                  <a:txBody>
                    <a:bodyPr/>
                    <a:lstStyle/>
                    <a:p>
                      <a:endParaRPr lang="fr-CH"/>
                    </a:p>
                  </a:txBody>
                  <a:tcPr/>
                </a:tc>
                <a:tc hMerge="1">
                  <a:txBody>
                    <a:bodyPr/>
                    <a:lstStyle/>
                    <a:p>
                      <a:endParaRPr lang="fr-CH"/>
                    </a:p>
                  </a:txBody>
                  <a:tcPr/>
                </a:tc>
                <a:tc>
                  <a:txBody>
                    <a:bodyPr/>
                    <a:lstStyle/>
                    <a:p>
                      <a:pPr algn="ctr"/>
                      <a:r>
                        <a:rPr lang="en-US" sz="2000" dirty="0" smtClean="0"/>
                        <a:t>Site Utilization</a:t>
                      </a:r>
                      <a:r>
                        <a:rPr lang="en-US" sz="2000" baseline="0" dirty="0" smtClean="0"/>
                        <a:t> Planning</a:t>
                      </a:r>
                      <a:endParaRPr lang="fr-CH" sz="2000" dirty="0"/>
                    </a:p>
                  </a:txBody>
                  <a:tcPr/>
                </a:tc>
                <a:tc>
                  <a:txBody>
                    <a:bodyPr/>
                    <a:lstStyle/>
                    <a:p>
                      <a:endParaRPr lang="fr-CH"/>
                    </a:p>
                  </a:txBody>
                  <a:tcPr/>
                </a:tc>
              </a:tr>
              <a:tr h="381586">
                <a:tc gridSpan="2">
                  <a:txBody>
                    <a:bodyPr/>
                    <a:lstStyle/>
                    <a:p>
                      <a:pPr algn="ctr"/>
                      <a:endParaRPr lang="fr-CH" sz="2000" dirty="0"/>
                    </a:p>
                  </a:txBody>
                  <a:tcPr/>
                </a:tc>
                <a:tc hMerge="1">
                  <a:txBody>
                    <a:bodyPr/>
                    <a:lstStyle/>
                    <a:p>
                      <a:endParaRPr lang="fr-CH"/>
                    </a:p>
                  </a:txBody>
                  <a:tcPr/>
                </a:tc>
                <a:tc gridSpan="2">
                  <a:txBody>
                    <a:bodyPr/>
                    <a:lstStyle/>
                    <a:p>
                      <a:endParaRPr lang="fr-CH"/>
                    </a:p>
                  </a:txBody>
                  <a:tcPr/>
                </a:tc>
                <a:tc hMerge="1">
                  <a:txBody>
                    <a:bodyPr/>
                    <a:lstStyle/>
                    <a:p>
                      <a:endParaRPr lang="fr-CH"/>
                    </a:p>
                  </a:txBody>
                  <a:tcPr/>
                </a:tc>
                <a:tc>
                  <a:txBody>
                    <a:bodyPr/>
                    <a:lstStyle/>
                    <a:p>
                      <a:pPr algn="ctr"/>
                      <a:r>
                        <a:rPr lang="en-US" sz="2000" dirty="0" smtClean="0"/>
                        <a:t>Digital Fabrication</a:t>
                      </a:r>
                      <a:endParaRPr lang="fr-CH" sz="2000" dirty="0"/>
                    </a:p>
                  </a:txBody>
                  <a:tcPr/>
                </a:tc>
                <a:tc>
                  <a:txBody>
                    <a:bodyPr/>
                    <a:lstStyle/>
                    <a:p>
                      <a:endParaRPr lang="fr-CH" dirty="0"/>
                    </a:p>
                  </a:txBody>
                  <a:tcPr/>
                </a:tc>
              </a:tr>
              <a:tr h="381586">
                <a:tc gridSpan="2">
                  <a:txBody>
                    <a:bodyPr/>
                    <a:lstStyle/>
                    <a:p>
                      <a:pPr algn="ctr"/>
                      <a:endParaRPr lang="fr-CH" sz="2000" dirty="0"/>
                    </a:p>
                  </a:txBody>
                  <a:tcPr/>
                </a:tc>
                <a:tc hMerge="1">
                  <a:txBody>
                    <a:bodyPr/>
                    <a:lstStyle/>
                    <a:p>
                      <a:endParaRPr lang="fr-CH"/>
                    </a:p>
                  </a:txBody>
                  <a:tcPr/>
                </a:tc>
                <a:tc gridSpan="2">
                  <a:txBody>
                    <a:bodyPr/>
                    <a:lstStyle/>
                    <a:p>
                      <a:endParaRPr lang="fr-CH"/>
                    </a:p>
                  </a:txBody>
                  <a:tcPr/>
                </a:tc>
                <a:tc hMerge="1">
                  <a:txBody>
                    <a:bodyPr/>
                    <a:lstStyle/>
                    <a:p>
                      <a:endParaRPr lang="fr-CH"/>
                    </a:p>
                  </a:txBody>
                  <a:tcPr/>
                </a:tc>
                <a:tc>
                  <a:txBody>
                    <a:bodyPr/>
                    <a:lstStyle/>
                    <a:p>
                      <a:pPr algn="ctr"/>
                      <a:r>
                        <a:rPr lang="en-US" sz="2000" dirty="0" smtClean="0"/>
                        <a:t>3D Control and planning</a:t>
                      </a:r>
                      <a:endParaRPr lang="fr-CH" sz="2000" dirty="0"/>
                    </a:p>
                  </a:txBody>
                  <a:tcPr/>
                </a:tc>
                <a:tc rowSpan="2">
                  <a:txBody>
                    <a:bodyPr/>
                    <a:lstStyle/>
                    <a:p>
                      <a:pPr algn="ctr"/>
                      <a:r>
                        <a:rPr lang="en-US" sz="2000" dirty="0" smtClean="0"/>
                        <a:t>Maintenance</a:t>
                      </a:r>
                      <a:r>
                        <a:rPr lang="en-US" sz="2000" baseline="0" dirty="0" smtClean="0"/>
                        <a:t> &amp; </a:t>
                      </a:r>
                      <a:r>
                        <a:rPr lang="en-US" sz="2000" dirty="0" smtClean="0"/>
                        <a:t> Management</a:t>
                      </a:r>
                      <a:endParaRPr lang="fr-CH" sz="2000" dirty="0"/>
                    </a:p>
                  </a:txBody>
                  <a:tcPr/>
                </a:tc>
              </a:tr>
              <a:tr h="381586">
                <a:tc gridSpan="2">
                  <a:txBody>
                    <a:bodyPr/>
                    <a:lstStyle/>
                    <a:p>
                      <a:pPr algn="ctr"/>
                      <a:endParaRPr lang="fr-CH" sz="2000" dirty="0"/>
                    </a:p>
                  </a:txBody>
                  <a:tcPr/>
                </a:tc>
                <a:tc hMerge="1">
                  <a:txBody>
                    <a:bodyPr/>
                    <a:lstStyle/>
                    <a:p>
                      <a:endParaRPr lang="fr-CH"/>
                    </a:p>
                  </a:txBody>
                  <a:tcPr/>
                </a:tc>
                <a:tc gridSpan="2">
                  <a:txBody>
                    <a:bodyPr/>
                    <a:lstStyle/>
                    <a:p>
                      <a:endParaRPr lang="fr-CH"/>
                    </a:p>
                  </a:txBody>
                  <a:tcPr/>
                </a:tc>
                <a:tc hMerge="1">
                  <a:txBody>
                    <a:bodyPr/>
                    <a:lstStyle/>
                    <a:p>
                      <a:endParaRPr lang="fr-CH"/>
                    </a:p>
                  </a:txBody>
                  <a:tcPr/>
                </a:tc>
                <a:tc>
                  <a:txBody>
                    <a:bodyPr/>
                    <a:lstStyle/>
                    <a:p>
                      <a:endParaRPr lang="fr-CH" dirty="0"/>
                    </a:p>
                  </a:txBody>
                  <a:tcPr/>
                </a:tc>
                <a:tc vMerge="1">
                  <a:txBody>
                    <a:bodyPr/>
                    <a:lstStyle/>
                    <a:p>
                      <a:pPr algn="ctr"/>
                      <a:endParaRPr lang="fr-CH" sz="2000" dirty="0"/>
                    </a:p>
                  </a:txBody>
                  <a:tcPr/>
                </a:tc>
              </a:tr>
            </a:tbl>
          </a:graphicData>
        </a:graphic>
      </p:graphicFrame>
      <p:sp>
        <p:nvSpPr>
          <p:cNvPr id="6" name="Slide Number Placeholder 3"/>
          <p:cNvSpPr txBox="1">
            <a:spLocks/>
          </p:cNvSpPr>
          <p:nvPr/>
        </p:nvSpPr>
        <p:spPr>
          <a:xfrm>
            <a:off x="3971925" y="5983867"/>
            <a:ext cx="5050155" cy="365125"/>
          </a:xfrm>
          <a:prstGeom prst="rect">
            <a:avLst/>
          </a:prstGeom>
        </p:spPr>
        <p:txBody>
          <a:bodyPr vert="horz" lIns="91440" tIns="45720" rIns="91440" bIns="45720" rtlCol="0" anchor="ct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2000" dirty="0" smtClean="0">
                <a:latin typeface="Verdana" pitchFamily="34" charset="0"/>
                <a:ea typeface="Verdana" pitchFamily="34" charset="0"/>
                <a:cs typeface="Verdana" pitchFamily="34" charset="0"/>
              </a:rPr>
              <a:t>(Column Width – Scale Irrelevant)</a:t>
            </a:r>
            <a:endParaRPr kumimoji="0" lang="en-US" sz="2000" b="0" i="0" u="none" strike="noStrike" kern="1200" cap="none" spc="0" normalizeH="0" baseline="0" noProof="0" dirty="0">
              <a:ln>
                <a:noFill/>
              </a:ln>
              <a:effectLst/>
              <a:uLnTx/>
              <a:uFillTx/>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Case Study</a:t>
            </a:r>
            <a:endParaRPr lang="fr-CH" sz="3200" dirty="0"/>
          </a:p>
        </p:txBody>
      </p:sp>
      <p:sp>
        <p:nvSpPr>
          <p:cNvPr id="3" name="Content Placeholder 2"/>
          <p:cNvSpPr>
            <a:spLocks noGrp="1"/>
          </p:cNvSpPr>
          <p:nvPr>
            <p:ph idx="1"/>
          </p:nvPr>
        </p:nvSpPr>
        <p:spPr>
          <a:xfrm>
            <a:off x="438150" y="1219200"/>
            <a:ext cx="8401050" cy="4525963"/>
          </a:xfrm>
        </p:spPr>
        <p:txBody>
          <a:bodyPr>
            <a:noAutofit/>
          </a:bodyPr>
          <a:lstStyle/>
          <a:p>
            <a:pPr>
              <a:buNone/>
            </a:pPr>
            <a:r>
              <a:rPr lang="en-US" altLang="zh-CN" sz="2400" b="1" dirty="0" smtClean="0">
                <a:ea typeface="宋体" charset="-122"/>
              </a:rPr>
              <a:t>Project overview</a:t>
            </a:r>
            <a:r>
              <a:rPr lang="en-US" altLang="zh-CN" sz="2400" dirty="0" smtClean="0">
                <a:ea typeface="宋体" charset="-122"/>
              </a:rPr>
              <a:t>:</a:t>
            </a:r>
          </a:p>
          <a:p>
            <a:pPr>
              <a:buNone/>
            </a:pPr>
            <a:r>
              <a:rPr lang="en-US" altLang="zh-CN" sz="2400" dirty="0" smtClean="0">
                <a:ea typeface="宋体" charset="-122"/>
              </a:rPr>
              <a:t>	College of Liberal Arts (</a:t>
            </a:r>
            <a:r>
              <a:rPr lang="en-US" altLang="zh-CN" sz="2400" dirty="0" err="1" smtClean="0">
                <a:ea typeface="宋体" charset="-122"/>
              </a:rPr>
              <a:t>CoLA</a:t>
            </a:r>
            <a:r>
              <a:rPr lang="en-US" altLang="zh-CN" sz="2400" dirty="0" smtClean="0">
                <a:ea typeface="宋体" charset="-122"/>
              </a:rPr>
              <a:t>) Building on campus.</a:t>
            </a:r>
          </a:p>
          <a:p>
            <a:pPr>
              <a:buNone/>
            </a:pPr>
            <a:r>
              <a:rPr lang="en-US" altLang="zh-CN" sz="2400" dirty="0" smtClean="0">
                <a:ea typeface="宋体" charset="-122"/>
              </a:rPr>
              <a:t>	Owner: University of Texas at Austin.</a:t>
            </a:r>
          </a:p>
          <a:p>
            <a:pPr>
              <a:buNone/>
            </a:pPr>
            <a:r>
              <a:rPr lang="en-US" altLang="zh-CN" sz="2400" dirty="0" smtClean="0">
                <a:ea typeface="宋体" charset="-122"/>
              </a:rPr>
              <a:t>	Construction duration: 08/2010/-03/2013.</a:t>
            </a:r>
          </a:p>
          <a:p>
            <a:pPr>
              <a:buNone/>
            </a:pPr>
            <a:r>
              <a:rPr lang="en-US" altLang="zh-CN" sz="2400" dirty="0" smtClean="0">
                <a:ea typeface="宋体" charset="-122"/>
              </a:rPr>
              <a:t>	Total project cost: $100M</a:t>
            </a:r>
          </a:p>
          <a:p>
            <a:pPr>
              <a:buNone/>
            </a:pPr>
            <a:r>
              <a:rPr lang="en-US" altLang="zh-CN" sz="2400" dirty="0" smtClean="0">
                <a:ea typeface="宋体" charset="-122"/>
              </a:rPr>
              <a:t>	(Design cost </a:t>
            </a:r>
            <a:r>
              <a:rPr lang="fr-FR" altLang="zh-CN" sz="2400" dirty="0" smtClean="0">
                <a:ea typeface="宋体" charset="-122"/>
              </a:rPr>
              <a:t>$</a:t>
            </a:r>
            <a:r>
              <a:rPr lang="en-US" altLang="zh-CN" sz="2400" dirty="0" smtClean="0">
                <a:ea typeface="宋体" charset="-122"/>
              </a:rPr>
              <a:t>30M, Construction cost $70M)</a:t>
            </a:r>
          </a:p>
          <a:p>
            <a:pPr>
              <a:buNone/>
            </a:pPr>
            <a:r>
              <a:rPr lang="en-US" altLang="zh-CN" sz="2400" b="1" dirty="0" smtClean="0">
                <a:ea typeface="宋体" charset="-122"/>
              </a:rPr>
              <a:t>Reasons for using BIM</a:t>
            </a:r>
            <a:r>
              <a:rPr lang="en-US" altLang="zh-CN" sz="2400" dirty="0" smtClean="0">
                <a:ea typeface="宋体" charset="-122"/>
              </a:rPr>
              <a:t>:</a:t>
            </a:r>
          </a:p>
          <a:p>
            <a:pPr lvl="1"/>
            <a:r>
              <a:rPr lang="en-US" altLang="zh-CN" sz="2400" dirty="0" smtClean="0">
                <a:ea typeface="宋体" charset="-122"/>
              </a:rPr>
              <a:t>Requirement by owner</a:t>
            </a:r>
          </a:p>
          <a:p>
            <a:pPr lvl="1"/>
            <a:r>
              <a:rPr lang="en-US" altLang="zh-CN" sz="2400" dirty="0" smtClean="0">
                <a:ea typeface="宋体" charset="-122"/>
              </a:rPr>
              <a:t>Complex MEP system</a:t>
            </a:r>
          </a:p>
          <a:p>
            <a:pPr lvl="1"/>
            <a:r>
              <a:rPr lang="en-US" altLang="zh-CN" sz="2400" dirty="0" smtClean="0">
                <a:ea typeface="宋体" charset="-122"/>
              </a:rPr>
              <a:t>Energy analysis</a:t>
            </a:r>
          </a:p>
        </p:txBody>
      </p:sp>
      <p:sp>
        <p:nvSpPr>
          <p:cNvPr id="4" name="Slide Number Placeholder 3"/>
          <p:cNvSpPr>
            <a:spLocks noGrp="1"/>
          </p:cNvSpPr>
          <p:nvPr>
            <p:ph type="sldNum" sz="quarter" idx="12"/>
          </p:nvPr>
        </p:nvSpPr>
        <p:spPr/>
        <p:txBody>
          <a:bodyPr/>
          <a:lstStyle/>
          <a:p>
            <a:fld id="{251C0D50-5D03-4ACC-9146-0536ED0EDBDB}" type="slidenum">
              <a:rPr lang="en-US" smtClean="0"/>
              <a:pPr/>
              <a:t>77</a:t>
            </a:fld>
            <a:endParaRPr lang="en-US"/>
          </a:p>
        </p:txBody>
      </p:sp>
      <p:pic>
        <p:nvPicPr>
          <p:cNvPr id="5" name="Picture Placeholder 3"/>
          <p:cNvPicPr>
            <a:picLocks noChangeAspect="1"/>
          </p:cNvPicPr>
          <p:nvPr/>
        </p:nvPicPr>
        <p:blipFill>
          <a:blip r:embed="rId2" cstate="print"/>
          <a:srcRect t="4688" b="4688"/>
          <a:stretch>
            <a:fillRect/>
          </a:stretch>
        </p:blipFill>
        <p:spPr bwMode="auto">
          <a:xfrm>
            <a:off x="4989513" y="3947333"/>
            <a:ext cx="3897312" cy="2350555"/>
          </a:xfrm>
          <a:prstGeom prst="rect">
            <a:avLst/>
          </a:prstGeom>
          <a:noFill/>
          <a:ln w="9525">
            <a:noFill/>
            <a:miter lim="800000"/>
            <a:headEnd/>
            <a:tailEnd/>
          </a:ln>
        </p:spPr>
      </p:pic>
      <p:sp>
        <p:nvSpPr>
          <p:cNvPr id="6" name="TextBox 5"/>
          <p:cNvSpPr txBox="1"/>
          <p:nvPr/>
        </p:nvSpPr>
        <p:spPr>
          <a:xfrm>
            <a:off x="552450" y="5791200"/>
            <a:ext cx="4143376" cy="400110"/>
          </a:xfrm>
          <a:prstGeom prst="rect">
            <a:avLst/>
          </a:prstGeom>
          <a:noFill/>
        </p:spPr>
        <p:txBody>
          <a:bodyPr wrap="square" rtlCol="0">
            <a:spAutoFit/>
          </a:bodyPr>
          <a:lstStyle/>
          <a:p>
            <a:r>
              <a:rPr lang="fr-CH" sz="2000" dirty="0" smtClean="0"/>
              <a:t>(F. </a:t>
            </a:r>
            <a:r>
              <a:rPr lang="fr-CH" sz="2000" dirty="0" err="1" smtClean="0"/>
              <a:t>Leite</a:t>
            </a:r>
            <a:r>
              <a:rPr lang="fr-CH" sz="2000" dirty="0" smtClean="0"/>
              <a:t>, Course </a:t>
            </a:r>
            <a:r>
              <a:rPr lang="fr-CH" sz="2000" dirty="0" err="1" smtClean="0"/>
              <a:t>material</a:t>
            </a:r>
            <a:r>
              <a:rPr lang="fr-FR" dirty="0" smtClean="0"/>
              <a:t>)</a:t>
            </a:r>
            <a:endParaRPr lang="fr-CH"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61364"/>
            <a:ext cx="8229600" cy="1143000"/>
          </a:xfrm>
        </p:spPr>
        <p:txBody>
          <a:bodyPr>
            <a:normAutofit/>
          </a:bodyPr>
          <a:lstStyle/>
          <a:p>
            <a:r>
              <a:rPr lang="en-US" altLang="zh-CN" sz="3200" b="1" dirty="0" smtClean="0">
                <a:solidFill>
                  <a:srgbClr val="3333CC"/>
                </a:solidFill>
              </a:rPr>
              <a:t>BIM to Field Process</a:t>
            </a:r>
            <a:endParaRPr lang="en-US" sz="3200" b="1" dirty="0" smtClean="0">
              <a:solidFill>
                <a:srgbClr val="3333CC"/>
              </a:solidFill>
            </a:endParaRPr>
          </a:p>
        </p:txBody>
      </p:sp>
      <p:sp>
        <p:nvSpPr>
          <p:cNvPr id="4" name="Slide Number Placeholder 3"/>
          <p:cNvSpPr>
            <a:spLocks noGrp="1"/>
          </p:cNvSpPr>
          <p:nvPr>
            <p:ph type="sldNum" sz="quarter" idx="12"/>
          </p:nvPr>
        </p:nvSpPr>
        <p:spPr/>
        <p:txBody>
          <a:bodyPr/>
          <a:lstStyle/>
          <a:p>
            <a:fld id="{251C0D50-5D03-4ACC-9146-0536ED0EDBDB}" type="slidenum">
              <a:rPr lang="en-US" smtClean="0"/>
              <a:pPr/>
              <a:t>78</a:t>
            </a:fld>
            <a:endParaRPr lang="en-US"/>
          </a:p>
        </p:txBody>
      </p:sp>
      <p:pic>
        <p:nvPicPr>
          <p:cNvPr id="5" name="Picture 5"/>
          <p:cNvPicPr>
            <a:picLocks noGrp="1" noChangeAspect="1" noChangeArrowheads="1"/>
          </p:cNvPicPr>
          <p:nvPr>
            <p:ph idx="1"/>
          </p:nvPr>
        </p:nvPicPr>
        <p:blipFill>
          <a:blip r:embed="rId2" cstate="print"/>
          <a:srcRect/>
          <a:stretch>
            <a:fillRect/>
          </a:stretch>
        </p:blipFill>
        <p:spPr bwMode="auto">
          <a:xfrm>
            <a:off x="285750" y="762561"/>
            <a:ext cx="8639175" cy="5124905"/>
          </a:xfrm>
          <a:prstGeom prst="rect">
            <a:avLst/>
          </a:prstGeom>
          <a:noFill/>
          <a:ln w="9525">
            <a:noFill/>
            <a:miter lim="800000"/>
            <a:headEnd/>
            <a:tailEnd/>
          </a:ln>
        </p:spPr>
      </p:pic>
      <p:sp>
        <p:nvSpPr>
          <p:cNvPr id="6" name="TextBox 5"/>
          <p:cNvSpPr txBox="1"/>
          <p:nvPr/>
        </p:nvSpPr>
        <p:spPr>
          <a:xfrm>
            <a:off x="4662197" y="5839386"/>
            <a:ext cx="4589369" cy="369332"/>
          </a:xfrm>
          <a:prstGeom prst="rect">
            <a:avLst/>
          </a:prstGeom>
          <a:noFill/>
        </p:spPr>
        <p:txBody>
          <a:bodyPr wrap="square" rtlCol="0">
            <a:spAutoFit/>
          </a:bodyPr>
          <a:lstStyle/>
          <a:p>
            <a:r>
              <a:rPr lang="en-US" dirty="0" smtClean="0"/>
              <a:t>(Retrieved from BIM course slides, F. </a:t>
            </a:r>
            <a:r>
              <a:rPr lang="en-US" dirty="0" err="1" smtClean="0"/>
              <a:t>Leite</a:t>
            </a:r>
            <a:r>
              <a:rPr lang="en-US" dirty="0" smtClean="0"/>
              <a:t>)</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28599"/>
            <a:ext cx="8229600" cy="1143000"/>
          </a:xfrm>
        </p:spPr>
        <p:txBody>
          <a:bodyPr>
            <a:normAutofit/>
          </a:bodyPr>
          <a:lstStyle/>
          <a:p>
            <a:r>
              <a:rPr lang="en-US" altLang="zh-CN" sz="3200" b="1" dirty="0" smtClean="0">
                <a:solidFill>
                  <a:srgbClr val="3333CC"/>
                </a:solidFill>
              </a:rPr>
              <a:t>Design Coordination Process</a:t>
            </a:r>
          </a:p>
        </p:txBody>
      </p:sp>
      <p:sp>
        <p:nvSpPr>
          <p:cNvPr id="4" name="Slide Number Placeholder 3"/>
          <p:cNvSpPr>
            <a:spLocks noGrp="1"/>
          </p:cNvSpPr>
          <p:nvPr>
            <p:ph type="sldNum" sz="quarter" idx="12"/>
          </p:nvPr>
        </p:nvSpPr>
        <p:spPr/>
        <p:txBody>
          <a:bodyPr/>
          <a:lstStyle/>
          <a:p>
            <a:fld id="{251C0D50-5D03-4ACC-9146-0536ED0EDBDB}" type="slidenum">
              <a:rPr lang="en-US" smtClean="0"/>
              <a:pPr/>
              <a:t>79</a:t>
            </a:fld>
            <a:endParaRPr lang="en-US"/>
          </a:p>
        </p:txBody>
      </p:sp>
      <p:pic>
        <p:nvPicPr>
          <p:cNvPr id="108" name="Picture 107" descr="design coordination process of UTLA.png"/>
          <p:cNvPicPr>
            <a:picLocks noChangeAspect="1"/>
          </p:cNvPicPr>
          <p:nvPr/>
        </p:nvPicPr>
        <p:blipFill>
          <a:blip r:embed="rId2" cstate="print"/>
          <a:stretch>
            <a:fillRect/>
          </a:stretch>
        </p:blipFill>
        <p:spPr>
          <a:xfrm>
            <a:off x="933450" y="664106"/>
            <a:ext cx="7591425" cy="5201905"/>
          </a:xfrm>
          <a:prstGeom prst="rect">
            <a:avLst/>
          </a:prstGeom>
        </p:spPr>
      </p:pic>
      <p:sp>
        <p:nvSpPr>
          <p:cNvPr id="6" name="TextBox 5"/>
          <p:cNvSpPr txBox="1"/>
          <p:nvPr/>
        </p:nvSpPr>
        <p:spPr>
          <a:xfrm>
            <a:off x="4662197" y="5839386"/>
            <a:ext cx="4589369" cy="369332"/>
          </a:xfrm>
          <a:prstGeom prst="rect">
            <a:avLst/>
          </a:prstGeom>
          <a:noFill/>
        </p:spPr>
        <p:txBody>
          <a:bodyPr wrap="square" rtlCol="0">
            <a:spAutoFit/>
          </a:bodyPr>
          <a:lstStyle/>
          <a:p>
            <a:r>
              <a:rPr lang="en-US" dirty="0" smtClean="0"/>
              <a:t>(Retrieved from BIM course slides, F. </a:t>
            </a:r>
            <a:r>
              <a:rPr lang="en-US" dirty="0" err="1" smtClean="0"/>
              <a:t>Leite</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Block Arc 10"/>
          <p:cNvSpPr/>
          <p:nvPr/>
        </p:nvSpPr>
        <p:spPr>
          <a:xfrm rot="1257639">
            <a:off x="1249591" y="1370990"/>
            <a:ext cx="7020683" cy="6196037"/>
          </a:xfrm>
          <a:prstGeom prst="blockArc">
            <a:avLst>
              <a:gd name="adj1" fmla="val 9549593"/>
              <a:gd name="adj2" fmla="val 20292197"/>
              <a:gd name="adj3" fmla="val 109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tx1"/>
              </a:solidFill>
            </a:endParaRPr>
          </a:p>
        </p:txBody>
      </p:sp>
      <p:graphicFrame>
        <p:nvGraphicFramePr>
          <p:cNvPr id="12" name="Content Placeholder 4"/>
          <p:cNvGraphicFramePr>
            <a:graphicFrameLocks/>
          </p:cNvGraphicFramePr>
          <p:nvPr/>
        </p:nvGraphicFramePr>
        <p:xfrm>
          <a:off x="674852" y="617220"/>
          <a:ext cx="8210068" cy="5417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a:bodyPr>
          <a:lstStyle/>
          <a:p>
            <a:r>
              <a:rPr lang="en-US" sz="3200" b="1" dirty="0" smtClean="0">
                <a:solidFill>
                  <a:srgbClr val="3333CC"/>
                </a:solidFill>
              </a:rPr>
              <a:t>The Modern Approach: BIM</a:t>
            </a:r>
            <a:endParaRPr lang="fr-CH" sz="3200" b="1" dirty="0">
              <a:solidFill>
                <a:srgbClr val="3333CC"/>
              </a:solidFill>
            </a:endParaRPr>
          </a:p>
        </p:txBody>
      </p:sp>
      <p:sp>
        <p:nvSpPr>
          <p:cNvPr id="5" name="TextBox 4"/>
          <p:cNvSpPr txBox="1"/>
          <p:nvPr/>
        </p:nvSpPr>
        <p:spPr>
          <a:xfrm>
            <a:off x="1175385" y="5364480"/>
            <a:ext cx="7086600" cy="830997"/>
          </a:xfrm>
          <a:prstGeom prst="rect">
            <a:avLst/>
          </a:prstGeom>
          <a:noFill/>
        </p:spPr>
        <p:txBody>
          <a:bodyPr wrap="square" rtlCol="0">
            <a:spAutoFit/>
          </a:bodyPr>
          <a:lstStyle/>
          <a:p>
            <a:pPr algn="ctr"/>
            <a:r>
              <a:rPr lang="en-US" sz="2400" dirty="0" smtClean="0">
                <a:latin typeface="Verdana" pitchFamily="34" charset="0"/>
                <a:ea typeface="Verdana" pitchFamily="34" charset="0"/>
                <a:cs typeface="Verdana" pitchFamily="34" charset="0"/>
              </a:rPr>
              <a:t>A </a:t>
            </a:r>
            <a:r>
              <a:rPr lang="en-US" sz="2400" b="1" dirty="0" smtClean="0">
                <a:latin typeface="Verdana" pitchFamily="34" charset="0"/>
                <a:ea typeface="Verdana" pitchFamily="34" charset="0"/>
                <a:cs typeface="Verdana" pitchFamily="34" charset="0"/>
              </a:rPr>
              <a:t>shared knowledge resource </a:t>
            </a:r>
            <a:r>
              <a:rPr lang="en-US" sz="2400" dirty="0" smtClean="0">
                <a:latin typeface="Verdana" pitchFamily="34" charset="0"/>
                <a:ea typeface="Verdana" pitchFamily="34" charset="0"/>
                <a:cs typeface="Verdana" pitchFamily="34" charset="0"/>
              </a:rPr>
              <a:t>for information related to an AEC asset.</a:t>
            </a:r>
            <a:endParaRPr lang="fr-CH" sz="2400" dirty="0">
              <a:latin typeface="Verdana" pitchFamily="34" charset="0"/>
              <a:ea typeface="Verdana" pitchFamily="34" charset="0"/>
              <a:cs typeface="Verdana" pitchFamily="34" charset="0"/>
            </a:endParaRPr>
          </a:p>
        </p:txBody>
      </p:sp>
      <p:sp>
        <p:nvSpPr>
          <p:cNvPr id="6" name="Slide Number Placeholder 5"/>
          <p:cNvSpPr>
            <a:spLocks noGrp="1"/>
          </p:cNvSpPr>
          <p:nvPr>
            <p:ph type="sldNum" sz="quarter" idx="12"/>
          </p:nvPr>
        </p:nvSpPr>
        <p:spPr/>
        <p:txBody>
          <a:bodyPr/>
          <a:lstStyle/>
          <a:p>
            <a:fld id="{251C0D50-5D03-4ACC-9146-0536ED0EDBDB}"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b="1" dirty="0" smtClean="0">
                <a:solidFill>
                  <a:srgbClr val="3333CC"/>
                </a:solidFill>
              </a:rPr>
              <a:t>BIM to Field Technical Components</a:t>
            </a:r>
            <a:endParaRPr lang="fr-CH" altLang="zh-CN" sz="3200" b="1" dirty="0" smtClean="0">
              <a:solidFill>
                <a:srgbClr val="3333CC"/>
              </a:solidFill>
            </a:endParaRPr>
          </a:p>
        </p:txBody>
      </p:sp>
      <p:sp>
        <p:nvSpPr>
          <p:cNvPr id="3" name="Content Placeholder 2"/>
          <p:cNvSpPr>
            <a:spLocks noGrp="1"/>
          </p:cNvSpPr>
          <p:nvPr>
            <p:ph idx="1"/>
          </p:nvPr>
        </p:nvSpPr>
        <p:spPr/>
        <p:txBody>
          <a:bodyPr>
            <a:normAutofit/>
          </a:bodyPr>
          <a:lstStyle/>
          <a:p>
            <a:pPr>
              <a:lnSpc>
                <a:spcPct val="80000"/>
              </a:lnSpc>
            </a:pPr>
            <a:r>
              <a:rPr lang="en-US" sz="2400" dirty="0" smtClean="0"/>
              <a:t>Robotic Total Stations</a:t>
            </a:r>
          </a:p>
          <a:p>
            <a:pPr lvl="1">
              <a:lnSpc>
                <a:spcPct val="80000"/>
              </a:lnSpc>
            </a:pPr>
            <a:r>
              <a:rPr lang="en-US" sz="2400" dirty="0" smtClean="0"/>
              <a:t>Effective Field-to-Office Communication </a:t>
            </a:r>
          </a:p>
          <a:p>
            <a:pPr>
              <a:lnSpc>
                <a:spcPct val="80000"/>
              </a:lnSpc>
            </a:pPr>
            <a:r>
              <a:rPr lang="en-US" sz="2400" dirty="0" smtClean="0"/>
              <a:t>Tablet PCs/</a:t>
            </a:r>
            <a:r>
              <a:rPr lang="en-US" sz="2400" dirty="0" err="1" smtClean="0"/>
              <a:t>iPads</a:t>
            </a:r>
            <a:endParaRPr lang="en-US" sz="2400" dirty="0" smtClean="0"/>
          </a:p>
          <a:p>
            <a:pPr lvl="1">
              <a:lnSpc>
                <a:spcPct val="80000"/>
              </a:lnSpc>
            </a:pPr>
            <a:r>
              <a:rPr lang="en-US" sz="2400" dirty="0" smtClean="0"/>
              <a:t>Information Distributors</a:t>
            </a:r>
          </a:p>
          <a:p>
            <a:pPr>
              <a:lnSpc>
                <a:spcPct val="80000"/>
              </a:lnSpc>
            </a:pPr>
            <a:r>
              <a:rPr lang="en-US" sz="2400" dirty="0" smtClean="0"/>
              <a:t>Sync  </a:t>
            </a:r>
          </a:p>
          <a:p>
            <a:pPr lvl="1">
              <a:lnSpc>
                <a:spcPct val="80000"/>
              </a:lnSpc>
            </a:pPr>
            <a:r>
              <a:rPr lang="en-US" sz="2400" dirty="0" smtClean="0"/>
              <a:t>Updates Overnight</a:t>
            </a:r>
          </a:p>
          <a:p>
            <a:pPr lvl="1">
              <a:lnSpc>
                <a:spcPct val="80000"/>
              </a:lnSpc>
            </a:pPr>
            <a:r>
              <a:rPr lang="en-US" sz="2400" dirty="0" smtClean="0"/>
              <a:t>Maintains useful As-Built</a:t>
            </a:r>
          </a:p>
          <a:p>
            <a:pPr>
              <a:defRPr/>
            </a:pPr>
            <a:r>
              <a:rPr lang="en-US" sz="2400" dirty="0" smtClean="0"/>
              <a:t>Virtual Superintendent</a:t>
            </a:r>
          </a:p>
          <a:p>
            <a:pPr lvl="1">
              <a:defRPr/>
            </a:pPr>
            <a:r>
              <a:rPr lang="en-US" sz="2400" dirty="0" smtClean="0"/>
              <a:t>Virtual Inspection</a:t>
            </a:r>
          </a:p>
          <a:p>
            <a:pPr lvl="1">
              <a:defRPr/>
            </a:pPr>
            <a:r>
              <a:rPr lang="en-US" sz="2400" dirty="0" smtClean="0"/>
              <a:t>“Noodle-like mess” is easier to inspect</a:t>
            </a:r>
          </a:p>
          <a:p>
            <a:pPr lvl="1">
              <a:defRPr/>
            </a:pPr>
            <a:r>
              <a:rPr lang="en-US" sz="2400" dirty="0" smtClean="0"/>
              <a:t>Verifies what is drawn is what is built.</a:t>
            </a:r>
          </a:p>
          <a:p>
            <a:pPr lvl="1">
              <a:lnSpc>
                <a:spcPct val="80000"/>
              </a:lnSpc>
            </a:pPr>
            <a:endParaRPr lang="en-US"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3200" b="1" dirty="0" smtClean="0">
                <a:solidFill>
                  <a:srgbClr val="3333CC"/>
                </a:solidFill>
              </a:rPr>
              <a:t>Measurable Improvements</a:t>
            </a:r>
            <a:endParaRPr lang="fr-CH" altLang="zh-CN" sz="3200" b="1" dirty="0" smtClean="0">
              <a:solidFill>
                <a:srgbClr val="3333CC"/>
              </a:solidFill>
            </a:endParaRPr>
          </a:p>
        </p:txBody>
      </p:sp>
      <p:sp>
        <p:nvSpPr>
          <p:cNvPr id="3" name="Content Placeholder 2"/>
          <p:cNvSpPr>
            <a:spLocks noGrp="1"/>
          </p:cNvSpPr>
          <p:nvPr>
            <p:ph idx="1"/>
          </p:nvPr>
        </p:nvSpPr>
        <p:spPr/>
        <p:txBody>
          <a:bodyPr/>
          <a:lstStyle/>
          <a:p>
            <a:pPr marL="411163">
              <a:spcBef>
                <a:spcPts val="700"/>
              </a:spcBef>
              <a:buClr>
                <a:schemeClr val="tx2"/>
              </a:buClr>
              <a:buSzPct val="95000"/>
            </a:pPr>
            <a:r>
              <a:rPr lang="en-US" altLang="zh-CN" sz="2400" dirty="0" smtClean="0">
                <a:ea typeface="宋体" charset="-122"/>
              </a:rPr>
              <a:t>Schedule: project delivery 6 months ahead original schedule</a:t>
            </a:r>
          </a:p>
          <a:p>
            <a:pPr marL="411163">
              <a:spcBef>
                <a:spcPts val="700"/>
              </a:spcBef>
              <a:buClr>
                <a:schemeClr val="tx2"/>
              </a:buClr>
              <a:buSzPct val="95000"/>
            </a:pPr>
            <a:endParaRPr lang="en-US" altLang="zh-CN" sz="2400" dirty="0" smtClean="0">
              <a:ea typeface="宋体" charset="-122"/>
            </a:endParaRPr>
          </a:p>
          <a:p>
            <a:pPr marL="411163">
              <a:spcBef>
                <a:spcPts val="700"/>
              </a:spcBef>
              <a:buClr>
                <a:schemeClr val="tx2"/>
              </a:buClr>
              <a:buSzPct val="95000"/>
            </a:pPr>
            <a:r>
              <a:rPr lang="en-US" altLang="zh-CN" sz="2400" dirty="0" smtClean="0">
                <a:ea typeface="宋体" charset="-122"/>
              </a:rPr>
              <a:t>Cost: ~$200,000 estimated savings due to BIM-based design coordination</a:t>
            </a:r>
          </a:p>
          <a:p>
            <a:endParaRPr lang="fr-CH"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2590800"/>
            <a:ext cx="7391400" cy="1138773"/>
          </a:xfrm>
          <a:prstGeom prst="rect">
            <a:avLst/>
          </a:prstGeom>
        </p:spPr>
        <p:txBody>
          <a:bodyPr wrap="square">
            <a:spAutoFit/>
          </a:bodyPr>
          <a:lstStyle/>
          <a:p>
            <a:pPr algn="ctr"/>
            <a:r>
              <a:rPr lang="en-US" sz="3400" b="1" dirty="0" smtClean="0">
                <a:solidFill>
                  <a:srgbClr val="3333CC"/>
                </a:solidFill>
                <a:latin typeface="Verdana" pitchFamily="34" charset="0"/>
                <a:ea typeface="+mj-ea"/>
                <a:cs typeface="+mj-cs"/>
              </a:rPr>
              <a:t>5 Risks, Challenges and Future</a:t>
            </a:r>
            <a:endParaRPr lang="en-US" sz="3400" b="1" dirty="0">
              <a:solidFill>
                <a:srgbClr val="3333CC"/>
              </a:solidFill>
              <a:latin typeface="Verdana" pitchFamily="34" charset="0"/>
              <a:ea typeface="+mj-ea"/>
              <a:cs typeface="+mj-cs"/>
            </a:endParaRPr>
          </a:p>
        </p:txBody>
      </p:sp>
      <p:sp>
        <p:nvSpPr>
          <p:cNvPr id="3" name="Slide Number Placeholder 2"/>
          <p:cNvSpPr>
            <a:spLocks noGrp="1"/>
          </p:cNvSpPr>
          <p:nvPr>
            <p:ph type="sldNum" sz="quarter" idx="12"/>
          </p:nvPr>
        </p:nvSpPr>
        <p:spPr/>
        <p:txBody>
          <a:bodyPr/>
          <a:lstStyle/>
          <a:p>
            <a:fld id="{251C0D50-5D03-4ACC-9146-0536ED0EDBDB}" type="slidenum">
              <a:rPr lang="en-US" smtClean="0"/>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8090"/>
            <a:ext cx="8229600" cy="1143000"/>
          </a:xfrm>
        </p:spPr>
        <p:txBody>
          <a:bodyPr>
            <a:normAutofit/>
          </a:bodyPr>
          <a:lstStyle/>
          <a:p>
            <a:r>
              <a:rPr lang="fr-FR" sz="3200" b="1" dirty="0" err="1" smtClean="0">
                <a:solidFill>
                  <a:srgbClr val="3333CC"/>
                </a:solidFill>
              </a:rPr>
              <a:t>Risks</a:t>
            </a:r>
            <a:endParaRPr lang="fr-CH" sz="3200" b="1" dirty="0">
              <a:solidFill>
                <a:srgbClr val="3333CC"/>
              </a:solidFill>
            </a:endParaRPr>
          </a:p>
        </p:txBody>
      </p:sp>
      <p:sp>
        <p:nvSpPr>
          <p:cNvPr id="2" name="Content Placeholder 1"/>
          <p:cNvSpPr>
            <a:spLocks noGrp="1"/>
          </p:cNvSpPr>
          <p:nvPr>
            <p:ph idx="1"/>
          </p:nvPr>
        </p:nvSpPr>
        <p:spPr>
          <a:xfrm>
            <a:off x="464820" y="980292"/>
            <a:ext cx="8450580" cy="4525963"/>
          </a:xfrm>
        </p:spPr>
        <p:txBody>
          <a:bodyPr>
            <a:noAutofit/>
          </a:bodyPr>
          <a:lstStyle/>
          <a:p>
            <a:r>
              <a:rPr lang="en-US" sz="2400" b="1" dirty="0" smtClean="0"/>
              <a:t>Ownership</a:t>
            </a:r>
            <a:r>
              <a:rPr lang="en-US" sz="2400" dirty="0" smtClean="0"/>
              <a:t> of BIM data and its protection</a:t>
            </a:r>
          </a:p>
          <a:p>
            <a:pPr lvl="1"/>
            <a:r>
              <a:rPr lang="en-US" sz="2400" dirty="0" smtClean="0"/>
              <a:t>Owner pays for the design and team members provide proprietary information.</a:t>
            </a:r>
          </a:p>
          <a:p>
            <a:pPr lvl="1"/>
            <a:r>
              <a:rPr lang="en-US" sz="2400" dirty="0" smtClean="0"/>
              <a:t>May reduce motivation to fully realize the potential of BIM.</a:t>
            </a:r>
          </a:p>
          <a:p>
            <a:r>
              <a:rPr lang="en-US" sz="2400" b="1" dirty="0" smtClean="0"/>
              <a:t>Licensing issues</a:t>
            </a:r>
          </a:p>
          <a:p>
            <a:pPr lvl="1"/>
            <a:r>
              <a:rPr lang="en-US" sz="2400" dirty="0" smtClean="0"/>
              <a:t>Use of vendor’s design of a designer not licensed in the project location.</a:t>
            </a:r>
          </a:p>
          <a:p>
            <a:r>
              <a:rPr lang="en-US" sz="2400" dirty="0" smtClean="0"/>
              <a:t>Responsibility for </a:t>
            </a:r>
            <a:r>
              <a:rPr lang="en-US" sz="2400" b="1" dirty="0" smtClean="0"/>
              <a:t>data</a:t>
            </a:r>
            <a:r>
              <a:rPr lang="en-US" sz="2400" dirty="0" smtClean="0"/>
              <a:t> </a:t>
            </a:r>
            <a:r>
              <a:rPr lang="en-US" sz="2400" b="1" dirty="0" smtClean="0"/>
              <a:t>entry and inaccuracy</a:t>
            </a:r>
          </a:p>
          <a:p>
            <a:pPr lvl="1"/>
            <a:r>
              <a:rPr lang="en-US" sz="2400" dirty="0" smtClean="0"/>
              <a:t>Controls on the entry of data.</a:t>
            </a:r>
          </a:p>
          <a:p>
            <a:pPr lvl="1"/>
            <a:r>
              <a:rPr lang="en-US" sz="2400" dirty="0" smtClean="0"/>
              <a:t>Cost of inputting and reviewing BIM data.</a:t>
            </a:r>
          </a:p>
          <a:p>
            <a:pPr lvl="1" algn="r">
              <a:buNone/>
            </a:pPr>
            <a:r>
              <a:rPr lang="en-US" sz="2400" dirty="0" smtClean="0"/>
              <a:t>(</a:t>
            </a:r>
            <a:r>
              <a:rPr lang="en-US" sz="2400" dirty="0" err="1" smtClean="0"/>
              <a:t>Azhar</a:t>
            </a:r>
            <a:r>
              <a:rPr lang="en-US" sz="2400" dirty="0" smtClean="0"/>
              <a:t>, 2011)</a:t>
            </a:r>
          </a:p>
          <a:p>
            <a:pPr lvl="1"/>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8090"/>
            <a:ext cx="8229600" cy="1143000"/>
          </a:xfrm>
        </p:spPr>
        <p:txBody>
          <a:bodyPr>
            <a:normAutofit/>
          </a:bodyPr>
          <a:lstStyle/>
          <a:p>
            <a:r>
              <a:rPr lang="en-US" sz="3200" b="1" dirty="0" smtClean="0">
                <a:solidFill>
                  <a:srgbClr val="3333CC"/>
                </a:solidFill>
              </a:rPr>
              <a:t>Risks</a:t>
            </a:r>
            <a:endParaRPr lang="fr-CH" sz="3200" b="1" dirty="0">
              <a:solidFill>
                <a:srgbClr val="3333CC"/>
              </a:solidFill>
            </a:endParaRPr>
          </a:p>
        </p:txBody>
      </p:sp>
      <p:sp>
        <p:nvSpPr>
          <p:cNvPr id="2" name="Content Placeholder 1"/>
          <p:cNvSpPr>
            <a:spLocks noGrp="1"/>
          </p:cNvSpPr>
          <p:nvPr>
            <p:ph idx="1"/>
          </p:nvPr>
        </p:nvSpPr>
        <p:spPr>
          <a:xfrm>
            <a:off x="457200" y="1064112"/>
            <a:ext cx="8229600" cy="4525963"/>
          </a:xfrm>
        </p:spPr>
        <p:txBody>
          <a:bodyPr>
            <a:noAutofit/>
          </a:bodyPr>
          <a:lstStyle/>
          <a:p>
            <a:r>
              <a:rPr lang="en-US" sz="2400" dirty="0" smtClean="0"/>
              <a:t>Blurred level of responsibility due to integrated concept of BIM</a:t>
            </a:r>
          </a:p>
          <a:p>
            <a:pPr lvl="1"/>
            <a:r>
              <a:rPr lang="en-US" sz="2400" dirty="0" smtClean="0"/>
              <a:t>Which team fixes which errors?</a:t>
            </a:r>
          </a:p>
          <a:p>
            <a:r>
              <a:rPr lang="en-US" sz="2400" dirty="0" smtClean="0"/>
              <a:t>Responsibility for the proper technological interface among various programs</a:t>
            </a:r>
          </a:p>
          <a:p>
            <a:pPr lvl="1"/>
            <a:r>
              <a:rPr lang="en-US" sz="2400" dirty="0" smtClean="0"/>
              <a:t>Incomplete submitted data.</a:t>
            </a:r>
          </a:p>
          <a:p>
            <a:pPr lvl="1"/>
            <a:r>
              <a:rPr lang="en-US" sz="2400" dirty="0" smtClean="0"/>
              <a:t>Data submitted from various scheduling and costing programs which have been developed in isolation.</a:t>
            </a:r>
          </a:p>
          <a:p>
            <a:pPr lvl="1"/>
            <a:r>
              <a:rPr lang="en-US" sz="2400" dirty="0" smtClean="0"/>
              <a:t>Increase in coordination costs and decreased accuracy of data transmission.</a:t>
            </a:r>
          </a:p>
          <a:p>
            <a:pPr lvl="1" algn="r">
              <a:buNone/>
            </a:pPr>
            <a:r>
              <a:rPr lang="en-US" sz="2400" dirty="0" smtClean="0"/>
              <a:t>(</a:t>
            </a:r>
            <a:r>
              <a:rPr lang="en-US" sz="2400" dirty="0" err="1" smtClean="0"/>
              <a:t>Azhar</a:t>
            </a:r>
            <a:r>
              <a:rPr lang="en-US" sz="2400" dirty="0" smtClean="0"/>
              <a:t>, 2011)</a:t>
            </a:r>
          </a:p>
          <a:p>
            <a:pPr lvl="1" algn="r">
              <a:buNone/>
            </a:pPr>
            <a:endParaRPr lang="en-US" sz="2400" dirty="0" smtClean="0"/>
          </a:p>
          <a:p>
            <a:pPr lvl="1" algn="r">
              <a:buNone/>
            </a:pPr>
            <a:endParaRPr lang="fr-CH"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84</a:t>
            </a:fld>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Solutions</a:t>
            </a:r>
            <a:endParaRPr lang="en-SG" sz="3200" dirty="0"/>
          </a:p>
        </p:txBody>
      </p:sp>
      <p:sp>
        <p:nvSpPr>
          <p:cNvPr id="3" name="Content Placeholder 2"/>
          <p:cNvSpPr>
            <a:spLocks noGrp="1"/>
          </p:cNvSpPr>
          <p:nvPr>
            <p:ph idx="1"/>
          </p:nvPr>
        </p:nvSpPr>
        <p:spPr>
          <a:xfrm>
            <a:off x="436880" y="1244600"/>
            <a:ext cx="8229600" cy="4922520"/>
          </a:xfrm>
        </p:spPr>
        <p:txBody>
          <a:bodyPr>
            <a:normAutofit/>
          </a:bodyPr>
          <a:lstStyle/>
          <a:p>
            <a:pPr marL="0" indent="0">
              <a:buNone/>
            </a:pPr>
            <a:r>
              <a:rPr lang="en-SG" sz="2400" b="1" dirty="0" smtClean="0"/>
              <a:t>BIM protocol</a:t>
            </a:r>
          </a:p>
          <a:p>
            <a:pPr marL="0" indent="0">
              <a:buNone/>
            </a:pPr>
            <a:r>
              <a:rPr lang="en-SG" sz="2400" dirty="0"/>
              <a:t>“The Protocol identifies the </a:t>
            </a:r>
            <a:r>
              <a:rPr lang="en-SG" sz="2400" dirty="0" smtClean="0"/>
              <a:t>building information models </a:t>
            </a:r>
            <a:r>
              <a:rPr lang="en-SG" sz="2400" dirty="0"/>
              <a:t>that </a:t>
            </a:r>
            <a:r>
              <a:rPr lang="en-SG" sz="2400" dirty="0" smtClean="0"/>
              <a:t>need to </a:t>
            </a:r>
            <a:r>
              <a:rPr lang="en-SG" sz="2400" dirty="0"/>
              <a:t>be produced by members of the </a:t>
            </a:r>
            <a:r>
              <a:rPr lang="en-SG" sz="2400" dirty="0" smtClean="0"/>
              <a:t>project team </a:t>
            </a:r>
            <a:r>
              <a:rPr lang="en-SG" sz="2400" dirty="0"/>
              <a:t>and puts into place specific </a:t>
            </a:r>
            <a:r>
              <a:rPr lang="en-SG" sz="2400" b="1" dirty="0"/>
              <a:t>obligations, liabilities and associated limitations</a:t>
            </a:r>
            <a:r>
              <a:rPr lang="en-SG" sz="2400" dirty="0"/>
              <a:t> on the use of the models</a:t>
            </a:r>
            <a:r>
              <a:rPr lang="en-SG" sz="2400" dirty="0" smtClean="0"/>
              <a:t>.”</a:t>
            </a:r>
          </a:p>
          <a:p>
            <a:pPr marL="0" indent="0">
              <a:buNone/>
            </a:pPr>
            <a:endParaRPr lang="en-SG" sz="1600" dirty="0" smtClean="0"/>
          </a:p>
          <a:p>
            <a:pPr marL="0" indent="0">
              <a:buNone/>
            </a:pPr>
            <a:r>
              <a:rPr lang="en-SG" sz="2400" dirty="0" smtClean="0"/>
              <a:t>The BIM protocol addresses </a:t>
            </a:r>
            <a:r>
              <a:rPr lang="en-SG" sz="2400" dirty="0"/>
              <a:t>the issues </a:t>
            </a:r>
            <a:r>
              <a:rPr lang="en-SG" sz="2400" dirty="0" smtClean="0"/>
              <a:t>of ownership, licensing and responsibility by defining  “Obligations”, ”Electronic Data Exchange”, “Use of Models”, “Liability in respect of a model”, etc.</a:t>
            </a:r>
          </a:p>
          <a:p>
            <a:pPr marL="0" indent="0" algn="r">
              <a:buNone/>
            </a:pPr>
            <a:r>
              <a:rPr lang="en-SG" sz="2400" dirty="0" smtClean="0"/>
              <a:t>(Construction </a:t>
            </a:r>
            <a:r>
              <a:rPr lang="en-SG" sz="2400" dirty="0"/>
              <a:t>Industry Council, 2013</a:t>
            </a:r>
            <a:r>
              <a:rPr lang="en-SG" sz="2400" dirty="0" smtClean="0"/>
              <a:t>)</a:t>
            </a:r>
            <a:endParaRPr lang="en-SG"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85</a:t>
            </a:fld>
            <a:endParaRPr lang="en-US"/>
          </a:p>
        </p:txBody>
      </p:sp>
    </p:spTree>
    <p:extLst>
      <p:ext uri="{BB962C8B-B14F-4D97-AF65-F5344CB8AC3E}">
        <p14:creationId xmlns:p14="http://schemas.microsoft.com/office/powerpoint/2010/main" val="419727562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3333CC"/>
                </a:solidFill>
              </a:rPr>
              <a:t>Solutions (cont.)</a:t>
            </a:r>
            <a:endParaRPr lang="en-SG" sz="3200" dirty="0"/>
          </a:p>
        </p:txBody>
      </p:sp>
      <p:sp>
        <p:nvSpPr>
          <p:cNvPr id="3" name="Content Placeholder 2"/>
          <p:cNvSpPr>
            <a:spLocks noGrp="1"/>
          </p:cNvSpPr>
          <p:nvPr>
            <p:ph idx="1"/>
          </p:nvPr>
        </p:nvSpPr>
        <p:spPr>
          <a:xfrm>
            <a:off x="457200" y="1600200"/>
            <a:ext cx="8331200" cy="4525963"/>
          </a:xfrm>
        </p:spPr>
        <p:txBody>
          <a:bodyPr>
            <a:normAutofit/>
          </a:bodyPr>
          <a:lstStyle/>
          <a:p>
            <a:pPr marL="0" indent="0">
              <a:buNone/>
            </a:pPr>
            <a:r>
              <a:rPr lang="en-SG" sz="2400" b="1" dirty="0"/>
              <a:t>Scope of Services for Information </a:t>
            </a:r>
            <a:r>
              <a:rPr lang="en-SG" sz="2400" b="1" dirty="0" smtClean="0"/>
              <a:t>Management</a:t>
            </a:r>
          </a:p>
          <a:p>
            <a:pPr marL="0" indent="0">
              <a:buNone/>
            </a:pPr>
            <a:endParaRPr lang="en-SG" sz="1100" dirty="0" smtClean="0"/>
          </a:p>
          <a:p>
            <a:pPr marL="0" indent="0">
              <a:buNone/>
            </a:pPr>
            <a:r>
              <a:rPr lang="en-SG" sz="2400" dirty="0" smtClean="0"/>
              <a:t>Information </a:t>
            </a:r>
            <a:r>
              <a:rPr lang="en-SG" sz="2400" dirty="0"/>
              <a:t>Management is </a:t>
            </a:r>
            <a:r>
              <a:rPr lang="en-SG" sz="2400" dirty="0" smtClean="0"/>
              <a:t>a mandated role </a:t>
            </a:r>
            <a:r>
              <a:rPr lang="en-SG" sz="2400" dirty="0"/>
              <a:t>in the BIM Protocol. </a:t>
            </a:r>
            <a:endParaRPr lang="en-SG" sz="2400" dirty="0" smtClean="0"/>
          </a:p>
          <a:p>
            <a:pPr marL="0" indent="0">
              <a:buNone/>
            </a:pPr>
            <a:endParaRPr lang="en-SG" sz="1400" dirty="0" smtClean="0"/>
          </a:p>
          <a:p>
            <a:pPr marL="0" indent="0">
              <a:buNone/>
            </a:pPr>
            <a:r>
              <a:rPr lang="en-SG" sz="2400" dirty="0" smtClean="0"/>
              <a:t>“The </a:t>
            </a:r>
            <a:r>
              <a:rPr lang="en-SG" sz="2400" dirty="0"/>
              <a:t>initial responsibility for the appointment of the </a:t>
            </a:r>
            <a:r>
              <a:rPr lang="en-SG" sz="2400" dirty="0" smtClean="0"/>
              <a:t>information manager </a:t>
            </a:r>
            <a:r>
              <a:rPr lang="en-SG" sz="2400" dirty="0"/>
              <a:t>lies with the </a:t>
            </a:r>
            <a:r>
              <a:rPr lang="en-SG" sz="2400" dirty="0" smtClean="0"/>
              <a:t>employer</a:t>
            </a:r>
            <a:r>
              <a:rPr lang="en-SG" sz="2400" dirty="0"/>
              <a:t>, who must ensure that there is an Information Manager appointed (whether by the </a:t>
            </a:r>
            <a:r>
              <a:rPr lang="en-SG" sz="2400" dirty="0" smtClean="0"/>
              <a:t>employer </a:t>
            </a:r>
            <a:r>
              <a:rPr lang="en-SG" sz="2400" dirty="0"/>
              <a:t>or another party) at all times until completion of the </a:t>
            </a:r>
            <a:r>
              <a:rPr lang="en-SG" sz="2400" dirty="0" smtClean="0"/>
              <a:t>Project.”</a:t>
            </a:r>
          </a:p>
          <a:p>
            <a:pPr marL="0" indent="0" algn="r">
              <a:buNone/>
            </a:pPr>
            <a:r>
              <a:rPr lang="en-SG" sz="2400" dirty="0" smtClean="0"/>
              <a:t>(Construction </a:t>
            </a:r>
            <a:r>
              <a:rPr lang="en-SG" sz="2400" dirty="0"/>
              <a:t>Industry Council, 2013</a:t>
            </a:r>
            <a:r>
              <a:rPr lang="en-SG" sz="2400" dirty="0" smtClean="0"/>
              <a:t>)</a:t>
            </a:r>
            <a:endParaRPr lang="en-SG"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86</a:t>
            </a:fld>
            <a:endParaRPr lang="en-US"/>
          </a:p>
        </p:txBody>
      </p:sp>
    </p:spTree>
    <p:extLst>
      <p:ext uri="{BB962C8B-B14F-4D97-AF65-F5344CB8AC3E}">
        <p14:creationId xmlns:p14="http://schemas.microsoft.com/office/powerpoint/2010/main" val="387275466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3333CC"/>
                </a:solidFill>
              </a:rPr>
              <a:t>Solutions (cont.)</a:t>
            </a:r>
            <a:endParaRPr lang="en-SG" sz="3200" dirty="0"/>
          </a:p>
        </p:txBody>
      </p:sp>
      <p:sp>
        <p:nvSpPr>
          <p:cNvPr id="3" name="Content Placeholder 2"/>
          <p:cNvSpPr>
            <a:spLocks noGrp="1"/>
          </p:cNvSpPr>
          <p:nvPr>
            <p:ph idx="1"/>
          </p:nvPr>
        </p:nvSpPr>
        <p:spPr>
          <a:xfrm>
            <a:off x="348343" y="1273629"/>
            <a:ext cx="8556171" cy="4525963"/>
          </a:xfrm>
        </p:spPr>
        <p:txBody>
          <a:bodyPr>
            <a:noAutofit/>
          </a:bodyPr>
          <a:lstStyle/>
          <a:p>
            <a:pPr marL="0" indent="0">
              <a:buNone/>
            </a:pPr>
            <a:r>
              <a:rPr lang="en-SG" sz="2400" b="1" dirty="0"/>
              <a:t>EIR</a:t>
            </a:r>
            <a:r>
              <a:rPr lang="en-SG" sz="2400" dirty="0"/>
              <a:t>(</a:t>
            </a:r>
            <a:r>
              <a:rPr lang="en-GB" sz="2400" dirty="0"/>
              <a:t>Employer’s Information Requirements</a:t>
            </a:r>
            <a:r>
              <a:rPr lang="en-SG" sz="2400" dirty="0"/>
              <a:t>)</a:t>
            </a:r>
          </a:p>
          <a:p>
            <a:pPr marL="0" indent="0">
              <a:buNone/>
            </a:pPr>
            <a:r>
              <a:rPr lang="en-SG" sz="2400" dirty="0" smtClean="0"/>
              <a:t>“EIRs </a:t>
            </a:r>
            <a:r>
              <a:rPr lang="en-SG" sz="2400" dirty="0"/>
              <a:t>are an important element of Project BIM Implementation as they are used to set out </a:t>
            </a:r>
            <a:r>
              <a:rPr lang="en-SG" sz="2400" dirty="0" smtClean="0"/>
              <a:t>to </a:t>
            </a:r>
            <a:r>
              <a:rPr lang="en-SG" sz="2400" dirty="0"/>
              <a:t>the bidder what models are required and what the purposes of the models will be. These requirements will be written into the </a:t>
            </a:r>
            <a:r>
              <a:rPr lang="en-SG" sz="2400" b="1" dirty="0"/>
              <a:t>BIM Protocol </a:t>
            </a:r>
            <a:r>
              <a:rPr lang="en-SG" sz="2400" dirty="0"/>
              <a:t>and implemented through the </a:t>
            </a:r>
            <a:r>
              <a:rPr lang="en-SG" sz="2400" b="1" dirty="0"/>
              <a:t>BIM Execution Plan</a:t>
            </a:r>
            <a:r>
              <a:rPr lang="en-SG" sz="2400" dirty="0" smtClean="0"/>
              <a:t>.” </a:t>
            </a:r>
          </a:p>
          <a:p>
            <a:pPr marL="0" indent="0">
              <a:buNone/>
            </a:pPr>
            <a:endParaRPr lang="en-SG" sz="1200" dirty="0" smtClean="0"/>
          </a:p>
          <a:p>
            <a:pPr marL="0" indent="0">
              <a:buNone/>
            </a:pPr>
            <a:r>
              <a:rPr lang="en-SG" sz="2400" dirty="0" smtClean="0"/>
              <a:t>The </a:t>
            </a:r>
            <a:r>
              <a:rPr lang="en-SG" sz="2400" dirty="0"/>
              <a:t>content of the EIR covers three </a:t>
            </a:r>
            <a:r>
              <a:rPr lang="en-SG" sz="2400" dirty="0" smtClean="0"/>
              <a:t>sections:</a:t>
            </a:r>
          </a:p>
          <a:p>
            <a:r>
              <a:rPr lang="en-SG" sz="2400" dirty="0" smtClean="0"/>
              <a:t>Technical: Software Platforms, etc.</a:t>
            </a:r>
          </a:p>
          <a:p>
            <a:r>
              <a:rPr lang="en-SG" sz="2400" dirty="0"/>
              <a:t>Management: Roles and </a:t>
            </a:r>
            <a:r>
              <a:rPr lang="en-SG" sz="2400" dirty="0" smtClean="0"/>
              <a:t>Responsibilities, etc.</a:t>
            </a:r>
          </a:p>
          <a:p>
            <a:r>
              <a:rPr lang="en-SG" sz="2400" dirty="0"/>
              <a:t>Commercial: Defined BIM/Project </a:t>
            </a:r>
            <a:r>
              <a:rPr lang="en-SG" sz="2400" dirty="0" smtClean="0"/>
              <a:t>Deliverables, etc.</a:t>
            </a:r>
          </a:p>
          <a:p>
            <a:pPr marL="0" indent="0" algn="r">
              <a:buNone/>
            </a:pPr>
            <a:r>
              <a:rPr lang="en-SG" sz="2400" dirty="0" smtClean="0"/>
              <a:t>(Bimtaskgroup,2013)</a:t>
            </a:r>
          </a:p>
          <a:p>
            <a:pPr marL="0" indent="0">
              <a:buNone/>
            </a:pPr>
            <a:endParaRPr lang="en-SG" sz="2400" dirty="0"/>
          </a:p>
          <a:p>
            <a:pPr marL="0" indent="0">
              <a:buNone/>
            </a:pPr>
            <a:endParaRPr lang="en-SG"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87</a:t>
            </a:fld>
            <a:endParaRPr lang="en-US" dirty="0"/>
          </a:p>
        </p:txBody>
      </p:sp>
    </p:spTree>
    <p:extLst>
      <p:ext uri="{BB962C8B-B14F-4D97-AF65-F5344CB8AC3E}">
        <p14:creationId xmlns:p14="http://schemas.microsoft.com/office/powerpoint/2010/main" val="1709410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45"/>
            <a:ext cx="8229600" cy="1143000"/>
          </a:xfrm>
        </p:spPr>
        <p:txBody>
          <a:bodyPr>
            <a:normAutofit/>
          </a:bodyPr>
          <a:lstStyle/>
          <a:p>
            <a:r>
              <a:rPr lang="en-US" sz="3200" b="1" dirty="0" smtClean="0">
                <a:solidFill>
                  <a:srgbClr val="3333CC"/>
                </a:solidFill>
              </a:rPr>
              <a:t>Other Risks</a:t>
            </a:r>
            <a:endParaRPr lang="fr-CH" sz="3200" b="1" dirty="0">
              <a:solidFill>
                <a:srgbClr val="3333CC"/>
              </a:solidFill>
            </a:endParaRPr>
          </a:p>
        </p:txBody>
      </p:sp>
      <p:sp>
        <p:nvSpPr>
          <p:cNvPr id="3" name="Content Placeholder 2"/>
          <p:cNvSpPr>
            <a:spLocks noGrp="1"/>
          </p:cNvSpPr>
          <p:nvPr>
            <p:ph idx="1"/>
          </p:nvPr>
        </p:nvSpPr>
        <p:spPr>
          <a:xfrm>
            <a:off x="457200" y="1344707"/>
            <a:ext cx="8229600" cy="4525963"/>
          </a:xfrm>
        </p:spPr>
        <p:txBody>
          <a:bodyPr>
            <a:normAutofit/>
          </a:bodyPr>
          <a:lstStyle/>
          <a:p>
            <a:r>
              <a:rPr lang="en-US" sz="2400" dirty="0" smtClean="0"/>
              <a:t>Use of inappropriate IFCs can make modifications costly</a:t>
            </a:r>
          </a:p>
          <a:p>
            <a:endParaRPr lang="en-US" sz="2400" dirty="0" smtClean="0"/>
          </a:p>
          <a:p>
            <a:r>
              <a:rPr lang="en-US" sz="2400" dirty="0" smtClean="0"/>
              <a:t>Information loss</a:t>
            </a:r>
          </a:p>
          <a:p>
            <a:endParaRPr lang="en-US" sz="2400" dirty="0" smtClean="0"/>
          </a:p>
          <a:p>
            <a:r>
              <a:rPr lang="en-US" sz="2400" dirty="0"/>
              <a:t>S</a:t>
            </a:r>
            <a:r>
              <a:rPr lang="en-US" sz="2400" dirty="0" smtClean="0"/>
              <a:t>mall return on investment</a:t>
            </a:r>
          </a:p>
          <a:p>
            <a:endParaRPr lang="en-US" sz="2400" dirty="0" smtClean="0"/>
          </a:p>
          <a:p>
            <a:r>
              <a:rPr lang="en-US" sz="2400" dirty="0"/>
              <a:t>I</a:t>
            </a:r>
            <a:r>
              <a:rPr lang="en-US" sz="2400" dirty="0" smtClean="0"/>
              <a:t>ncrease in costs over traditional methods</a:t>
            </a:r>
          </a:p>
          <a:p>
            <a:endParaRPr lang="en-US" sz="2400" dirty="0"/>
          </a:p>
          <a:p>
            <a:r>
              <a:rPr lang="en-US" sz="2400" dirty="0"/>
              <a:t>M</a:t>
            </a:r>
            <a:r>
              <a:rPr lang="en-US" sz="2400" dirty="0" smtClean="0"/>
              <a:t>ore errors and more delays than without BIM</a:t>
            </a:r>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88</a:t>
            </a:fld>
            <a:endParaRPr 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592"/>
            <a:ext cx="8229600" cy="1143000"/>
          </a:xfrm>
        </p:spPr>
        <p:txBody>
          <a:bodyPr>
            <a:normAutofit/>
          </a:bodyPr>
          <a:lstStyle/>
          <a:p>
            <a:r>
              <a:rPr lang="fr-FR" sz="3200" b="1" dirty="0" smtClean="0">
                <a:solidFill>
                  <a:srgbClr val="3333CC"/>
                </a:solidFill>
              </a:rPr>
              <a:t>Challenges</a:t>
            </a:r>
            <a:endParaRPr lang="fr-CH" sz="3200" b="1" dirty="0">
              <a:solidFill>
                <a:srgbClr val="3333CC"/>
              </a:solidFill>
            </a:endParaRPr>
          </a:p>
        </p:txBody>
      </p:sp>
      <p:sp>
        <p:nvSpPr>
          <p:cNvPr id="2" name="Content Placeholder 1"/>
          <p:cNvSpPr>
            <a:spLocks noGrp="1"/>
          </p:cNvSpPr>
          <p:nvPr>
            <p:ph idx="1"/>
          </p:nvPr>
        </p:nvSpPr>
        <p:spPr>
          <a:xfrm>
            <a:off x="449580" y="1138519"/>
            <a:ext cx="8229600" cy="4525963"/>
          </a:xfrm>
        </p:spPr>
        <p:txBody>
          <a:bodyPr>
            <a:noAutofit/>
          </a:bodyPr>
          <a:lstStyle/>
          <a:p>
            <a:pPr lvl="0"/>
            <a:r>
              <a:rPr lang="en-US" sz="2400" b="1" dirty="0" smtClean="0"/>
              <a:t>Lack of Expertise</a:t>
            </a:r>
            <a:endParaRPr lang="fr-CH" sz="2400" b="1" dirty="0" smtClean="0"/>
          </a:p>
          <a:p>
            <a:pPr lvl="1">
              <a:spcBef>
                <a:spcPts val="600"/>
              </a:spcBef>
            </a:pPr>
            <a:r>
              <a:rPr lang="en-US" sz="2400" dirty="0" smtClean="0"/>
              <a:t>BIM has been suspected to be a complex and </a:t>
            </a:r>
          </a:p>
          <a:p>
            <a:pPr lvl="1">
              <a:buNone/>
            </a:pPr>
            <a:r>
              <a:rPr lang="en-US" sz="2400" dirty="0" smtClean="0"/>
              <a:t>	non-robust system</a:t>
            </a:r>
            <a:endParaRPr lang="fr-CH" sz="2400" dirty="0" smtClean="0"/>
          </a:p>
          <a:p>
            <a:pPr lvl="1"/>
            <a:r>
              <a:rPr lang="en-US" sz="2400" dirty="0" smtClean="0"/>
              <a:t>Teams in the construction industry lack of knowledge and competency to put the concept into full practice.</a:t>
            </a:r>
            <a:endParaRPr lang="fr-CH" sz="2400" dirty="0" smtClean="0"/>
          </a:p>
          <a:p>
            <a:pPr lvl="0">
              <a:spcBef>
                <a:spcPts val="1800"/>
              </a:spcBef>
            </a:pPr>
            <a:r>
              <a:rPr lang="en-US" sz="2400" b="1" dirty="0" smtClean="0"/>
              <a:t>Resistance to change  </a:t>
            </a:r>
            <a:endParaRPr lang="fr-CH" sz="2400" b="1" dirty="0" smtClean="0"/>
          </a:p>
          <a:p>
            <a:pPr lvl="1">
              <a:spcBef>
                <a:spcPts val="600"/>
              </a:spcBef>
            </a:pPr>
            <a:r>
              <a:rPr lang="en-US" sz="2400" dirty="0" smtClean="0"/>
              <a:t>Effective implementation of BIM requires changes to many aspects of business of an organization, with a throughout understanding and mature plan of BIM.</a:t>
            </a:r>
          </a:p>
          <a:p>
            <a:pPr lvl="1" algn="r">
              <a:buNone/>
            </a:pPr>
            <a:r>
              <a:rPr lang="en-US" sz="2400" dirty="0" smtClean="0"/>
              <a:t>(</a:t>
            </a:r>
            <a:r>
              <a:rPr lang="en-US" sz="2400" dirty="0" err="1" smtClean="0"/>
              <a:t>BIMhub</a:t>
            </a:r>
            <a:r>
              <a:rPr lang="en-US" sz="2400" dirty="0" smtClean="0"/>
              <a:t>, 2013)</a:t>
            </a:r>
            <a:endParaRPr lang="fr-CH" sz="2400" dirty="0" smtClean="0"/>
          </a:p>
          <a:p>
            <a:pPr lvl="0"/>
            <a:endParaRPr lang="fr-CH" sz="2400" dirty="0" smtClean="0"/>
          </a:p>
          <a:p>
            <a:pPr marL="1088136" lvl="2" indent="-457200" algn="r">
              <a:buNone/>
            </a:pPr>
            <a:r>
              <a:rPr lang="en-US" dirty="0" smtClean="0"/>
              <a:t> </a:t>
            </a:r>
          </a:p>
        </p:txBody>
      </p:sp>
      <p:sp>
        <p:nvSpPr>
          <p:cNvPr id="4" name="Slide Number Placeholder 3"/>
          <p:cNvSpPr>
            <a:spLocks noGrp="1"/>
          </p:cNvSpPr>
          <p:nvPr>
            <p:ph type="sldNum" sz="quarter" idx="12"/>
          </p:nvPr>
        </p:nvSpPr>
        <p:spPr/>
        <p:txBody>
          <a:bodyPr/>
          <a:lstStyle/>
          <a:p>
            <a:fld id="{251C0D50-5D03-4ACC-9146-0536ED0EDBDB}" type="slidenum">
              <a:rPr lang="en-US" smtClean="0"/>
              <a:pPr/>
              <a:t>89</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0509"/>
            <a:ext cx="8229600" cy="1143000"/>
          </a:xfrm>
        </p:spPr>
        <p:txBody>
          <a:bodyPr>
            <a:normAutofit/>
          </a:bodyPr>
          <a:lstStyle/>
          <a:p>
            <a:r>
              <a:rPr lang="en-US" sz="3200" b="1" dirty="0" smtClean="0">
                <a:solidFill>
                  <a:srgbClr val="3333CC"/>
                </a:solidFill>
              </a:rPr>
              <a:t>Learning Outcomes</a:t>
            </a:r>
            <a:endParaRPr lang="en-US" sz="3200" b="1" dirty="0">
              <a:solidFill>
                <a:srgbClr val="3333CC"/>
              </a:solidFill>
            </a:endParaRPr>
          </a:p>
        </p:txBody>
      </p:sp>
      <p:sp>
        <p:nvSpPr>
          <p:cNvPr id="2" name="Content Placeholder 1"/>
          <p:cNvSpPr>
            <a:spLocks noGrp="1"/>
          </p:cNvSpPr>
          <p:nvPr>
            <p:ph idx="1"/>
          </p:nvPr>
        </p:nvSpPr>
        <p:spPr>
          <a:xfrm>
            <a:off x="457200" y="1371601"/>
            <a:ext cx="8229600" cy="4525963"/>
          </a:xfrm>
        </p:spPr>
        <p:txBody>
          <a:bodyPr>
            <a:noAutofit/>
          </a:bodyPr>
          <a:lstStyle/>
          <a:p>
            <a:pPr>
              <a:buNone/>
            </a:pPr>
            <a:r>
              <a:rPr lang="en-US" sz="2400" dirty="0" smtClean="0"/>
              <a:t>A better understanding of</a:t>
            </a:r>
          </a:p>
          <a:p>
            <a:pPr lvl="1"/>
            <a:r>
              <a:rPr lang="en-US" sz="2400" noProof="0" dirty="0"/>
              <a:t>f</a:t>
            </a:r>
            <a:r>
              <a:rPr lang="en-US" sz="2400" noProof="0" dirty="0" smtClean="0"/>
              <a:t>eatures &amp; benefits</a:t>
            </a:r>
          </a:p>
          <a:p>
            <a:pPr lvl="1"/>
            <a:r>
              <a:rPr lang="en-US" sz="2400" dirty="0"/>
              <a:t>i</a:t>
            </a:r>
            <a:r>
              <a:rPr lang="en-US" sz="2400" dirty="0" smtClean="0"/>
              <a:t>mplementing BIM as a process and as a new way of thinking </a:t>
            </a:r>
          </a:p>
          <a:p>
            <a:pPr lvl="1"/>
            <a:r>
              <a:rPr lang="en-US" sz="2400" dirty="0"/>
              <a:t>i</a:t>
            </a:r>
            <a:r>
              <a:rPr lang="en-US" sz="2400" dirty="0" smtClean="0"/>
              <a:t>ntegration throughout the building life cycle</a:t>
            </a:r>
          </a:p>
          <a:p>
            <a:pPr lvl="1"/>
            <a:r>
              <a:rPr lang="en-US" sz="2400" dirty="0"/>
              <a:t>r</a:t>
            </a:r>
            <a:r>
              <a:rPr lang="en-US" sz="2400" dirty="0" smtClean="0"/>
              <a:t>isks and challenges</a:t>
            </a:r>
            <a:endParaRPr lang="en-US" sz="2400" noProof="0" dirty="0" smtClean="0"/>
          </a:p>
          <a:p>
            <a:endParaRPr lang="en-US" sz="2400" noProof="0" dirty="0" smtClean="0"/>
          </a:p>
          <a:p>
            <a:pPr>
              <a:buNone/>
            </a:pPr>
            <a:r>
              <a:rPr lang="en-US" sz="2400" b="1" dirty="0" smtClean="0"/>
              <a:t>Primary question:</a:t>
            </a:r>
            <a:endParaRPr lang="en-US" sz="2400" b="1" noProof="0" dirty="0" smtClean="0"/>
          </a:p>
          <a:p>
            <a:pPr lvl="1"/>
            <a:r>
              <a:rPr lang="en-US" sz="2400" noProof="0" dirty="0" smtClean="0"/>
              <a:t>What are the</a:t>
            </a:r>
            <a:r>
              <a:rPr lang="en-US" sz="2400" dirty="0" smtClean="0"/>
              <a:t> keys to successful BIM implementation</a:t>
            </a:r>
            <a:r>
              <a:rPr lang="en-US" sz="2400" noProof="0" dirty="0" smtClean="0"/>
              <a:t>?</a:t>
            </a:r>
          </a:p>
        </p:txBody>
      </p:sp>
      <p:sp>
        <p:nvSpPr>
          <p:cNvPr id="4" name="Slide Number Placeholder 3"/>
          <p:cNvSpPr>
            <a:spLocks noGrp="1"/>
          </p:cNvSpPr>
          <p:nvPr>
            <p:ph type="sldNum" sz="quarter" idx="12"/>
          </p:nvPr>
        </p:nvSpPr>
        <p:spPr/>
        <p:txBody>
          <a:bodyPr/>
          <a:lstStyle/>
          <a:p>
            <a:fld id="{251C0D50-5D03-4ACC-9146-0536ED0EDBDB}"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smtClean="0">
                <a:solidFill>
                  <a:srgbClr val="3333CC"/>
                </a:solidFill>
              </a:rPr>
              <a:t>Challenges</a:t>
            </a:r>
            <a:endParaRPr lang="fr-CH" sz="3200" b="1" dirty="0">
              <a:solidFill>
                <a:srgbClr val="3333CC"/>
              </a:solidFill>
            </a:endParaRPr>
          </a:p>
        </p:txBody>
      </p:sp>
      <p:sp>
        <p:nvSpPr>
          <p:cNvPr id="3" name="Content Placeholder 2"/>
          <p:cNvSpPr>
            <a:spLocks noGrp="1"/>
          </p:cNvSpPr>
          <p:nvPr>
            <p:ph idx="1"/>
          </p:nvPr>
        </p:nvSpPr>
        <p:spPr/>
        <p:txBody>
          <a:bodyPr/>
          <a:lstStyle/>
          <a:p>
            <a:pPr lvl="0"/>
            <a:r>
              <a:rPr lang="en-US" sz="2400" b="1" dirty="0" smtClean="0"/>
              <a:t>Management of Information</a:t>
            </a:r>
            <a:endParaRPr lang="fr-CH" sz="2400" b="1" dirty="0" smtClean="0"/>
          </a:p>
          <a:p>
            <a:pPr lvl="0">
              <a:spcBef>
                <a:spcPts val="600"/>
              </a:spcBef>
              <a:buNone/>
            </a:pPr>
            <a:r>
              <a:rPr lang="fr-CH" sz="2400" b="1" dirty="0" smtClean="0"/>
              <a:t>	</a:t>
            </a:r>
            <a:r>
              <a:rPr lang="en-US" sz="2400" dirty="0" smtClean="0"/>
              <a:t>The involvement and implementation of BIM by practitioners will lead to challenging management. </a:t>
            </a:r>
          </a:p>
          <a:p>
            <a:pPr>
              <a:spcBef>
                <a:spcPts val="1800"/>
              </a:spcBef>
            </a:pPr>
            <a:r>
              <a:rPr lang="en-US" sz="2400" b="1" dirty="0" smtClean="0"/>
              <a:t>New processes and skills</a:t>
            </a:r>
          </a:p>
          <a:p>
            <a:pPr lvl="0">
              <a:spcBef>
                <a:spcPts val="600"/>
              </a:spcBef>
              <a:buNone/>
            </a:pPr>
            <a:r>
              <a:rPr lang="en-US" sz="2400" dirty="0" smtClean="0"/>
              <a:t>	To achieve successful implementation of BIM, new legal and negotiation processes need to be in place. Experienced and skilled partners are needed. This takes time.</a:t>
            </a:r>
            <a:endParaRPr lang="fr-CH"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90</a:t>
            </a:fld>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r-FR" sz="3200" b="1" dirty="0" smtClean="0">
                <a:solidFill>
                  <a:srgbClr val="3333CC"/>
                </a:solidFill>
              </a:rPr>
              <a:t>Challenges</a:t>
            </a:r>
            <a:endParaRPr lang="fr-CH" sz="3200" b="1" dirty="0">
              <a:solidFill>
                <a:srgbClr val="3333CC"/>
              </a:solidFill>
            </a:endParaRPr>
          </a:p>
        </p:txBody>
      </p:sp>
      <p:sp>
        <p:nvSpPr>
          <p:cNvPr id="2" name="Content Placeholder 1"/>
          <p:cNvSpPr>
            <a:spLocks noGrp="1"/>
          </p:cNvSpPr>
          <p:nvPr>
            <p:ph idx="1"/>
          </p:nvPr>
        </p:nvSpPr>
        <p:spPr>
          <a:xfrm>
            <a:off x="464694" y="1503911"/>
            <a:ext cx="8229600" cy="4525963"/>
          </a:xfrm>
        </p:spPr>
        <p:txBody>
          <a:bodyPr>
            <a:noAutofit/>
          </a:bodyPr>
          <a:lstStyle/>
          <a:p>
            <a:pPr lvl="0"/>
            <a:r>
              <a:rPr lang="en-US" sz="2400" b="1" dirty="0" smtClean="0"/>
              <a:t>Technical challenges</a:t>
            </a:r>
            <a:endParaRPr lang="fr-CH" sz="2400" b="1" dirty="0" smtClean="0"/>
          </a:p>
          <a:p>
            <a:pPr lvl="1"/>
            <a:r>
              <a:rPr lang="en-US" sz="2400" dirty="0" smtClean="0"/>
              <a:t>Requirement of tested practical strategies for exchange and integration of meaningful information among BIM models.</a:t>
            </a:r>
            <a:endParaRPr lang="fr-CH" sz="2400" dirty="0" smtClean="0"/>
          </a:p>
          <a:p>
            <a:pPr lvl="1">
              <a:spcBef>
                <a:spcPts val="1200"/>
              </a:spcBef>
            </a:pPr>
            <a:r>
              <a:rPr lang="en-US" sz="2400" dirty="0" smtClean="0"/>
              <a:t>Building object models can be difficult to  standardize universally due to technical, cultural, regional, climatic, legal and political differences.</a:t>
            </a:r>
            <a:endParaRPr lang="fr-CH"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91</a:t>
            </a:fld>
            <a:endParaRPr 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b="1" dirty="0" smtClean="0">
                <a:solidFill>
                  <a:srgbClr val="3333CC"/>
                </a:solidFill>
              </a:rPr>
              <a:t>Challenges</a:t>
            </a:r>
            <a:endParaRPr lang="fr-CH" sz="3200" dirty="0"/>
          </a:p>
        </p:txBody>
      </p:sp>
      <p:sp>
        <p:nvSpPr>
          <p:cNvPr id="3" name="Content Placeholder 2"/>
          <p:cNvSpPr>
            <a:spLocks noGrp="1"/>
          </p:cNvSpPr>
          <p:nvPr>
            <p:ph idx="1"/>
          </p:nvPr>
        </p:nvSpPr>
        <p:spPr>
          <a:xfrm>
            <a:off x="365760" y="1600200"/>
            <a:ext cx="8481060" cy="4525963"/>
          </a:xfrm>
        </p:spPr>
        <p:txBody>
          <a:bodyPr/>
          <a:lstStyle/>
          <a:p>
            <a:pPr lvl="0"/>
            <a:r>
              <a:rPr lang="en-US" sz="2400" b="1" dirty="0" smtClean="0"/>
              <a:t>Managerial challenges</a:t>
            </a:r>
            <a:endParaRPr lang="fr-CH" sz="2400" b="1" dirty="0" smtClean="0"/>
          </a:p>
          <a:p>
            <a:pPr lvl="1"/>
            <a:r>
              <a:rPr lang="en-US" sz="2400" dirty="0" smtClean="0"/>
              <a:t>Who should develop and operate the building information models?</a:t>
            </a:r>
            <a:endParaRPr lang="fr-CH" sz="2400" dirty="0" smtClean="0"/>
          </a:p>
          <a:p>
            <a:pPr lvl="1"/>
            <a:r>
              <a:rPr lang="en-US" sz="2400" dirty="0" smtClean="0"/>
              <a:t>Who pays for the development and operation?</a:t>
            </a:r>
            <a:endParaRPr lang="fr-CH" sz="2400" dirty="0" smtClean="0"/>
          </a:p>
          <a:p>
            <a:pPr lvl="1"/>
            <a:r>
              <a:rPr lang="en-US" sz="2400" dirty="0" smtClean="0"/>
              <a:t>When should stakeholders be included?</a:t>
            </a:r>
          </a:p>
          <a:p>
            <a:pPr lvl="1" algn="r">
              <a:buNone/>
            </a:pPr>
            <a:r>
              <a:rPr lang="en-US" sz="2400" dirty="0" smtClean="0"/>
              <a:t>(</a:t>
            </a:r>
            <a:r>
              <a:rPr lang="en-US" sz="2400" dirty="0" err="1" smtClean="0"/>
              <a:t>Azhar</a:t>
            </a:r>
            <a:r>
              <a:rPr lang="en-US" sz="2400" dirty="0" smtClean="0"/>
              <a:t>, 2011)</a:t>
            </a:r>
            <a:endParaRPr lang="fr-CH" sz="2400" dirty="0" smtClean="0"/>
          </a:p>
          <a:p>
            <a:pPr>
              <a:buNone/>
            </a:pPr>
            <a:endParaRPr lang="fr-CH"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92</a:t>
            </a:fld>
            <a:endParaRPr 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The Future of BIM </a:t>
            </a:r>
            <a:endParaRPr lang="fr-CH" sz="3200" b="1" dirty="0">
              <a:solidFill>
                <a:srgbClr val="3333CC"/>
              </a:solidFill>
            </a:endParaRPr>
          </a:p>
        </p:txBody>
      </p:sp>
      <p:sp>
        <p:nvSpPr>
          <p:cNvPr id="2" name="Content Placeholder 1"/>
          <p:cNvSpPr>
            <a:spLocks noGrp="1"/>
          </p:cNvSpPr>
          <p:nvPr>
            <p:ph idx="1"/>
          </p:nvPr>
        </p:nvSpPr>
        <p:spPr>
          <a:xfrm>
            <a:off x="152400" y="1600200"/>
            <a:ext cx="8763000" cy="4525963"/>
          </a:xfrm>
        </p:spPr>
        <p:txBody>
          <a:bodyPr>
            <a:noAutofit/>
          </a:bodyPr>
          <a:lstStyle/>
          <a:p>
            <a:pPr>
              <a:buNone/>
            </a:pPr>
            <a:r>
              <a:rPr lang="en-US" sz="2400" dirty="0" smtClean="0"/>
              <a:t>	An increasing range of owners and manufacturers are adopting BIM.</a:t>
            </a:r>
          </a:p>
          <a:p>
            <a:endParaRPr lang="en-US" sz="2400" dirty="0" smtClean="0"/>
          </a:p>
          <a:p>
            <a:pPr>
              <a:buNone/>
            </a:pPr>
            <a:r>
              <a:rPr lang="en-US" sz="2400" dirty="0" smtClean="0"/>
              <a:t>	BIM is improving.</a:t>
            </a:r>
          </a:p>
          <a:p>
            <a:endParaRPr lang="en-US" sz="2400" dirty="0" smtClean="0"/>
          </a:p>
          <a:p>
            <a:pPr>
              <a:buNone/>
            </a:pPr>
            <a:r>
              <a:rPr lang="en-US" sz="2400" dirty="0" smtClean="0"/>
              <a:t>	“The lack of appropriately trained professional staff, rather than the technology itself, is the current bottleneck to widespread implementation”(Eastman, 2008). This remains true today and it is expected to be true for another couple of decades.</a:t>
            </a:r>
          </a:p>
          <a:p>
            <a:endParaRPr lang="en-US" sz="2400" dirty="0" smtClean="0"/>
          </a:p>
          <a:p>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fld id="{251C0D50-5D03-4ACC-9146-0536ED0EDBDB}" type="slidenum">
              <a:rPr lang="en-US" smtClean="0"/>
              <a:pPr/>
              <a:t>93</a:t>
            </a:fld>
            <a:endParaRPr 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b="1" dirty="0" smtClean="0">
                <a:solidFill>
                  <a:srgbClr val="3333CC"/>
                </a:solidFill>
              </a:rPr>
              <a:t>The Future of BIM</a:t>
            </a:r>
            <a:endParaRPr lang="fr-CH" sz="3200" b="1" dirty="0">
              <a:solidFill>
                <a:srgbClr val="3333CC"/>
              </a:solidFill>
            </a:endParaRPr>
          </a:p>
        </p:txBody>
      </p:sp>
      <p:sp>
        <p:nvSpPr>
          <p:cNvPr id="2" name="Content Placeholder 1"/>
          <p:cNvSpPr>
            <a:spLocks noGrp="1"/>
          </p:cNvSpPr>
          <p:nvPr>
            <p:ph idx="1"/>
          </p:nvPr>
        </p:nvSpPr>
        <p:spPr>
          <a:xfrm>
            <a:off x="251460" y="1958340"/>
            <a:ext cx="8435340" cy="4167823"/>
          </a:xfrm>
        </p:spPr>
        <p:txBody>
          <a:bodyPr>
            <a:normAutofit/>
          </a:bodyPr>
          <a:lstStyle/>
          <a:p>
            <a:pPr>
              <a:buNone/>
            </a:pPr>
            <a:r>
              <a:rPr lang="en-US" sz="2400" dirty="0" smtClean="0"/>
              <a:t>	“The big picture is that BIM will facilitate early integration of project design and construction teams, making closer collaboration possible. </a:t>
            </a:r>
          </a:p>
          <a:p>
            <a:pPr>
              <a:buNone/>
            </a:pPr>
            <a:r>
              <a:rPr lang="en-US" sz="2400" dirty="0" smtClean="0"/>
              <a:t>	This will help make the overall construction delivery process faster, less costly, more reliable, and less prone to errors and risk.”</a:t>
            </a:r>
          </a:p>
          <a:p>
            <a:pPr algn="r">
              <a:buNone/>
            </a:pPr>
            <a:r>
              <a:rPr lang="en-US" sz="2400" dirty="0" smtClean="0"/>
              <a:t>(Eastman, 2008)</a:t>
            </a:r>
            <a:endParaRPr lang="fr-CH" sz="2400" dirty="0" smtClean="0"/>
          </a:p>
          <a:p>
            <a:endParaRPr lang="fr-CH" sz="2400" dirty="0"/>
          </a:p>
        </p:txBody>
      </p:sp>
      <p:sp>
        <p:nvSpPr>
          <p:cNvPr id="4" name="Slide Number Placeholder 3"/>
          <p:cNvSpPr>
            <a:spLocks noGrp="1"/>
          </p:cNvSpPr>
          <p:nvPr>
            <p:ph type="sldNum" sz="quarter" idx="12"/>
          </p:nvPr>
        </p:nvSpPr>
        <p:spPr/>
        <p:txBody>
          <a:bodyPr/>
          <a:lstStyle/>
          <a:p>
            <a:fld id="{251C0D50-5D03-4ACC-9146-0536ED0EDBDB}" type="slidenum">
              <a:rPr lang="en-US" smtClean="0"/>
              <a:pPr/>
              <a:t>94</a:t>
            </a:fld>
            <a:endParaRPr 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sz="3200" b="1" dirty="0">
                <a:solidFill>
                  <a:srgbClr val="FF0000"/>
                </a:solidFill>
              </a:rPr>
              <a:t>Review quiz II</a:t>
            </a:r>
          </a:p>
        </p:txBody>
      </p:sp>
      <p:sp>
        <p:nvSpPr>
          <p:cNvPr id="3" name="内容占位符 2"/>
          <p:cNvSpPr>
            <a:spLocks noGrp="1"/>
          </p:cNvSpPr>
          <p:nvPr>
            <p:ph idx="1"/>
          </p:nvPr>
        </p:nvSpPr>
        <p:spPr>
          <a:xfrm>
            <a:off x="457200" y="1206500"/>
            <a:ext cx="8229600" cy="4627563"/>
          </a:xfrm>
        </p:spPr>
        <p:txBody>
          <a:bodyPr>
            <a:noAutofit/>
          </a:bodyPr>
          <a:lstStyle/>
          <a:p>
            <a:pPr marL="0" indent="0">
              <a:buNone/>
            </a:pPr>
            <a:r>
              <a:rPr lang="en-US" sz="2000" dirty="0" smtClean="0"/>
              <a:t>1. What </a:t>
            </a:r>
            <a:r>
              <a:rPr lang="en-US" sz="2000" dirty="0"/>
              <a:t>type of </a:t>
            </a:r>
            <a:r>
              <a:rPr lang="en-US" sz="2000" dirty="0" smtClean="0"/>
              <a:t>software </a:t>
            </a:r>
            <a:r>
              <a:rPr lang="en-US" sz="2000" dirty="0"/>
              <a:t>might be needed for BIM? Keep in mind that not all the software will be needed in every BIM projects, but generally we need</a:t>
            </a:r>
            <a:r>
              <a:rPr lang="en-US" sz="2000" dirty="0" smtClean="0"/>
              <a:t>:</a:t>
            </a:r>
          </a:p>
          <a:p>
            <a:pPr marL="914400" lvl="1" indent="-514350">
              <a:buFont typeface="+mj-lt"/>
              <a:buAutoNum type="alphaUcPeriod"/>
            </a:pPr>
            <a:r>
              <a:rPr lang="en-US" sz="2000" dirty="0"/>
              <a:t>Object-oriented 3-D modeling software for creating and manipulating models </a:t>
            </a:r>
          </a:p>
          <a:p>
            <a:pPr marL="914400" lvl="1" indent="-514350">
              <a:buFont typeface="+mj-lt"/>
              <a:buAutoNum type="alphaUcPeriod"/>
            </a:pPr>
            <a:r>
              <a:rPr lang="en-US" sz="2000" dirty="0"/>
              <a:t>Engineering simulation and analysis software</a:t>
            </a:r>
          </a:p>
          <a:p>
            <a:pPr marL="914400" lvl="1" indent="-514350">
              <a:buFont typeface="+mj-lt"/>
              <a:buAutoNum type="alphaUcPeriod"/>
            </a:pPr>
            <a:r>
              <a:rPr lang="en-US" sz="2000" dirty="0"/>
              <a:t>Rendering software</a:t>
            </a:r>
          </a:p>
          <a:p>
            <a:pPr marL="914400" lvl="1" indent="-514350">
              <a:buFont typeface="+mj-lt"/>
              <a:buAutoNum type="alphaUcPeriod"/>
            </a:pPr>
            <a:r>
              <a:rPr lang="en-US" sz="2000" dirty="0"/>
              <a:t>MATLAB</a:t>
            </a:r>
          </a:p>
          <a:p>
            <a:pPr marL="914400" lvl="1" indent="-514350">
              <a:buFont typeface="+mj-lt"/>
              <a:buAutoNum type="alphaUcPeriod"/>
            </a:pPr>
            <a:r>
              <a:rPr lang="en-US" sz="2000" dirty="0"/>
              <a:t>Construction coordination software for clash detection </a:t>
            </a:r>
          </a:p>
          <a:p>
            <a:pPr marL="914400" lvl="1" indent="-514350">
              <a:buFont typeface="+mj-lt"/>
              <a:buAutoNum type="alphaUcPeriod"/>
            </a:pPr>
            <a:r>
              <a:rPr lang="en-US" sz="2000" dirty="0"/>
              <a:t>Cost estimating software </a:t>
            </a:r>
          </a:p>
          <a:p>
            <a:pPr marL="914400" lvl="1" indent="-514350">
              <a:buFont typeface="+mj-lt"/>
              <a:buAutoNum type="alphaUcPeriod"/>
            </a:pPr>
            <a:r>
              <a:rPr lang="en-US" sz="2000" dirty="0"/>
              <a:t>Scheduling simulation </a:t>
            </a:r>
            <a:r>
              <a:rPr lang="en-US" sz="2000" dirty="0" smtClean="0"/>
              <a:t>software</a:t>
            </a:r>
          </a:p>
          <a:p>
            <a:pPr marL="400050" lvl="1" indent="0">
              <a:buNone/>
            </a:pPr>
            <a:endParaRPr lang="en-US" sz="800" dirty="0" smtClean="0"/>
          </a:p>
          <a:p>
            <a:pPr marL="0" indent="0">
              <a:buNone/>
            </a:pPr>
            <a:r>
              <a:rPr lang="en-US" sz="2000" dirty="0" smtClean="0"/>
              <a:t>2. What teams are involved </a:t>
            </a:r>
            <a:r>
              <a:rPr lang="en-US" sz="2000" dirty="0"/>
              <a:t>in the BIM process</a:t>
            </a:r>
            <a:r>
              <a:rPr lang="en-US" sz="2000" dirty="0" smtClean="0"/>
              <a:t>?</a:t>
            </a:r>
          </a:p>
          <a:p>
            <a:pPr marL="0" indent="0">
              <a:buNone/>
            </a:pPr>
            <a:r>
              <a:rPr lang="en-US" sz="2000" dirty="0" smtClean="0"/>
              <a:t>3. </a:t>
            </a:r>
            <a:r>
              <a:rPr lang="en-US" sz="2000" dirty="0"/>
              <a:t>Write down </a:t>
            </a:r>
            <a:r>
              <a:rPr lang="en-US" sz="2000" dirty="0" smtClean="0"/>
              <a:t>a few barriers </a:t>
            </a:r>
            <a:r>
              <a:rPr lang="en-US" sz="2000" dirty="0"/>
              <a:t>to </a:t>
            </a:r>
            <a:r>
              <a:rPr lang="en-US" sz="2000" dirty="0" smtClean="0"/>
              <a:t>implementation </a:t>
            </a:r>
            <a:r>
              <a:rPr lang="en-US" sz="2000" dirty="0"/>
              <a:t>of BIM.</a:t>
            </a:r>
          </a:p>
        </p:txBody>
      </p:sp>
      <p:sp>
        <p:nvSpPr>
          <p:cNvPr id="4" name="灯片编号占位符 3"/>
          <p:cNvSpPr>
            <a:spLocks noGrp="1"/>
          </p:cNvSpPr>
          <p:nvPr>
            <p:ph type="sldNum" sz="quarter" idx="12"/>
          </p:nvPr>
        </p:nvSpPr>
        <p:spPr/>
        <p:txBody>
          <a:bodyPr/>
          <a:lstStyle/>
          <a:p>
            <a:fld id="{251C0D50-5D03-4ACC-9146-0536ED0EDBDB}" type="slidenum">
              <a:rPr lang="en-US" smtClean="0"/>
              <a:pPr/>
              <a:t>95</a:t>
            </a:fld>
            <a:endParaRPr lang="en-US"/>
          </a:p>
        </p:txBody>
      </p:sp>
    </p:spTree>
    <p:extLst>
      <p:ext uri="{BB962C8B-B14F-4D97-AF65-F5344CB8AC3E}">
        <p14:creationId xmlns:p14="http://schemas.microsoft.com/office/powerpoint/2010/main" val="197038481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317500"/>
            <a:ext cx="8229600" cy="5905500"/>
          </a:xfrm>
        </p:spPr>
        <p:txBody>
          <a:bodyPr>
            <a:noAutofit/>
          </a:bodyPr>
          <a:lstStyle/>
          <a:p>
            <a:pPr marL="0" indent="0">
              <a:buNone/>
            </a:pPr>
            <a:r>
              <a:rPr lang="en-US" sz="2400" dirty="0" smtClean="0">
                <a:solidFill>
                  <a:srgbClr val="FF0000"/>
                </a:solidFill>
              </a:rPr>
              <a:t>Answers:</a:t>
            </a:r>
          </a:p>
          <a:p>
            <a:pPr marL="0" indent="0">
              <a:buNone/>
            </a:pPr>
            <a:r>
              <a:rPr lang="en-US" sz="2400" dirty="0" smtClean="0"/>
              <a:t>1. A,B,C,E,F,G</a:t>
            </a:r>
          </a:p>
          <a:p>
            <a:pPr marL="0" indent="0">
              <a:buNone/>
            </a:pPr>
            <a:endParaRPr lang="en-US" sz="2400" dirty="0" smtClean="0"/>
          </a:p>
          <a:p>
            <a:pPr marL="0" indent="0">
              <a:buNone/>
            </a:pPr>
            <a:r>
              <a:rPr lang="en-US" sz="2400" dirty="0" smtClean="0"/>
              <a:t>2. </a:t>
            </a:r>
            <a:r>
              <a:rPr lang="en-US" sz="2400" dirty="0"/>
              <a:t>BIM as a collaborative process, it would ideally involve the entire project team:  the owner, architects, designers, engineers, contractors, operation &amp; maintenance.</a:t>
            </a:r>
          </a:p>
          <a:p>
            <a:pPr marL="0" indent="0">
              <a:buNone/>
            </a:pPr>
            <a:endParaRPr lang="en-US" sz="2400" dirty="0" smtClean="0"/>
          </a:p>
          <a:p>
            <a:pPr marL="0" indent="0">
              <a:buNone/>
            </a:pPr>
            <a:r>
              <a:rPr lang="en-US" sz="2400" dirty="0" smtClean="0"/>
              <a:t>3. Examples of barriers are</a:t>
            </a:r>
          </a:p>
          <a:p>
            <a:r>
              <a:rPr lang="en-US" sz="2400" dirty="0" smtClean="0"/>
              <a:t>Ownership </a:t>
            </a:r>
            <a:r>
              <a:rPr lang="en-US" sz="2400" dirty="0"/>
              <a:t>and licensing </a:t>
            </a:r>
            <a:r>
              <a:rPr lang="en-US" sz="2400" dirty="0" smtClean="0"/>
              <a:t>of BIM models</a:t>
            </a:r>
          </a:p>
          <a:p>
            <a:r>
              <a:rPr lang="en-US" sz="2400" dirty="0" smtClean="0"/>
              <a:t>The </a:t>
            </a:r>
            <a:r>
              <a:rPr lang="en-US" sz="2400" dirty="0"/>
              <a:t>lack of </a:t>
            </a:r>
            <a:r>
              <a:rPr lang="en-US" sz="2400" dirty="0" smtClean="0"/>
              <a:t>expertise</a:t>
            </a:r>
          </a:p>
          <a:p>
            <a:r>
              <a:rPr lang="en-US" sz="2400" dirty="0" smtClean="0"/>
              <a:t>Resistance </a:t>
            </a:r>
            <a:r>
              <a:rPr lang="en-US" sz="2400" dirty="0"/>
              <a:t>to </a:t>
            </a:r>
            <a:r>
              <a:rPr lang="en-US" sz="2400" dirty="0" smtClean="0"/>
              <a:t>change </a:t>
            </a:r>
          </a:p>
          <a:p>
            <a:r>
              <a:rPr lang="en-US" sz="2400" dirty="0" smtClean="0"/>
              <a:t>Information management difficulties</a:t>
            </a:r>
          </a:p>
          <a:p>
            <a:r>
              <a:rPr lang="en-US" sz="2400" dirty="0" smtClean="0"/>
              <a:t>BIM </a:t>
            </a:r>
            <a:r>
              <a:rPr lang="en-US" sz="2400" dirty="0"/>
              <a:t>model </a:t>
            </a:r>
            <a:r>
              <a:rPr lang="en-US" sz="2400" dirty="0" smtClean="0"/>
              <a:t>standardization</a:t>
            </a:r>
            <a:endParaRPr lang="en-US" sz="2400" dirty="0"/>
          </a:p>
          <a:p>
            <a:pPr marL="0" indent="0">
              <a:buNone/>
            </a:pPr>
            <a:r>
              <a:rPr lang="en-US" sz="2400" dirty="0" smtClean="0"/>
              <a:t> </a:t>
            </a:r>
            <a:endParaRPr lang="en-US" sz="2400" dirty="0"/>
          </a:p>
        </p:txBody>
      </p:sp>
      <p:sp>
        <p:nvSpPr>
          <p:cNvPr id="4" name="灯片编号占位符 3"/>
          <p:cNvSpPr>
            <a:spLocks noGrp="1"/>
          </p:cNvSpPr>
          <p:nvPr>
            <p:ph type="sldNum" sz="quarter" idx="12"/>
          </p:nvPr>
        </p:nvSpPr>
        <p:spPr/>
        <p:txBody>
          <a:bodyPr/>
          <a:lstStyle/>
          <a:p>
            <a:fld id="{251C0D50-5D03-4ACC-9146-0536ED0EDBDB}" type="slidenum">
              <a:rPr lang="en-US" smtClean="0"/>
              <a:pPr/>
              <a:t>96</a:t>
            </a:fld>
            <a:endParaRPr lang="en-US"/>
          </a:p>
        </p:txBody>
      </p:sp>
    </p:spTree>
    <p:extLst>
      <p:ext uri="{BB962C8B-B14F-4D97-AF65-F5344CB8AC3E}">
        <p14:creationId xmlns:p14="http://schemas.microsoft.com/office/powerpoint/2010/main" val="816895480"/>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06400"/>
            <a:ext cx="8229600" cy="5719763"/>
          </a:xfrm>
        </p:spPr>
        <p:txBody>
          <a:bodyPr>
            <a:normAutofit/>
          </a:bodyPr>
          <a:lstStyle/>
          <a:p>
            <a:pPr marL="0" indent="0">
              <a:buNone/>
            </a:pPr>
            <a:r>
              <a:rPr lang="en-US" sz="2400" dirty="0" smtClean="0"/>
              <a:t>4. BIM </a:t>
            </a:r>
            <a:r>
              <a:rPr lang="en-US" sz="2400" dirty="0"/>
              <a:t>is usually called as a disruptive practice </a:t>
            </a:r>
            <a:r>
              <a:rPr lang="en-US" sz="2400" dirty="0" smtClean="0"/>
              <a:t>because (choose one)</a:t>
            </a:r>
          </a:p>
          <a:p>
            <a:pPr marL="400050" lvl="1" indent="0">
              <a:buNone/>
            </a:pPr>
            <a:r>
              <a:rPr lang="en-US" sz="2400" dirty="0"/>
              <a:t>A. a large number of people are needed to implement the process </a:t>
            </a:r>
          </a:p>
          <a:p>
            <a:pPr marL="400050" lvl="1" indent="0">
              <a:buNone/>
            </a:pPr>
            <a:r>
              <a:rPr lang="en-US" sz="2400" dirty="0"/>
              <a:t>B. it is difficult to execute </a:t>
            </a:r>
          </a:p>
          <a:p>
            <a:pPr marL="400050" lvl="1" indent="0">
              <a:buNone/>
            </a:pPr>
            <a:r>
              <a:rPr lang="en-US" sz="2400" dirty="0"/>
              <a:t>C. the benefits of the process are difficult to quantify </a:t>
            </a:r>
          </a:p>
          <a:p>
            <a:pPr marL="400050" lvl="1" indent="0">
              <a:buNone/>
            </a:pPr>
            <a:r>
              <a:rPr lang="en-US" sz="2400" dirty="0"/>
              <a:t>D. it dramatically affects </a:t>
            </a:r>
            <a:r>
              <a:rPr lang="en-US" sz="2400" dirty="0" smtClean="0"/>
              <a:t>workflow</a:t>
            </a:r>
          </a:p>
          <a:p>
            <a:pPr marL="400050" lvl="1" indent="0">
              <a:buNone/>
            </a:pPr>
            <a:endParaRPr lang="en-US" sz="2400" dirty="0" smtClean="0"/>
          </a:p>
          <a:p>
            <a:pPr marL="0" indent="0">
              <a:buNone/>
            </a:pPr>
            <a:r>
              <a:rPr lang="en-US" sz="2400" dirty="0" smtClean="0"/>
              <a:t>5. </a:t>
            </a:r>
            <a:r>
              <a:rPr lang="en-US" sz="2400" dirty="0"/>
              <a:t>Write down </a:t>
            </a:r>
            <a:r>
              <a:rPr lang="en-US" sz="2400" dirty="0" smtClean="0"/>
              <a:t>examples </a:t>
            </a:r>
            <a:r>
              <a:rPr lang="en-US" sz="2400" dirty="0"/>
              <a:t>to show the challenge of IFC in terms of international differences and inter-field differences respectively.</a:t>
            </a:r>
          </a:p>
          <a:p>
            <a:pPr marL="400050" lvl="1" indent="0">
              <a:buNone/>
            </a:pPr>
            <a:endParaRPr lang="en-US" sz="2400" dirty="0"/>
          </a:p>
          <a:p>
            <a:pPr marL="0" indent="0">
              <a:buNone/>
            </a:pPr>
            <a:endParaRPr lang="en-US" sz="2400" dirty="0"/>
          </a:p>
        </p:txBody>
      </p:sp>
      <p:sp>
        <p:nvSpPr>
          <p:cNvPr id="4" name="灯片编号占位符 3"/>
          <p:cNvSpPr>
            <a:spLocks noGrp="1"/>
          </p:cNvSpPr>
          <p:nvPr>
            <p:ph type="sldNum" sz="quarter" idx="12"/>
          </p:nvPr>
        </p:nvSpPr>
        <p:spPr/>
        <p:txBody>
          <a:bodyPr/>
          <a:lstStyle/>
          <a:p>
            <a:fld id="{251C0D50-5D03-4ACC-9146-0536ED0EDBDB}" type="slidenum">
              <a:rPr lang="en-US" smtClean="0"/>
              <a:pPr/>
              <a:t>97</a:t>
            </a:fld>
            <a:endParaRPr lang="en-US"/>
          </a:p>
        </p:txBody>
      </p:sp>
    </p:spTree>
    <p:extLst>
      <p:ext uri="{BB962C8B-B14F-4D97-AF65-F5344CB8AC3E}">
        <p14:creationId xmlns:p14="http://schemas.microsoft.com/office/powerpoint/2010/main" val="423741434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444500"/>
            <a:ext cx="8229600" cy="5681663"/>
          </a:xfrm>
        </p:spPr>
        <p:txBody>
          <a:bodyPr>
            <a:normAutofit/>
          </a:bodyPr>
          <a:lstStyle/>
          <a:p>
            <a:pPr marL="0" indent="0">
              <a:buNone/>
            </a:pPr>
            <a:r>
              <a:rPr lang="en-US" altLang="zh-CN" sz="2400" dirty="0" smtClean="0">
                <a:solidFill>
                  <a:srgbClr val="FF0000"/>
                </a:solidFill>
              </a:rPr>
              <a:t>Answers:</a:t>
            </a:r>
          </a:p>
          <a:p>
            <a:pPr marL="0" indent="0">
              <a:buNone/>
            </a:pPr>
            <a:r>
              <a:rPr lang="en-US" sz="2400" dirty="0" smtClean="0"/>
              <a:t>4. D</a:t>
            </a:r>
          </a:p>
          <a:p>
            <a:pPr marL="0" indent="0">
              <a:buNone/>
            </a:pPr>
            <a:endParaRPr lang="en-US" sz="2400" dirty="0" smtClean="0"/>
          </a:p>
          <a:p>
            <a:pPr marL="0" indent="0">
              <a:buNone/>
            </a:pPr>
            <a:r>
              <a:rPr lang="en-US" sz="2400" dirty="0" smtClean="0"/>
              <a:t>5. Examples are </a:t>
            </a:r>
          </a:p>
          <a:p>
            <a:r>
              <a:rPr lang="en-US" sz="2400" dirty="0" smtClean="0"/>
              <a:t>International </a:t>
            </a:r>
            <a:r>
              <a:rPr lang="en-US" sz="2400" dirty="0"/>
              <a:t>difference: countries have different laws and code requirements.</a:t>
            </a:r>
          </a:p>
          <a:p>
            <a:r>
              <a:rPr lang="en-US" sz="2400" dirty="0"/>
              <a:t>Inter-field difference: Petrochemical plant </a:t>
            </a:r>
            <a:r>
              <a:rPr lang="en-US" sz="2400" dirty="0" smtClean="0"/>
              <a:t>design and construction standard models cannot be used for </a:t>
            </a:r>
            <a:r>
              <a:rPr lang="en-US" sz="2400" dirty="0"/>
              <a:t>residential </a:t>
            </a:r>
            <a:r>
              <a:rPr lang="en-US" sz="2400" dirty="0" smtClean="0"/>
              <a:t>building design and construction.</a:t>
            </a:r>
            <a:endParaRPr lang="en-US" sz="2400" dirty="0"/>
          </a:p>
          <a:p>
            <a:pPr marL="0" indent="0">
              <a:buNone/>
            </a:pPr>
            <a:endParaRPr lang="en-US" sz="2400" dirty="0"/>
          </a:p>
        </p:txBody>
      </p:sp>
      <p:sp>
        <p:nvSpPr>
          <p:cNvPr id="4" name="灯片编号占位符 3"/>
          <p:cNvSpPr>
            <a:spLocks noGrp="1"/>
          </p:cNvSpPr>
          <p:nvPr>
            <p:ph type="sldNum" sz="quarter" idx="12"/>
          </p:nvPr>
        </p:nvSpPr>
        <p:spPr/>
        <p:txBody>
          <a:bodyPr/>
          <a:lstStyle/>
          <a:p>
            <a:fld id="{251C0D50-5D03-4ACC-9146-0536ED0EDBDB}" type="slidenum">
              <a:rPr lang="en-US" smtClean="0"/>
              <a:pPr/>
              <a:t>98</a:t>
            </a:fld>
            <a:endParaRPr lang="en-US"/>
          </a:p>
        </p:txBody>
      </p:sp>
    </p:spTree>
    <p:extLst>
      <p:ext uri="{BB962C8B-B14F-4D97-AF65-F5344CB8AC3E}">
        <p14:creationId xmlns:p14="http://schemas.microsoft.com/office/powerpoint/2010/main" val="373475100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9800"/>
            <a:ext cx="8229600" cy="1143000"/>
          </a:xfrm>
        </p:spPr>
        <p:txBody>
          <a:bodyPr/>
          <a:lstStyle/>
          <a:p>
            <a:pPr algn="ctr" eaLnBrk="1" hangingPunct="1"/>
            <a:r>
              <a:rPr lang="en-US" sz="3400" b="1" kern="1200" dirty="0" smtClean="0">
                <a:solidFill>
                  <a:srgbClr val="3333CC"/>
                </a:solidFill>
                <a:latin typeface="Verdana" pitchFamily="34" charset="0"/>
              </a:rPr>
              <a:t>6 Summary</a:t>
            </a:r>
            <a:endParaRPr lang="en-US" sz="3400" b="1" kern="1200" dirty="0">
              <a:solidFill>
                <a:srgbClr val="3333CC"/>
              </a:solidFill>
              <a:latin typeface="Verdana" pitchFamily="34" charset="0"/>
            </a:endParaRPr>
          </a:p>
        </p:txBody>
      </p:sp>
      <p:sp>
        <p:nvSpPr>
          <p:cNvPr id="3" name="Slide Number Placeholder 2"/>
          <p:cNvSpPr>
            <a:spLocks noGrp="1"/>
          </p:cNvSpPr>
          <p:nvPr>
            <p:ph type="sldNum" sz="quarter" idx="12"/>
          </p:nvPr>
        </p:nvSpPr>
        <p:spPr/>
        <p:txBody>
          <a:bodyPr/>
          <a:lstStyle/>
          <a:p>
            <a:fld id="{251C0D50-5D03-4ACC-9146-0536ED0EDBDB}" type="slidenum">
              <a:rPr lang="en-US" smtClean="0"/>
              <a:pPr/>
              <a:t>99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ack of books design template">
  <a:themeElements>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ck of books design template">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ck of books design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ck of books design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ck of books design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ck of books design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ck of books design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ck of books design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ck of books design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ck of books design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ck of books design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ck of books design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ck of books design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ck of books design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19362</TotalTime>
  <Words>3962</Words>
  <Application>Microsoft Office PowerPoint</Application>
  <PresentationFormat>On-screen Show (4:3)</PresentationFormat>
  <Paragraphs>967</Paragraphs>
  <Slides>105</Slides>
  <Notes>17</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105</vt:i4>
      </vt:variant>
    </vt:vector>
  </HeadingPairs>
  <TitlesOfParts>
    <vt:vector size="115" baseType="lpstr">
      <vt:lpstr>SimSun</vt:lpstr>
      <vt:lpstr>SimSun</vt:lpstr>
      <vt:lpstr>Arial</vt:lpstr>
      <vt:lpstr>Calibri</vt:lpstr>
      <vt:lpstr>Century Gothic</vt:lpstr>
      <vt:lpstr>Times New Roman</vt:lpstr>
      <vt:lpstr>Verdana</vt:lpstr>
      <vt:lpstr>Wingdings</vt:lpstr>
      <vt:lpstr>Stack of books design template</vt:lpstr>
      <vt:lpstr>Office Theme</vt:lpstr>
      <vt:lpstr>BIM  Building Information Modeling</vt:lpstr>
      <vt:lpstr>Overview</vt:lpstr>
      <vt:lpstr>1 Introduction</vt:lpstr>
      <vt:lpstr>AEC Market Trend</vt:lpstr>
      <vt:lpstr>Traditional Asset Delivery Process</vt:lpstr>
      <vt:lpstr>Traditional Asset Delivery Process</vt:lpstr>
      <vt:lpstr>Cost of Changes</vt:lpstr>
      <vt:lpstr>The Modern Approach: BIM</vt:lpstr>
      <vt:lpstr>Learning Outcomes</vt:lpstr>
      <vt:lpstr>What is BIM?</vt:lpstr>
      <vt:lpstr>What is BIM?</vt:lpstr>
      <vt:lpstr>What is Not BIM?</vt:lpstr>
      <vt:lpstr>The ‘IM’ of BIM</vt:lpstr>
      <vt:lpstr>Building Information Model</vt:lpstr>
      <vt:lpstr>Parametric BIM Objects</vt:lpstr>
      <vt:lpstr>Parametric BIM Objects</vt:lpstr>
      <vt:lpstr>Support for project-team collaboration</vt:lpstr>
      <vt:lpstr>Matrix of BIM</vt:lpstr>
      <vt:lpstr>Matrix of BIM</vt:lpstr>
      <vt:lpstr>IFC – Industry Foundation Classes</vt:lpstr>
      <vt:lpstr>IFC</vt:lpstr>
      <vt:lpstr>IFC</vt:lpstr>
      <vt:lpstr>IFC Model Architecture</vt:lpstr>
      <vt:lpstr>Geometric Representation VS Building Representation</vt:lpstr>
      <vt:lpstr>Geometric Representation VS Building Representation</vt:lpstr>
      <vt:lpstr>IFC</vt:lpstr>
      <vt:lpstr>A Typical Project Organization (Design-Bid-Build)</vt:lpstr>
      <vt:lpstr>Design-Build</vt:lpstr>
      <vt:lpstr>PowerPoint Presentation</vt:lpstr>
      <vt:lpstr>Specifications of BIM</vt:lpstr>
      <vt:lpstr>nD Evolution</vt:lpstr>
      <vt:lpstr>nD Evolution</vt:lpstr>
      <vt:lpstr>PowerPoint Presentation</vt:lpstr>
      <vt:lpstr>nD Evolution</vt:lpstr>
      <vt:lpstr>Database Management behind the Evolution</vt:lpstr>
      <vt:lpstr>Database Management behind the Evolution</vt:lpstr>
      <vt:lpstr>CAD vs BIM</vt:lpstr>
      <vt:lpstr>Level of Maturity</vt:lpstr>
      <vt:lpstr>Level of Maturity</vt:lpstr>
      <vt:lpstr>Level of Maturity</vt:lpstr>
      <vt:lpstr>Level of Maturity</vt:lpstr>
      <vt:lpstr>BIM Maturity Diagram</vt:lpstr>
      <vt:lpstr>Review Quiz I</vt:lpstr>
      <vt:lpstr>PowerPoint Presentation</vt:lpstr>
      <vt:lpstr>PowerPoint Presentation</vt:lpstr>
      <vt:lpstr>PowerPoint Presentation</vt:lpstr>
      <vt:lpstr>3 Features and Benefits of BIM</vt:lpstr>
      <vt:lpstr>PowerPoint Presentation</vt:lpstr>
      <vt:lpstr>Benefits  More Efficient 3D Visualization</vt:lpstr>
      <vt:lpstr>More Efficient 3D Visualization</vt:lpstr>
      <vt:lpstr>3D Model to 2D Plan</vt:lpstr>
      <vt:lpstr>Cost Estimation</vt:lpstr>
      <vt:lpstr>Cost Estimation</vt:lpstr>
      <vt:lpstr>Cost Estimation</vt:lpstr>
      <vt:lpstr>Simulation and Analysis</vt:lpstr>
      <vt:lpstr>PowerPoint Presentation</vt:lpstr>
      <vt:lpstr>Clash Detection</vt:lpstr>
      <vt:lpstr>3D BIM Clash Detection</vt:lpstr>
      <vt:lpstr>Before &amp; After</vt:lpstr>
      <vt:lpstr>PowerPoint Presentation</vt:lpstr>
      <vt:lpstr>Other Benefits of BIM</vt:lpstr>
      <vt:lpstr>Other Benefits of BIM</vt:lpstr>
      <vt:lpstr>4 Integration through the Building Lifecycle</vt:lpstr>
      <vt:lpstr>Building Lifecycle with BIM</vt:lpstr>
      <vt:lpstr>PowerPoint Presentation</vt:lpstr>
      <vt:lpstr>Level of Development</vt:lpstr>
      <vt:lpstr>Level of Development</vt:lpstr>
      <vt:lpstr>PowerPoint Presentation</vt:lpstr>
      <vt:lpstr>Level of Development</vt:lpstr>
      <vt:lpstr>BIM and IPD</vt:lpstr>
      <vt:lpstr>BIM and IPD</vt:lpstr>
      <vt:lpstr>BIM Project Execution Plan</vt:lpstr>
      <vt:lpstr>BIM Project Execution Plan Procedure </vt:lpstr>
      <vt:lpstr>IDM - Information Delivery Manual</vt:lpstr>
      <vt:lpstr>PowerPoint Presentation</vt:lpstr>
      <vt:lpstr>BIM Uses throughout a Building Lifecycle</vt:lpstr>
      <vt:lpstr>Case Study</vt:lpstr>
      <vt:lpstr>BIM to Field Process</vt:lpstr>
      <vt:lpstr>Design Coordination Process</vt:lpstr>
      <vt:lpstr>BIM to Field Technical Components</vt:lpstr>
      <vt:lpstr>Measurable Improvements</vt:lpstr>
      <vt:lpstr>PowerPoint Presentation</vt:lpstr>
      <vt:lpstr>Risks</vt:lpstr>
      <vt:lpstr>Risks</vt:lpstr>
      <vt:lpstr>Solutions</vt:lpstr>
      <vt:lpstr>Solutions (cont.)</vt:lpstr>
      <vt:lpstr>Solutions (cont.)</vt:lpstr>
      <vt:lpstr>Other Risks</vt:lpstr>
      <vt:lpstr>Challenges</vt:lpstr>
      <vt:lpstr>Challenges</vt:lpstr>
      <vt:lpstr>Challenges</vt:lpstr>
      <vt:lpstr>Challenges</vt:lpstr>
      <vt:lpstr>The Future of BIM </vt:lpstr>
      <vt:lpstr>The Future of BIM</vt:lpstr>
      <vt:lpstr>Review quiz II</vt:lpstr>
      <vt:lpstr>PowerPoint Presentation</vt:lpstr>
      <vt:lpstr>PowerPoint Presentation</vt:lpstr>
      <vt:lpstr>PowerPoint Presentation</vt:lpstr>
      <vt:lpstr>6 Summary</vt:lpstr>
      <vt:lpstr>Summary </vt:lpstr>
      <vt:lpstr>Summary of Acronyms</vt:lpstr>
      <vt:lpstr>Principal Source Documents</vt:lpstr>
      <vt:lpstr>References</vt:lpstr>
      <vt:lpstr>References</vt:lpstr>
      <vt:lpstr>Bibliography</vt:lpstr>
    </vt:vector>
  </TitlesOfParts>
  <Company>IMAC - IS - EPFL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Smith Ian</cp:lastModifiedBy>
  <cp:revision>1839</cp:revision>
  <cp:lastPrinted>2015-10-13T14:39:34Z</cp:lastPrinted>
  <dcterms:created xsi:type="dcterms:W3CDTF">2004-04-01T11:54:07Z</dcterms:created>
  <dcterms:modified xsi:type="dcterms:W3CDTF">2015-10-14T15:13:49Z</dcterms:modified>
</cp:coreProperties>
</file>