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680" r:id="rId2"/>
  </p:sldMasterIdLst>
  <p:notesMasterIdLst>
    <p:notesMasterId r:id="rId41"/>
  </p:notesMasterIdLst>
  <p:handoutMasterIdLst>
    <p:handoutMasterId r:id="rId42"/>
  </p:handoutMasterIdLst>
  <p:sldIdLst>
    <p:sldId id="398" r:id="rId3"/>
    <p:sldId id="399" r:id="rId4"/>
    <p:sldId id="401" r:id="rId5"/>
    <p:sldId id="402" r:id="rId6"/>
    <p:sldId id="403" r:id="rId7"/>
    <p:sldId id="400" r:id="rId8"/>
    <p:sldId id="278" r:id="rId9"/>
    <p:sldId id="365" r:id="rId10"/>
    <p:sldId id="359" r:id="rId11"/>
    <p:sldId id="362" r:id="rId12"/>
    <p:sldId id="364" r:id="rId13"/>
    <p:sldId id="366" r:id="rId14"/>
    <p:sldId id="367" r:id="rId15"/>
    <p:sldId id="368" r:id="rId16"/>
    <p:sldId id="369"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8" r:id="rId30"/>
    <p:sldId id="389" r:id="rId31"/>
    <p:sldId id="390" r:id="rId32"/>
    <p:sldId id="391" r:id="rId33"/>
    <p:sldId id="392" r:id="rId34"/>
    <p:sldId id="393" r:id="rId35"/>
    <p:sldId id="394" r:id="rId36"/>
    <p:sldId id="395" r:id="rId37"/>
    <p:sldId id="396" r:id="rId38"/>
    <p:sldId id="397" r:id="rId39"/>
    <p:sldId id="404" r:id="rId4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5"/>
    <p:restoredTop sz="85270" autoAdjust="0"/>
  </p:normalViewPr>
  <p:slideViewPr>
    <p:cSldViewPr snapToGrid="0" snapToObjects="1">
      <p:cViewPr varScale="1">
        <p:scale>
          <a:sx n="138" d="100"/>
          <a:sy n="138" d="100"/>
        </p:scale>
        <p:origin x="126" y="16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8BE2168-7F19-F846-9E8A-6ECC23C29442}" type="datetimeFigureOut">
              <a:rPr lang="en-US" smtClean="0"/>
              <a:t>8/30/2019</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212DBFF-811D-E74E-B52D-43EFE0CD1F17}" type="slidenum">
              <a:rPr lang="en-US" smtClean="0"/>
              <a:t>‹#›</a:t>
            </a:fld>
            <a:endParaRPr lang="en-US"/>
          </a:p>
        </p:txBody>
      </p:sp>
    </p:spTree>
    <p:extLst>
      <p:ext uri="{BB962C8B-B14F-4D97-AF65-F5344CB8AC3E}">
        <p14:creationId xmlns:p14="http://schemas.microsoft.com/office/powerpoint/2010/main" val="193933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4043FD7-20A9-A845-AAFE-5562EFE9FEBC}" type="datetimeFigureOut">
              <a:rPr lang="en-US" smtClean="0"/>
              <a:t>8/30/2019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73665AE-2E74-0544-A8C9-46DA7AB5089A}" type="slidenum">
              <a:rPr lang="en-US" smtClean="0"/>
              <a:t>‹#›</a:t>
            </a:fld>
            <a:endParaRPr lang="en-US"/>
          </a:p>
        </p:txBody>
      </p:sp>
    </p:spTree>
    <p:extLst>
      <p:ext uri="{BB962C8B-B14F-4D97-AF65-F5344CB8AC3E}">
        <p14:creationId xmlns:p14="http://schemas.microsoft.com/office/powerpoint/2010/main" val="9395442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458670B-B50D-4FE3-9296-EA49C7024DB2}" type="slidenum">
              <a:rPr lang="en-US" smtClean="0">
                <a:latin typeface="Arial" pitchFamily="34" charset="0"/>
                <a:cs typeface="Arial" pitchFamily="34" charset="0"/>
              </a:rPr>
              <a:pPr/>
              <a:t>7</a:t>
            </a:fld>
            <a:endParaRPr lang="en-US">
              <a:latin typeface="Arial" pitchFamily="34" charset="0"/>
              <a:cs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1260633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ad9c9073_0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ad9c9073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35ad9c9073_0_0:notes"/>
          <p:cNvSpPr txBox="1">
            <a:spLocks noGrp="1"/>
          </p:cNvSpPr>
          <p:nvPr>
            <p:ph type="sldNum" idx="12"/>
          </p:nvPr>
        </p:nvSpPr>
        <p:spPr>
          <a:xfrm>
            <a:off x="3850443" y="9430091"/>
            <a:ext cx="2945659" cy="496411"/>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DE"/>
              <a:t>24</a:t>
            </a:fld>
            <a:endParaRPr/>
          </a:p>
        </p:txBody>
      </p:sp>
    </p:spTree>
    <p:extLst>
      <p:ext uri="{BB962C8B-B14F-4D97-AF65-F5344CB8AC3E}">
        <p14:creationId xmlns:p14="http://schemas.microsoft.com/office/powerpoint/2010/main" val="94833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5ad9c9073_0_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5ad9c9073_0_7: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35ad9c9073_0_7:notes"/>
          <p:cNvSpPr txBox="1">
            <a:spLocks noGrp="1"/>
          </p:cNvSpPr>
          <p:nvPr>
            <p:ph type="sldNum" idx="12"/>
          </p:nvPr>
        </p:nvSpPr>
        <p:spPr>
          <a:xfrm>
            <a:off x="3850443" y="9430091"/>
            <a:ext cx="2945659" cy="496411"/>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25</a:t>
            </a:fld>
            <a:endParaRPr/>
          </a:p>
        </p:txBody>
      </p:sp>
    </p:spTree>
    <p:extLst>
      <p:ext uri="{BB962C8B-B14F-4D97-AF65-F5344CB8AC3E}">
        <p14:creationId xmlns:p14="http://schemas.microsoft.com/office/powerpoint/2010/main" val="326073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ad9c9073_0_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ad9c9073_0_1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35ad9c9073_0_14:notes"/>
          <p:cNvSpPr txBox="1">
            <a:spLocks noGrp="1"/>
          </p:cNvSpPr>
          <p:nvPr>
            <p:ph type="sldNum" idx="12"/>
          </p:nvPr>
        </p:nvSpPr>
        <p:spPr>
          <a:xfrm>
            <a:off x="3850443" y="9430091"/>
            <a:ext cx="2945659" cy="496411"/>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26</a:t>
            </a:fld>
            <a:endParaRPr/>
          </a:p>
        </p:txBody>
      </p:sp>
    </p:spTree>
    <p:extLst>
      <p:ext uri="{BB962C8B-B14F-4D97-AF65-F5344CB8AC3E}">
        <p14:creationId xmlns:p14="http://schemas.microsoft.com/office/powerpoint/2010/main" val="336678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ad9c9073_0_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ad9c9073_0_2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35ad9c9073_0_21:notes"/>
          <p:cNvSpPr txBox="1">
            <a:spLocks noGrp="1"/>
          </p:cNvSpPr>
          <p:nvPr>
            <p:ph type="sldNum" idx="12"/>
          </p:nvPr>
        </p:nvSpPr>
        <p:spPr>
          <a:xfrm>
            <a:off x="3850443" y="9430091"/>
            <a:ext cx="2945659" cy="496411"/>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DE"/>
              <a:t>27</a:t>
            </a:fld>
            <a:endParaRPr/>
          </a:p>
        </p:txBody>
      </p:sp>
    </p:spTree>
    <p:extLst>
      <p:ext uri="{BB962C8B-B14F-4D97-AF65-F5344CB8AC3E}">
        <p14:creationId xmlns:p14="http://schemas.microsoft.com/office/powerpoint/2010/main" val="2914608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8E268D06-23EE-4886-B3C6-7B270A509ECD}" type="slidenum">
              <a:rPr lang="en-US" sz="1300"/>
              <a:pPr/>
              <a:t>28</a:t>
            </a:fld>
            <a:endParaRPr lang="en-US" sz="13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379344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3F7E0D78-02F8-412E-98F6-76EF4D0685D6}" type="slidenum">
              <a:rPr lang="en-US" sz="1300"/>
              <a:pPr/>
              <a:t>29</a:t>
            </a:fld>
            <a:endParaRPr lang="en-US" sz="13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54338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3F7E0D78-02F8-412E-98F6-76EF4D0685D6}" type="slidenum">
              <a:rPr lang="en-US" sz="1300"/>
              <a:pPr/>
              <a:t>30</a:t>
            </a:fld>
            <a:endParaRPr lang="en-US" sz="13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88899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3F7E0D78-02F8-412E-98F6-76EF4D0685D6}" type="slidenum">
              <a:rPr lang="en-US" sz="1300"/>
              <a:pPr/>
              <a:t>31</a:t>
            </a:fld>
            <a:endParaRPr lang="en-US" sz="13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898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3F7E0D78-02F8-412E-98F6-76EF4D0685D6}" type="slidenum">
              <a:rPr lang="en-US" sz="1300"/>
              <a:pPr/>
              <a:t>32</a:t>
            </a:fld>
            <a:endParaRPr lang="en-US" sz="13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88889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8E268D06-23EE-4886-B3C6-7B270A509ECD}" type="slidenum">
              <a:rPr lang="en-US" sz="1300"/>
              <a:pPr/>
              <a:t>33</a:t>
            </a:fld>
            <a:endParaRPr lang="en-US" sz="13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37934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458670B-B50D-4FE3-9296-EA49C7024DB2}" type="slidenum">
              <a:rPr lang="en-US" smtClean="0">
                <a:latin typeface="Arial" pitchFamily="34" charset="0"/>
                <a:cs typeface="Arial" pitchFamily="34" charset="0"/>
              </a:rPr>
              <a:pPr/>
              <a:t>12</a:t>
            </a:fld>
            <a:endParaRPr lang="en-US">
              <a:latin typeface="Arial" pitchFamily="34" charset="0"/>
              <a:cs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1260633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3F7E0D78-02F8-412E-98F6-76EF4D0685D6}" type="slidenum">
              <a:rPr lang="en-US" sz="1300"/>
              <a:pPr/>
              <a:t>34</a:t>
            </a:fld>
            <a:endParaRPr lang="en-US" sz="13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54338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3F7E0D78-02F8-412E-98F6-76EF4D0685D6}" type="slidenum">
              <a:rPr lang="en-US" sz="1300"/>
              <a:pPr/>
              <a:t>35</a:t>
            </a:fld>
            <a:endParaRPr lang="en-US" sz="13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88899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3F7E0D78-02F8-412E-98F6-76EF4D0685D6}" type="slidenum">
              <a:rPr lang="en-US" sz="1300"/>
              <a:pPr/>
              <a:t>36</a:t>
            </a:fld>
            <a:endParaRPr lang="en-US" sz="13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89809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64" charset="0"/>
              </a:defRPr>
            </a:lvl1pPr>
            <a:lvl2pPr marL="785372" indent="-302066">
              <a:defRPr sz="2500">
                <a:solidFill>
                  <a:schemeClr val="tx1"/>
                </a:solidFill>
                <a:latin typeface="Times" pitchFamily="64" charset="0"/>
              </a:defRPr>
            </a:lvl2pPr>
            <a:lvl3pPr marL="1208265" indent="-241653">
              <a:defRPr sz="2500">
                <a:solidFill>
                  <a:schemeClr val="tx1"/>
                </a:solidFill>
                <a:latin typeface="Times" pitchFamily="64" charset="0"/>
              </a:defRPr>
            </a:lvl3pPr>
            <a:lvl4pPr marL="1691571" indent="-241653">
              <a:defRPr sz="2500">
                <a:solidFill>
                  <a:schemeClr val="tx1"/>
                </a:solidFill>
                <a:latin typeface="Times" pitchFamily="64" charset="0"/>
              </a:defRPr>
            </a:lvl4pPr>
            <a:lvl5pPr marL="2174878" indent="-241653">
              <a:defRPr sz="2500">
                <a:solidFill>
                  <a:schemeClr val="tx1"/>
                </a:solidFill>
                <a:latin typeface="Times" pitchFamily="64" charset="0"/>
              </a:defRPr>
            </a:lvl5pPr>
            <a:lvl6pPr marL="2658184" indent="-241653" eaLnBrk="0" fontAlgn="base" hangingPunct="0">
              <a:spcBef>
                <a:spcPct val="0"/>
              </a:spcBef>
              <a:spcAft>
                <a:spcPct val="0"/>
              </a:spcAft>
              <a:defRPr sz="2500">
                <a:solidFill>
                  <a:schemeClr val="tx1"/>
                </a:solidFill>
                <a:latin typeface="Times" pitchFamily="64" charset="0"/>
              </a:defRPr>
            </a:lvl6pPr>
            <a:lvl7pPr marL="3141490" indent="-241653" eaLnBrk="0" fontAlgn="base" hangingPunct="0">
              <a:spcBef>
                <a:spcPct val="0"/>
              </a:spcBef>
              <a:spcAft>
                <a:spcPct val="0"/>
              </a:spcAft>
              <a:defRPr sz="2500">
                <a:solidFill>
                  <a:schemeClr val="tx1"/>
                </a:solidFill>
                <a:latin typeface="Times" pitchFamily="64" charset="0"/>
              </a:defRPr>
            </a:lvl7pPr>
            <a:lvl8pPr marL="3624796" indent="-241653" eaLnBrk="0" fontAlgn="base" hangingPunct="0">
              <a:spcBef>
                <a:spcPct val="0"/>
              </a:spcBef>
              <a:spcAft>
                <a:spcPct val="0"/>
              </a:spcAft>
              <a:defRPr sz="2500">
                <a:solidFill>
                  <a:schemeClr val="tx1"/>
                </a:solidFill>
                <a:latin typeface="Times" pitchFamily="64" charset="0"/>
              </a:defRPr>
            </a:lvl8pPr>
            <a:lvl9pPr marL="4108102" indent="-241653" eaLnBrk="0" fontAlgn="base" hangingPunct="0">
              <a:spcBef>
                <a:spcPct val="0"/>
              </a:spcBef>
              <a:spcAft>
                <a:spcPct val="0"/>
              </a:spcAft>
              <a:defRPr sz="2500">
                <a:solidFill>
                  <a:schemeClr val="tx1"/>
                </a:solidFill>
                <a:latin typeface="Times" pitchFamily="64" charset="0"/>
              </a:defRPr>
            </a:lvl9pPr>
          </a:lstStyle>
          <a:p>
            <a:fld id="{3F7E0D78-02F8-412E-98F6-76EF4D0685D6}" type="slidenum">
              <a:rPr lang="en-US" sz="1300"/>
              <a:pPr/>
              <a:t>37</a:t>
            </a:fld>
            <a:endParaRPr lang="en-US" sz="13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8888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baseline="0" dirty="0"/>
          </a:p>
        </p:txBody>
      </p:sp>
      <p:sp>
        <p:nvSpPr>
          <p:cNvPr id="4" name="Slide Number Placeholder 3"/>
          <p:cNvSpPr>
            <a:spLocks noGrp="1"/>
          </p:cNvSpPr>
          <p:nvPr>
            <p:ph type="sldNum" sz="quarter" idx="10"/>
          </p:nvPr>
        </p:nvSpPr>
        <p:spPr/>
        <p:txBody>
          <a:bodyPr/>
          <a:lstStyle/>
          <a:p>
            <a:pPr>
              <a:defRPr/>
            </a:pPr>
            <a:fld id="{0C876250-5C2C-416B-B3F7-6C0ADBF446AF}" type="slidenum">
              <a:rPr lang="en-US" altLang="en-US" smtClean="0"/>
              <a:pPr>
                <a:defRPr/>
              </a:pPr>
              <a:t>17</a:t>
            </a:fld>
            <a:endParaRPr lang="en-US" altLang="en-US"/>
          </a:p>
        </p:txBody>
      </p:sp>
    </p:spTree>
    <p:extLst>
      <p:ext uri="{BB962C8B-B14F-4D97-AF65-F5344CB8AC3E}">
        <p14:creationId xmlns:p14="http://schemas.microsoft.com/office/powerpoint/2010/main" val="138685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7238"/>
            <a:ext cx="5046662" cy="3786187"/>
          </a:xfrm>
        </p:spPr>
      </p:sp>
      <p:sp>
        <p:nvSpPr>
          <p:cNvPr id="3" name="Notes Placeholder 2"/>
          <p:cNvSpPr>
            <a:spLocks noGrp="1"/>
          </p:cNvSpPr>
          <p:nvPr>
            <p:ph type="body" idx="1"/>
          </p:nvPr>
        </p:nvSpPr>
        <p:spPr/>
        <p:txBody>
          <a:bodyPr/>
          <a:lstStyle/>
          <a:p>
            <a:pPr eaLnBrk="1" hangingPunct="1">
              <a:spcBef>
                <a:spcPct val="0"/>
              </a:spcBef>
            </a:pPr>
            <a:endParaRPr lang="en-US" altLang="en-US" sz="2200" dirty="0"/>
          </a:p>
        </p:txBody>
      </p:sp>
      <p:sp>
        <p:nvSpPr>
          <p:cNvPr id="4" name="Slide Number Placeholder 3"/>
          <p:cNvSpPr>
            <a:spLocks noGrp="1"/>
          </p:cNvSpPr>
          <p:nvPr>
            <p:ph type="sldNum" sz="quarter" idx="10"/>
          </p:nvPr>
        </p:nvSpPr>
        <p:spPr/>
        <p:txBody>
          <a:bodyPr/>
          <a:lstStyle/>
          <a:p>
            <a:fld id="{35EC6AA5-372B-4CEA-877A-BDC708D2B24E}" type="slidenum">
              <a:rPr lang="en-US" smtClean="0"/>
              <a:t>18</a:t>
            </a:fld>
            <a:endParaRPr lang="en-US"/>
          </a:p>
        </p:txBody>
      </p:sp>
    </p:spTree>
    <p:extLst>
      <p:ext uri="{BB962C8B-B14F-4D97-AF65-F5344CB8AC3E}">
        <p14:creationId xmlns:p14="http://schemas.microsoft.com/office/powerpoint/2010/main" val="305289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7238"/>
            <a:ext cx="5046662" cy="3786187"/>
          </a:xfrm>
        </p:spPr>
      </p:sp>
      <p:sp>
        <p:nvSpPr>
          <p:cNvPr id="3" name="Notes Placeholder 2"/>
          <p:cNvSpPr>
            <a:spLocks noGrp="1"/>
          </p:cNvSpPr>
          <p:nvPr>
            <p:ph type="body" idx="1"/>
          </p:nvPr>
        </p:nvSpPr>
        <p:spPr/>
        <p:txBody>
          <a:bodyPr/>
          <a:lstStyle/>
          <a:p>
            <a:pPr eaLnBrk="1" hangingPunct="1">
              <a:spcBef>
                <a:spcPct val="0"/>
              </a:spcBef>
            </a:pPr>
            <a:endParaRPr lang="en-US" altLang="en-US" sz="2200" dirty="0"/>
          </a:p>
        </p:txBody>
      </p:sp>
      <p:sp>
        <p:nvSpPr>
          <p:cNvPr id="4" name="Slide Number Placeholder 3"/>
          <p:cNvSpPr>
            <a:spLocks noGrp="1"/>
          </p:cNvSpPr>
          <p:nvPr>
            <p:ph type="sldNum" sz="quarter" idx="10"/>
          </p:nvPr>
        </p:nvSpPr>
        <p:spPr/>
        <p:txBody>
          <a:bodyPr/>
          <a:lstStyle/>
          <a:p>
            <a:fld id="{35EC6AA5-372B-4CEA-877A-BDC708D2B24E}" type="slidenum">
              <a:rPr lang="en-US" smtClean="0"/>
              <a:t>19</a:t>
            </a:fld>
            <a:endParaRPr lang="en-US"/>
          </a:p>
        </p:txBody>
      </p:sp>
    </p:spTree>
    <p:extLst>
      <p:ext uri="{BB962C8B-B14F-4D97-AF65-F5344CB8AC3E}">
        <p14:creationId xmlns:p14="http://schemas.microsoft.com/office/powerpoint/2010/main" val="17575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757238"/>
            <a:ext cx="5043488" cy="37846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04BF2A7E-A702-4130-98D1-DA32CCEE4668}" type="slidenum">
              <a:rPr lang="zh-CN" altLang="en-US" smtClean="0"/>
              <a:t>20</a:t>
            </a:fld>
            <a:endParaRPr lang="zh-CN" altLang="en-US"/>
          </a:p>
        </p:txBody>
      </p:sp>
    </p:spTree>
    <p:extLst>
      <p:ext uri="{BB962C8B-B14F-4D97-AF65-F5344CB8AC3E}">
        <p14:creationId xmlns:p14="http://schemas.microsoft.com/office/powerpoint/2010/main" val="760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p:spPr>
      </p:sp>
      <p:sp>
        <p:nvSpPr>
          <p:cNvPr id="512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5900" indent="-215900"/>
            <a:endParaRPr lang="en-US" altLang="zh-CN" dirty="0">
              <a:latin typeface="Arial" panose="020B0604020202020204" pitchFamily="34" charset="0"/>
              <a:ea typeface="SimSun" panose="02010600030101010101" pitchFamily="2" charset="-122"/>
              <a:cs typeface="Arial" panose="020B0604020202020204" pitchFamily="34" charset="0"/>
            </a:endParaRPr>
          </a:p>
        </p:txBody>
      </p:sp>
      <p:sp>
        <p:nvSpPr>
          <p:cNvPr id="512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800">
                <a:solidFill>
                  <a:schemeClr val="tx1"/>
                </a:solidFill>
                <a:latin typeface="Times New Roman" panose="02020603050405020304" pitchFamily="18" charset="0"/>
                <a:cs typeface="Arial" panose="020B0604020202020204" pitchFamily="34" charset="0"/>
              </a:defRPr>
            </a:lvl1pPr>
            <a:lvl2pPr marL="742950" indent="-285750" defTabSz="912813">
              <a:defRPr sz="2800">
                <a:solidFill>
                  <a:schemeClr val="tx1"/>
                </a:solidFill>
                <a:latin typeface="Times New Roman" panose="02020603050405020304" pitchFamily="18" charset="0"/>
                <a:cs typeface="Arial" panose="020B0604020202020204" pitchFamily="34" charset="0"/>
              </a:defRPr>
            </a:lvl2pPr>
            <a:lvl3pPr marL="1143000" indent="-228600" defTabSz="912813">
              <a:defRPr sz="2800">
                <a:solidFill>
                  <a:schemeClr val="tx1"/>
                </a:solidFill>
                <a:latin typeface="Times New Roman" panose="02020603050405020304" pitchFamily="18" charset="0"/>
                <a:cs typeface="Arial" panose="020B0604020202020204" pitchFamily="34" charset="0"/>
              </a:defRPr>
            </a:lvl3pPr>
            <a:lvl4pPr marL="1600200" indent="-228600" defTabSz="912813">
              <a:defRPr sz="2800">
                <a:solidFill>
                  <a:schemeClr val="tx1"/>
                </a:solidFill>
                <a:latin typeface="Times New Roman" panose="02020603050405020304" pitchFamily="18" charset="0"/>
                <a:cs typeface="Arial" panose="020B0604020202020204" pitchFamily="34" charset="0"/>
              </a:defRPr>
            </a:lvl4pPr>
            <a:lvl5pPr marL="2057400" indent="-228600" defTabSz="912813">
              <a:defRPr sz="2800">
                <a:solidFill>
                  <a:schemeClr val="tx1"/>
                </a:solidFill>
                <a:latin typeface="Times New Roman" panose="02020603050405020304" pitchFamily="18" charset="0"/>
                <a:cs typeface="Arial" panose="020B0604020202020204" pitchFamily="34" charset="0"/>
              </a:defRPr>
            </a:lvl5pPr>
            <a:lvl6pPr marL="2514600" indent="-228600" defTabSz="912813"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defTabSz="912813"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defTabSz="912813"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defTabSz="912813"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fld id="{412FD091-3981-41EC-9A10-F14BBBA84956}" type="slidenum">
              <a:rPr lang="en-US" altLang="en-US" sz="1100"/>
              <a:pPr/>
              <a:t>21</a:t>
            </a:fld>
            <a:endParaRPr lang="en-US" altLang="en-US" sz="1100"/>
          </a:p>
        </p:txBody>
      </p:sp>
    </p:spTree>
    <p:extLst>
      <p:ext uri="{BB962C8B-B14F-4D97-AF65-F5344CB8AC3E}">
        <p14:creationId xmlns:p14="http://schemas.microsoft.com/office/powerpoint/2010/main" val="277973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7238"/>
            <a:ext cx="5046662" cy="3786187"/>
          </a:xfrm>
        </p:spPr>
      </p:sp>
      <p:sp>
        <p:nvSpPr>
          <p:cNvPr id="3" name="Notes Placeholder 2"/>
          <p:cNvSpPr>
            <a:spLocks noGrp="1"/>
          </p:cNvSpPr>
          <p:nvPr>
            <p:ph type="body" idx="1"/>
          </p:nvPr>
        </p:nvSpPr>
        <p:spPr/>
        <p:txBody>
          <a:bodyPr/>
          <a:lstStyle/>
          <a:p>
            <a:pPr eaLnBrk="1" hangingPunct="1">
              <a:spcBef>
                <a:spcPct val="0"/>
              </a:spcBef>
            </a:pPr>
            <a:endParaRPr lang="en-US" altLang="en-US" sz="2200" dirty="0"/>
          </a:p>
        </p:txBody>
      </p:sp>
      <p:sp>
        <p:nvSpPr>
          <p:cNvPr id="4" name="Slide Number Placeholder 3"/>
          <p:cNvSpPr>
            <a:spLocks noGrp="1"/>
          </p:cNvSpPr>
          <p:nvPr>
            <p:ph type="sldNum" sz="quarter" idx="10"/>
          </p:nvPr>
        </p:nvSpPr>
        <p:spPr/>
        <p:txBody>
          <a:bodyPr/>
          <a:lstStyle/>
          <a:p>
            <a:fld id="{35EC6AA5-372B-4CEA-877A-BDC708D2B24E}" type="slidenum">
              <a:rPr lang="en-US" smtClean="0"/>
              <a:t>22</a:t>
            </a:fld>
            <a:endParaRPr lang="en-US"/>
          </a:p>
        </p:txBody>
      </p:sp>
    </p:spTree>
    <p:extLst>
      <p:ext uri="{BB962C8B-B14F-4D97-AF65-F5344CB8AC3E}">
        <p14:creationId xmlns:p14="http://schemas.microsoft.com/office/powerpoint/2010/main" val="245907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
        <p:nvSpPr>
          <p:cNvPr id="87" name="Google Shape;87;p3:notes"/>
          <p:cNvSpPr txBox="1"/>
          <p:nvPr/>
        </p:nvSpPr>
        <p:spPr>
          <a:xfrm>
            <a:off x="3847068" y="9429971"/>
            <a:ext cx="2937760" cy="483512"/>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23</a:t>
            </a:fld>
            <a:endParaRPr sz="1200" b="0" i="0" u="none" strike="noStrike" cap="none">
              <a:solidFill>
                <a:srgbClr val="000000"/>
              </a:solidFill>
              <a:latin typeface="Times New Roman"/>
              <a:ea typeface="Times New Roman"/>
              <a:cs typeface="Times New Roman"/>
              <a:sym typeface="Times New Roman"/>
            </a:endParaRPr>
          </a:p>
        </p:txBody>
      </p:sp>
      <p:sp>
        <p:nvSpPr>
          <p:cNvPr id="88" name="Google Shape;88;p3:notes"/>
          <p:cNvSpPr txBox="1"/>
          <p:nvPr/>
        </p:nvSpPr>
        <p:spPr>
          <a:xfrm>
            <a:off x="3847068" y="9429971"/>
            <a:ext cx="2940615" cy="486461"/>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23</a:t>
            </a:fld>
            <a:endParaRPr sz="1200" b="0" i="0" u="none" strike="noStrike" cap="none">
              <a:solidFill>
                <a:srgbClr val="000000"/>
              </a:solidFill>
              <a:latin typeface="Times New Roman"/>
              <a:ea typeface="Times New Roman"/>
              <a:cs typeface="Times New Roman"/>
              <a:sym typeface="Times New Roman"/>
            </a:endParaRPr>
          </a:p>
        </p:txBody>
      </p:sp>
      <p:sp>
        <p:nvSpPr>
          <p:cNvPr id="89" name="Google Shape;89;p3:notes"/>
          <p:cNvSpPr>
            <a:spLocks noGrp="1" noRot="1" noChangeAspect="1"/>
          </p:cNvSpPr>
          <p:nvPr>
            <p:ph type="sldImg" idx="2"/>
          </p:nvPr>
        </p:nvSpPr>
        <p:spPr>
          <a:xfrm>
            <a:off x="919163" y="755650"/>
            <a:ext cx="4951412" cy="37147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0" name="Google Shape;90;p3:notes"/>
          <p:cNvSpPr txBox="1">
            <a:spLocks noGrp="1"/>
          </p:cNvSpPr>
          <p:nvPr>
            <p:ph type="body" idx="1"/>
          </p:nvPr>
        </p:nvSpPr>
        <p:spPr>
          <a:xfrm>
            <a:off x="679483" y="4715723"/>
            <a:ext cx="5433001" cy="446217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053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AA12D1-FB35-44CC-B841-46BED77CF3A2}"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5455A-0388-4F18-A87C-FAE3CBC4DF4B}" type="slidenum">
              <a:rPr lang="en-US" smtClean="0"/>
              <a:t>‹#›</a:t>
            </a:fld>
            <a:endParaRPr lang="en-US"/>
          </a:p>
        </p:txBody>
      </p:sp>
    </p:spTree>
    <p:extLst>
      <p:ext uri="{BB962C8B-B14F-4D97-AF65-F5344CB8AC3E}">
        <p14:creationId xmlns:p14="http://schemas.microsoft.com/office/powerpoint/2010/main" val="254204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AA12D1-FB35-44CC-B841-46BED77CF3A2}"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5455A-0388-4F18-A87C-FAE3CBC4DF4B}" type="slidenum">
              <a:rPr lang="en-US" smtClean="0"/>
              <a:t>‹#›</a:t>
            </a:fld>
            <a:endParaRPr lang="en-US"/>
          </a:p>
        </p:txBody>
      </p:sp>
    </p:spTree>
    <p:extLst>
      <p:ext uri="{BB962C8B-B14F-4D97-AF65-F5344CB8AC3E}">
        <p14:creationId xmlns:p14="http://schemas.microsoft.com/office/powerpoint/2010/main" val="260850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AA12D1-FB35-44CC-B841-46BED77CF3A2}"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15455A-0388-4F18-A87C-FAE3CBC4DF4B}" type="slidenum">
              <a:rPr lang="en-US" smtClean="0"/>
              <a:t>‹#›</a:t>
            </a:fld>
            <a:endParaRPr lang="en-US"/>
          </a:p>
        </p:txBody>
      </p:sp>
    </p:spTree>
    <p:extLst>
      <p:ext uri="{BB962C8B-B14F-4D97-AF65-F5344CB8AC3E}">
        <p14:creationId xmlns:p14="http://schemas.microsoft.com/office/powerpoint/2010/main" val="117671535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AA12D1-FB35-44CC-B841-46BED77CF3A2}"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15455A-0388-4F18-A87C-FAE3CBC4DF4B}" type="slidenum">
              <a:rPr lang="en-US" smtClean="0"/>
              <a:t>‹#›</a:t>
            </a:fld>
            <a:endParaRPr lang="en-US"/>
          </a:p>
        </p:txBody>
      </p:sp>
    </p:spTree>
    <p:extLst>
      <p:ext uri="{BB962C8B-B14F-4D97-AF65-F5344CB8AC3E}">
        <p14:creationId xmlns:p14="http://schemas.microsoft.com/office/powerpoint/2010/main" val="81108138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A12D1-FB35-44CC-B841-46BED77CF3A2}"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15455A-0388-4F18-A87C-FAE3CBC4DF4B}" type="slidenum">
              <a:rPr lang="en-US" smtClean="0"/>
              <a:t>‹#›</a:t>
            </a:fld>
            <a:endParaRPr lang="en-US"/>
          </a:p>
        </p:txBody>
      </p:sp>
    </p:spTree>
    <p:extLst>
      <p:ext uri="{BB962C8B-B14F-4D97-AF65-F5344CB8AC3E}">
        <p14:creationId xmlns:p14="http://schemas.microsoft.com/office/powerpoint/2010/main" val="298383245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1AA12D1-FB35-44CC-B841-46BED77CF3A2}"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5455A-0388-4F18-A87C-FAE3CBC4DF4B}" type="slidenum">
              <a:rPr lang="en-US" smtClean="0"/>
              <a:t>‹#›</a:t>
            </a:fld>
            <a:endParaRPr lang="en-US"/>
          </a:p>
        </p:txBody>
      </p:sp>
    </p:spTree>
    <p:extLst>
      <p:ext uri="{BB962C8B-B14F-4D97-AF65-F5344CB8AC3E}">
        <p14:creationId xmlns:p14="http://schemas.microsoft.com/office/powerpoint/2010/main" val="1752085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1AA12D1-FB35-44CC-B841-46BED77CF3A2}"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5455A-0388-4F18-A87C-FAE3CBC4DF4B}" type="slidenum">
              <a:rPr lang="en-US" smtClean="0"/>
              <a:t>‹#›</a:t>
            </a:fld>
            <a:endParaRPr lang="en-US"/>
          </a:p>
        </p:txBody>
      </p:sp>
    </p:spTree>
    <p:extLst>
      <p:ext uri="{BB962C8B-B14F-4D97-AF65-F5344CB8AC3E}">
        <p14:creationId xmlns:p14="http://schemas.microsoft.com/office/powerpoint/2010/main" val="2535065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AA12D1-FB35-44CC-B841-46BED77CF3A2}"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5455A-0388-4F18-A87C-FAE3CBC4DF4B}" type="slidenum">
              <a:rPr lang="en-US" smtClean="0"/>
              <a:t>‹#›</a:t>
            </a:fld>
            <a:endParaRPr lang="en-US"/>
          </a:p>
        </p:txBody>
      </p:sp>
    </p:spTree>
    <p:extLst>
      <p:ext uri="{BB962C8B-B14F-4D97-AF65-F5344CB8AC3E}">
        <p14:creationId xmlns:p14="http://schemas.microsoft.com/office/powerpoint/2010/main" val="2589119475"/>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AA12D1-FB35-44CC-B841-46BED77CF3A2}"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5455A-0388-4F18-A87C-FAE3CBC4DF4B}" type="slidenum">
              <a:rPr lang="en-US" smtClean="0"/>
              <a:t>‹#›</a:t>
            </a:fld>
            <a:endParaRPr lang="en-US"/>
          </a:p>
        </p:txBody>
      </p:sp>
    </p:spTree>
    <p:extLst>
      <p:ext uri="{BB962C8B-B14F-4D97-AF65-F5344CB8AC3E}">
        <p14:creationId xmlns:p14="http://schemas.microsoft.com/office/powerpoint/2010/main" val="235521841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7"/>
            <a:ext cx="8229600" cy="1143000"/>
          </a:xfrm>
        </p:spPr>
        <p:txBody>
          <a:bodyPr/>
          <a:lstStyle/>
          <a:p>
            <a:r>
              <a:rPr lang="en-US"/>
              <a:t>Click to edit Master title style</a:t>
            </a:r>
          </a:p>
        </p:txBody>
      </p:sp>
      <p:sp>
        <p:nvSpPr>
          <p:cNvPr id="3" name="Content Placeholder 2"/>
          <p:cNvSpPr>
            <a:spLocks noGrp="1"/>
          </p:cNvSpPr>
          <p:nvPr>
            <p:ph idx="1"/>
          </p:nvPr>
        </p:nvSpPr>
        <p:spPr>
          <a:xfrm>
            <a:off x="457200" y="2362200"/>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7" y="855347"/>
            <a:ext cx="3008313" cy="1162050"/>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1227846"/>
            <a:ext cx="5111750" cy="5401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7" y="2135506"/>
            <a:ext cx="3008313" cy="4189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5105400"/>
            <a:ext cx="5486400" cy="567690"/>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914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5673090"/>
            <a:ext cx="54864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ull Quote Slide">
    <p:spTree>
      <p:nvGrpSpPr>
        <p:cNvPr id="1" name=""/>
        <p:cNvGrpSpPr/>
        <p:nvPr/>
      </p:nvGrpSpPr>
      <p:grpSpPr>
        <a:xfrm>
          <a:off x="0" y="0"/>
          <a:ext cx="0" cy="0"/>
          <a:chOff x="0" y="0"/>
          <a:chExt cx="0" cy="0"/>
        </a:xfrm>
      </p:grpSpPr>
      <p:sp>
        <p:nvSpPr>
          <p:cNvPr id="2" name="Rectangle 1"/>
          <p:cNvSpPr/>
          <p:nvPr/>
        </p:nvSpPr>
        <p:spPr>
          <a:xfrm>
            <a:off x="0" y="2"/>
            <a:ext cx="9144000" cy="6911975"/>
          </a:xfrm>
          <a:prstGeom prst="rect">
            <a:avLst/>
          </a:prstGeom>
          <a:solidFill>
            <a:srgbClr val="B0430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1AA12D1-FB35-44CC-B841-46BED77CF3A2}"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5455A-0388-4F18-A87C-FAE3CBC4DF4B}" type="slidenum">
              <a:rPr lang="en-US" smtClean="0"/>
              <a:t>‹#›</a:t>
            </a:fld>
            <a:endParaRPr lang="en-US"/>
          </a:p>
        </p:txBody>
      </p:sp>
    </p:spTree>
    <p:extLst>
      <p:ext uri="{BB962C8B-B14F-4D97-AF65-F5344CB8AC3E}">
        <p14:creationId xmlns:p14="http://schemas.microsoft.com/office/powerpoint/2010/main" val="116503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AA12D1-FB35-44CC-B841-46BED77CF3A2}"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5455A-0388-4F18-A87C-FAE3CBC4DF4B}" type="slidenum">
              <a:rPr lang="en-US" smtClean="0"/>
              <a:t>‹#›</a:t>
            </a:fld>
            <a:endParaRPr lang="en-US"/>
          </a:p>
        </p:txBody>
      </p:sp>
    </p:spTree>
    <p:extLst>
      <p:ext uri="{BB962C8B-B14F-4D97-AF65-F5344CB8AC3E}">
        <p14:creationId xmlns:p14="http://schemas.microsoft.com/office/powerpoint/2010/main" val="358284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239963"/>
            <a:ext cx="8229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03520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dt="0"/>
  <p:txStyles>
    <p:title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1AA12D1-FB35-44CC-B841-46BED77CF3A2}" type="datetimeFigureOut">
              <a:rPr lang="en-US" smtClean="0"/>
              <a:t>8/30/2019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15455A-0388-4F18-A87C-FAE3CBC4DF4B}" type="slidenum">
              <a:rPr lang="en-US" smtClean="0"/>
              <a:t>‹#›</a:t>
            </a:fld>
            <a:endParaRPr lang="en-US"/>
          </a:p>
        </p:txBody>
      </p:sp>
    </p:spTree>
    <p:extLst>
      <p:ext uri="{BB962C8B-B14F-4D97-AF65-F5344CB8AC3E}">
        <p14:creationId xmlns:p14="http://schemas.microsoft.com/office/powerpoint/2010/main" val="132246636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5C15455A-0388-4F18-A87C-FAE3CBC4DF4B}" type="slidenum">
              <a:rPr lang="en-US" smtClean="0"/>
              <a:t>1</a:t>
            </a:fld>
            <a:endParaRPr lang="en-US"/>
          </a:p>
        </p:txBody>
      </p:sp>
      <p:sp>
        <p:nvSpPr>
          <p:cNvPr id="4" name="TextBox 3"/>
          <p:cNvSpPr txBox="1"/>
          <p:nvPr/>
        </p:nvSpPr>
        <p:spPr>
          <a:xfrm>
            <a:off x="790414" y="1094286"/>
            <a:ext cx="7501180" cy="4216539"/>
          </a:xfrm>
          <a:prstGeom prst="rect">
            <a:avLst/>
          </a:prstGeom>
          <a:noFill/>
        </p:spPr>
        <p:txBody>
          <a:bodyPr wrap="square" rtlCol="0">
            <a:spAutoFit/>
          </a:bodyPr>
          <a:lstStyle/>
          <a:p>
            <a:pPr algn="ctr"/>
            <a:r>
              <a:rPr lang="en-US" sz="4000" dirty="0">
                <a:solidFill>
                  <a:srgbClr val="FF0000"/>
                </a:solidFill>
              </a:rPr>
              <a:t>Big Ideas in Building Information Modeling (BIM)</a:t>
            </a:r>
          </a:p>
          <a:p>
            <a:pPr algn="ctr"/>
            <a:endParaRPr lang="en-US" sz="4000" dirty="0"/>
          </a:p>
          <a:p>
            <a:pPr algn="ctr"/>
            <a:r>
              <a:rPr lang="en-US" sz="2800" dirty="0"/>
              <a:t>Core ideas, not software-product hype</a:t>
            </a:r>
          </a:p>
          <a:p>
            <a:pPr algn="ctr"/>
            <a:endParaRPr lang="en-US" sz="2400" dirty="0"/>
          </a:p>
          <a:p>
            <a:pPr algn="ctr"/>
            <a:endParaRPr lang="en-US" sz="2400" dirty="0"/>
          </a:p>
          <a:p>
            <a:pPr algn="ctr"/>
            <a:endParaRPr lang="en-US" sz="2400" dirty="0"/>
          </a:p>
          <a:p>
            <a:pPr algn="ctr"/>
            <a:r>
              <a:rPr lang="en-US" sz="2400" dirty="0"/>
              <a:t>Curated by Ian Smith, EPFL, Lausanne Switzerland and Robert Amor, University of Auckland, New Zealand</a:t>
            </a:r>
          </a:p>
        </p:txBody>
      </p:sp>
      <p:pic>
        <p:nvPicPr>
          <p:cNvPr id="1026" name="Picture 2" descr="ASCE_Global2">
            <a:extLst>
              <a:ext uri="{FF2B5EF4-FFF2-40B4-BE49-F238E27FC236}">
                <a16:creationId xmlns:a16="http://schemas.microsoft.com/office/drawing/2014/main" id="{E82799C7-8CE4-4B8D-9AD0-BE27DBD68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90" y="6281738"/>
            <a:ext cx="39179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23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955"/>
            <a:ext cx="8229600" cy="529765"/>
          </a:xfrm>
        </p:spPr>
        <p:txBody>
          <a:bodyPr anchor="t">
            <a:noAutofit/>
          </a:bodyPr>
          <a:lstStyle/>
          <a:p>
            <a:r>
              <a:rPr lang="en-US" sz="2400" dirty="0">
                <a:solidFill>
                  <a:srgbClr val="FF0000"/>
                </a:solidFill>
                <a:latin typeface="+mn-lt"/>
              </a:rPr>
              <a:t>Future research needs</a:t>
            </a:r>
          </a:p>
        </p:txBody>
      </p:sp>
      <p:sp>
        <p:nvSpPr>
          <p:cNvPr id="3" name="Content Placeholder 2"/>
          <p:cNvSpPr>
            <a:spLocks noGrp="1"/>
          </p:cNvSpPr>
          <p:nvPr>
            <p:ph idx="1"/>
          </p:nvPr>
        </p:nvSpPr>
        <p:spPr>
          <a:xfrm>
            <a:off x="457200" y="1095014"/>
            <a:ext cx="8229600" cy="4966519"/>
          </a:xfrm>
        </p:spPr>
        <p:txBody>
          <a:bodyPr>
            <a:noAutofit/>
          </a:bodyPr>
          <a:lstStyle/>
          <a:p>
            <a:pPr marL="0" indent="0" algn="just">
              <a:lnSpc>
                <a:spcPct val="100000"/>
              </a:lnSpc>
              <a:spcBef>
                <a:spcPts val="1200"/>
              </a:spcBef>
              <a:buNone/>
            </a:pPr>
            <a:r>
              <a:rPr lang="en-US" sz="2000" dirty="0"/>
              <a:t>Commercially available software applications provide little support for </a:t>
            </a:r>
            <a:r>
              <a:rPr lang="en-US" sz="2000" b="1" dirty="0"/>
              <a:t>knowledge capture and management during the coordination process. </a:t>
            </a:r>
            <a:r>
              <a:rPr lang="en-US" sz="2000" dirty="0"/>
              <a:t>This knowledge is usually lost afterward but could be utilized if systematically documented (Wang and Leite 2016). </a:t>
            </a:r>
          </a:p>
          <a:p>
            <a:pPr marL="0" indent="0" algn="just">
              <a:lnSpc>
                <a:spcPct val="100000"/>
              </a:lnSpc>
              <a:spcBef>
                <a:spcPts val="1200"/>
              </a:spcBef>
              <a:buNone/>
            </a:pPr>
            <a:r>
              <a:rPr lang="en-US" sz="2000" dirty="0"/>
              <a:t>For example, current mechanical, electrical, plumbing and fire protection design coordination is still very iterative and experience-driven. An efficient and effective lessons-learned and knowledge management system is not available. </a:t>
            </a:r>
          </a:p>
          <a:p>
            <a:pPr marL="0" indent="0" algn="just">
              <a:lnSpc>
                <a:spcPct val="100000"/>
              </a:lnSpc>
              <a:spcBef>
                <a:spcPts val="1200"/>
              </a:spcBef>
              <a:buNone/>
            </a:pPr>
            <a:r>
              <a:rPr lang="en-US" sz="2000" dirty="0"/>
              <a:t>In current practice, coordination information is partially documented in the form of clash reports, tags or comments that are either attached to coordination models or in informal documents. Since the information is not documented in a way that can be easily managed or referenced, subsequent decision making for current and future projects cannot benefit. </a:t>
            </a:r>
          </a:p>
        </p:txBody>
      </p:sp>
    </p:spTree>
    <p:extLst>
      <p:ext uri="{BB962C8B-B14F-4D97-AF65-F5344CB8AC3E}">
        <p14:creationId xmlns:p14="http://schemas.microsoft.com/office/powerpoint/2010/main" val="214039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287"/>
            <a:ext cx="8229600" cy="431442"/>
          </a:xfrm>
        </p:spPr>
        <p:txBody>
          <a:bodyPr anchor="t">
            <a:normAutofit/>
          </a:bodyPr>
          <a:lstStyle/>
          <a:p>
            <a:r>
              <a:rPr lang="en-US" sz="2400" dirty="0">
                <a:solidFill>
                  <a:srgbClr val="FF0000"/>
                </a:solidFill>
                <a:latin typeface="+mn-lt"/>
              </a:rPr>
              <a:t>References</a:t>
            </a:r>
          </a:p>
        </p:txBody>
      </p:sp>
      <p:sp>
        <p:nvSpPr>
          <p:cNvPr id="3" name="Content Placeholder 2"/>
          <p:cNvSpPr>
            <a:spLocks noGrp="1"/>
          </p:cNvSpPr>
          <p:nvPr>
            <p:ph idx="1"/>
          </p:nvPr>
        </p:nvSpPr>
        <p:spPr>
          <a:xfrm>
            <a:off x="476864" y="790213"/>
            <a:ext cx="8564336" cy="4966519"/>
          </a:xfrm>
        </p:spPr>
        <p:txBody>
          <a:bodyPr>
            <a:noAutofit/>
          </a:bodyPr>
          <a:lstStyle/>
          <a:p>
            <a:pPr marL="342900" lvl="1" indent="-342900">
              <a:buFont typeface="Arial"/>
              <a:buChar char="•"/>
            </a:pPr>
            <a:endParaRPr lang="en-US" sz="1600" dirty="0"/>
          </a:p>
          <a:p>
            <a:pPr marL="0" lvl="1" indent="0">
              <a:lnSpc>
                <a:spcPct val="100000"/>
              </a:lnSpc>
              <a:spcBef>
                <a:spcPts val="600"/>
              </a:spcBef>
              <a:buNone/>
            </a:pPr>
            <a:r>
              <a:rPr lang="en-US" sz="1600" dirty="0"/>
              <a:t>Leite, F. (2019). BIM for Design Coordination: a Virtual Design and Construction Guide for Designers, General Contractors, and Subcontractors. New York: Wiley.</a:t>
            </a:r>
          </a:p>
          <a:p>
            <a:pPr marL="0" lvl="1" indent="0">
              <a:lnSpc>
                <a:spcPct val="100000"/>
              </a:lnSpc>
              <a:spcBef>
                <a:spcPts val="600"/>
              </a:spcBef>
              <a:buNone/>
            </a:pPr>
            <a:r>
              <a:rPr lang="en-US" sz="1600" dirty="0"/>
              <a:t>Milberg, C., and </a:t>
            </a:r>
            <a:r>
              <a:rPr lang="en-US" sz="1600" dirty="0" err="1"/>
              <a:t>Tommelein</a:t>
            </a:r>
            <a:r>
              <a:rPr lang="en-US" sz="1600" dirty="0"/>
              <a:t>, I. (2003). "Role of tolerances and process capability data in product and process design integration." Proceeding of the Construction Research Congress, ASCE, Honolulu, Hawaii, 8.</a:t>
            </a:r>
          </a:p>
          <a:p>
            <a:pPr marL="0" lvl="1" indent="0">
              <a:lnSpc>
                <a:spcPct val="100000"/>
              </a:lnSpc>
              <a:spcBef>
                <a:spcPts val="600"/>
              </a:spcBef>
              <a:buNone/>
            </a:pPr>
            <a:r>
              <a:rPr lang="en-US" sz="1600" dirty="0"/>
              <a:t>Paulson, Boyd (1976). “Designing to Reduce Construction Costs.” In: Journal of the Construction Division 102 (4): 587–592.</a:t>
            </a:r>
          </a:p>
          <a:p>
            <a:pPr marL="0" lvl="1" indent="0">
              <a:lnSpc>
                <a:spcPct val="100000"/>
              </a:lnSpc>
              <a:spcBef>
                <a:spcPts val="600"/>
              </a:spcBef>
              <a:buNone/>
            </a:pPr>
            <a:r>
              <a:rPr lang="en-US" sz="1600" dirty="0" err="1"/>
              <a:t>Shokri</a:t>
            </a:r>
            <a:r>
              <a:rPr lang="en-US" sz="1600" dirty="0"/>
              <a:t>, S., </a:t>
            </a:r>
            <a:r>
              <a:rPr lang="en-US" sz="1600" dirty="0" err="1"/>
              <a:t>Ahn</a:t>
            </a:r>
            <a:r>
              <a:rPr lang="en-US" sz="1600" dirty="0"/>
              <a:t>, S., Lee, S., Haas, C., Haas, R. (2016) “Current Status of Interface Management in Construction: Drivers and Effects of Systematic Interface Management.” In: ASCE Journal of Construction Engineering and Management. DOI: 10.1061/(ASCE)CO.1943-7862.0001035</a:t>
            </a:r>
          </a:p>
          <a:p>
            <a:pPr marL="0" lvl="1" indent="0">
              <a:lnSpc>
                <a:spcPct val="100000"/>
              </a:lnSpc>
              <a:spcBef>
                <a:spcPts val="600"/>
              </a:spcBef>
              <a:buNone/>
            </a:pPr>
            <a:r>
              <a:rPr lang="en-US" sz="1600" dirty="0" err="1"/>
              <a:t>Tommelein</a:t>
            </a:r>
            <a:r>
              <a:rPr lang="en-US" sz="1600" dirty="0"/>
              <a:t>, I.D. (2015). “Journey toward Lean Construction: Pursuing a Paradigm Shift in the AEC Industry.” ASCE, Journal of Construction Engineering and Management, June, 141 (6) 1-12, https://doi.org/10.1061/(ASCE)CO.1943-7862.0000926</a:t>
            </a:r>
          </a:p>
          <a:p>
            <a:pPr marL="0" lvl="1" indent="0">
              <a:lnSpc>
                <a:spcPct val="100000"/>
              </a:lnSpc>
              <a:spcBef>
                <a:spcPts val="600"/>
              </a:spcBef>
              <a:buNone/>
            </a:pPr>
            <a:r>
              <a:rPr lang="en-US" sz="1600" dirty="0"/>
              <a:t>Wang, L., Leite, F. (2016) “Formalized Knowledge Representation for Spatial Conflict Coordination of Mechanical, Electrical and Plumbing (MEP) Systems in New Building Projects”. In: Automation in Construction. Volume 64, pp. 20-26. DOI: 10.1016/j.autcon.2015.12.020</a:t>
            </a:r>
          </a:p>
          <a:p>
            <a:pPr marL="342900" lvl="1" indent="-342900">
              <a:buFont typeface="Arial"/>
              <a:buChar char="•"/>
            </a:pPr>
            <a:endParaRPr lang="en-US" sz="1600" dirty="0"/>
          </a:p>
          <a:p>
            <a:pPr marL="0" indent="0">
              <a:buNone/>
            </a:pPr>
            <a:endParaRPr lang="en-US" sz="1600" dirty="0"/>
          </a:p>
          <a:p>
            <a:endParaRPr lang="en-US" sz="1600" dirty="0"/>
          </a:p>
        </p:txBody>
      </p:sp>
    </p:spTree>
    <p:extLst>
      <p:ext uri="{BB962C8B-B14F-4D97-AF65-F5344CB8AC3E}">
        <p14:creationId xmlns:p14="http://schemas.microsoft.com/office/powerpoint/2010/main" val="2473782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973779"/>
            <a:ext cx="7772400" cy="1422068"/>
          </a:xfrm>
        </p:spPr>
        <p:txBody>
          <a:bodyPr anchor="t">
            <a:normAutofit/>
          </a:bodyPr>
          <a:lstStyle/>
          <a:p>
            <a:pPr algn="l">
              <a:lnSpc>
                <a:spcPct val="100000"/>
              </a:lnSpc>
            </a:pPr>
            <a:r>
              <a:rPr lang="en-US" altLang="zh-CN" sz="2400" dirty="0">
                <a:latin typeface="+mn-lt"/>
                <a:ea typeface="宋体"/>
                <a:cs typeface="宋体"/>
              </a:rPr>
              <a:t>Big Ideas in BIM – Topic 2</a:t>
            </a:r>
            <a:br>
              <a:rPr lang="en-US" altLang="zh-CN" sz="2400" dirty="0">
                <a:latin typeface="+mn-lt"/>
                <a:ea typeface="宋体"/>
                <a:cs typeface="宋体"/>
              </a:rPr>
            </a:br>
            <a:r>
              <a:rPr lang="en-US" altLang="zh-CN" sz="2400" dirty="0">
                <a:solidFill>
                  <a:srgbClr val="FF0000"/>
                </a:solidFill>
                <a:latin typeface="+mn-lt"/>
                <a:ea typeface="宋体"/>
                <a:cs typeface="宋体"/>
              </a:rPr>
              <a:t>Support for objectifying the world - links from domain knowledge to geometry (and back) in a complex environment</a:t>
            </a:r>
          </a:p>
        </p:txBody>
      </p:sp>
      <p:sp>
        <p:nvSpPr>
          <p:cNvPr id="5" name="Rectangle 8"/>
          <p:cNvSpPr>
            <a:spLocks noGrp="1" noChangeArrowheads="1"/>
          </p:cNvSpPr>
          <p:nvPr>
            <p:ph type="subTitle" idx="1"/>
          </p:nvPr>
        </p:nvSpPr>
        <p:spPr>
          <a:xfrm>
            <a:off x="1028700" y="3244189"/>
            <a:ext cx="7086600" cy="1800871"/>
          </a:xfrm>
        </p:spPr>
        <p:txBody>
          <a:bodyPr>
            <a:noAutofit/>
          </a:bodyPr>
          <a:lstStyle/>
          <a:p>
            <a:pPr>
              <a:lnSpc>
                <a:spcPct val="100000"/>
              </a:lnSpc>
              <a:spcBef>
                <a:spcPts val="0"/>
              </a:spcBef>
            </a:pPr>
            <a:r>
              <a:rPr lang="en-US" altLang="zh-CN" sz="2000" b="1" dirty="0">
                <a:ea typeface="宋体"/>
                <a:cs typeface="宋体"/>
              </a:rPr>
              <a:t>Fernanda Leite, Ph.D., P.E., M.ASCE</a:t>
            </a:r>
          </a:p>
          <a:p>
            <a:pPr>
              <a:lnSpc>
                <a:spcPct val="100000"/>
              </a:lnSpc>
              <a:spcBef>
                <a:spcPts val="0"/>
              </a:spcBef>
            </a:pPr>
            <a:r>
              <a:rPr lang="en-US" altLang="zh-CN" sz="2000" dirty="0">
                <a:ea typeface="宋体"/>
                <a:cs typeface="宋体"/>
              </a:rPr>
              <a:t>Associate Professor</a:t>
            </a:r>
          </a:p>
          <a:p>
            <a:pPr>
              <a:lnSpc>
                <a:spcPct val="100000"/>
              </a:lnSpc>
              <a:spcBef>
                <a:spcPts val="0"/>
              </a:spcBef>
            </a:pPr>
            <a:r>
              <a:rPr lang="en-US" altLang="zh-CN" sz="2000" dirty="0">
                <a:ea typeface="宋体"/>
                <a:cs typeface="宋体"/>
              </a:rPr>
              <a:t>Department of Civil, Architectural and Environmental Engineering</a:t>
            </a:r>
          </a:p>
          <a:p>
            <a:pPr>
              <a:lnSpc>
                <a:spcPct val="100000"/>
              </a:lnSpc>
              <a:spcBef>
                <a:spcPts val="0"/>
              </a:spcBef>
            </a:pPr>
            <a:r>
              <a:rPr lang="en-US" altLang="zh-CN" sz="2000" dirty="0">
                <a:ea typeface="宋体"/>
                <a:cs typeface="宋体"/>
              </a:rPr>
              <a:t>The University of Texas at Austin</a:t>
            </a:r>
          </a:p>
          <a:p>
            <a:pPr>
              <a:lnSpc>
                <a:spcPct val="100000"/>
              </a:lnSpc>
              <a:spcBef>
                <a:spcPts val="0"/>
              </a:spcBef>
            </a:pPr>
            <a:r>
              <a:rPr lang="en-US" altLang="zh-CN" sz="2000" dirty="0">
                <a:ea typeface="宋体"/>
                <a:cs typeface="宋体"/>
              </a:rPr>
              <a:t>http://www.caee.utexas.edu/prof/leite/ </a:t>
            </a:r>
          </a:p>
          <a:p>
            <a:pPr>
              <a:lnSpc>
                <a:spcPct val="100000"/>
              </a:lnSpc>
              <a:spcBef>
                <a:spcPts val="0"/>
              </a:spcBef>
            </a:pPr>
            <a:r>
              <a:rPr lang="en-US" altLang="zh-CN" sz="2000" dirty="0">
                <a:ea typeface="宋体"/>
                <a:cs typeface="宋体"/>
              </a:rPr>
              <a:t>Twitter: @</a:t>
            </a:r>
            <a:r>
              <a:rPr lang="en-US" altLang="zh-CN" sz="2000" dirty="0" err="1">
                <a:ea typeface="宋体"/>
                <a:cs typeface="宋体"/>
              </a:rPr>
              <a:t>LeiteBuild</a:t>
            </a:r>
            <a:endParaRPr lang="en-US" altLang="zh-CN" sz="2000" dirty="0">
              <a:ea typeface="宋体"/>
              <a:cs typeface="宋体"/>
            </a:endParaRPr>
          </a:p>
          <a:p>
            <a:pPr>
              <a:lnSpc>
                <a:spcPct val="100000"/>
              </a:lnSpc>
              <a:spcBef>
                <a:spcPts val="0"/>
              </a:spcBef>
            </a:pPr>
            <a:r>
              <a:rPr lang="en-US" altLang="zh-CN" sz="2000" dirty="0">
                <a:ea typeface="宋体"/>
                <a:cs typeface="宋体"/>
              </a:rPr>
              <a:t>Fernanda.Leite@utexas.edu</a:t>
            </a:r>
          </a:p>
          <a:p>
            <a:pPr eaLnBrk="1" hangingPunct="1">
              <a:lnSpc>
                <a:spcPct val="90000"/>
              </a:lnSpc>
            </a:pPr>
            <a:endParaRPr lang="en-US" sz="1200" dirty="0">
              <a:ea typeface="宋体"/>
              <a:cs typeface="宋体"/>
            </a:endParaRPr>
          </a:p>
        </p:txBody>
      </p:sp>
    </p:spTree>
    <p:extLst>
      <p:ext uri="{BB962C8B-B14F-4D97-AF65-F5344CB8AC3E}">
        <p14:creationId xmlns:p14="http://schemas.microsoft.com/office/powerpoint/2010/main" val="37991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287"/>
            <a:ext cx="8229600" cy="1143000"/>
          </a:xfrm>
        </p:spPr>
        <p:txBody>
          <a:bodyPr anchor="t">
            <a:normAutofit/>
          </a:bodyPr>
          <a:lstStyle/>
          <a:p>
            <a:r>
              <a:rPr lang="en-US" sz="2400" dirty="0">
                <a:solidFill>
                  <a:srgbClr val="FF0000"/>
                </a:solidFill>
                <a:latin typeface="+mn-lt"/>
              </a:rPr>
              <a:t>Why this is a big idea</a:t>
            </a:r>
          </a:p>
        </p:txBody>
      </p:sp>
      <p:sp>
        <p:nvSpPr>
          <p:cNvPr id="3" name="Content Placeholder 2"/>
          <p:cNvSpPr>
            <a:spLocks noGrp="1"/>
          </p:cNvSpPr>
          <p:nvPr>
            <p:ph idx="1"/>
          </p:nvPr>
        </p:nvSpPr>
        <p:spPr>
          <a:xfrm>
            <a:off x="519546" y="1062615"/>
            <a:ext cx="8229600" cy="4966519"/>
          </a:xfrm>
        </p:spPr>
        <p:txBody>
          <a:bodyPr>
            <a:normAutofit fontScale="92500" lnSpcReduction="10000"/>
          </a:bodyPr>
          <a:lstStyle/>
          <a:p>
            <a:pPr marL="0" indent="0">
              <a:buNone/>
            </a:pPr>
            <a:r>
              <a:rPr lang="en-US" sz="2200" dirty="0"/>
              <a:t>Large architecture, engineering, construction, and operations (AECO) firms contain massive banks of knowledge yet often struggle to transfer knowledge effectively across siloed teams and departments (Gallaher et al. 2004). </a:t>
            </a:r>
          </a:p>
          <a:p>
            <a:pPr marL="0" indent="0">
              <a:buNone/>
            </a:pPr>
            <a:endParaRPr lang="en-US" sz="2200" dirty="0"/>
          </a:p>
          <a:p>
            <a:pPr marL="0" indent="0">
              <a:buNone/>
            </a:pPr>
            <a:r>
              <a:rPr lang="en-US" sz="2200" dirty="0"/>
              <a:t>Many organizations don’t know what they know (</a:t>
            </a:r>
            <a:r>
              <a:rPr lang="en-US" sz="2200" dirty="0" err="1"/>
              <a:t>Chinowsky</a:t>
            </a:r>
            <a:r>
              <a:rPr lang="en-US" sz="2200" dirty="0"/>
              <a:t> and </a:t>
            </a:r>
            <a:r>
              <a:rPr lang="en-US" sz="2200" dirty="0" err="1"/>
              <a:t>Songer</a:t>
            </a:r>
            <a:r>
              <a:rPr lang="en-US" sz="2200" dirty="0"/>
              <a:t> 2011) and the knowledge they possess is not readily available to the employees who need it. </a:t>
            </a:r>
          </a:p>
          <a:p>
            <a:pPr marL="342900" lvl="1" indent="0">
              <a:buNone/>
            </a:pPr>
            <a:r>
              <a:rPr lang="en-US" sz="2200" dirty="0"/>
              <a:t>How will the rising generation of construction professionals apply the insight of veteran practitioners, in an industry where recent economic turmoil has driven them to retire in droves? </a:t>
            </a:r>
          </a:p>
          <a:p>
            <a:pPr marL="0" indent="0">
              <a:buNone/>
            </a:pPr>
            <a:endParaRPr lang="en-US" sz="2200" dirty="0"/>
          </a:p>
          <a:p>
            <a:pPr marL="0" indent="0">
              <a:buNone/>
            </a:pPr>
            <a:r>
              <a:rPr lang="en-US" sz="2200" dirty="0"/>
              <a:t>When workers fail to access existing knowledge within their firm, they waste resources regenerating knowledge and potentially apply suboptimal solutions (</a:t>
            </a:r>
            <a:r>
              <a:rPr lang="en-US" sz="2200" dirty="0" err="1"/>
              <a:t>Poleacovschi</a:t>
            </a:r>
            <a:r>
              <a:rPr lang="en-US" sz="2200" dirty="0"/>
              <a:t> et al. 2019). </a:t>
            </a:r>
          </a:p>
          <a:p>
            <a:pPr marL="0" indent="0">
              <a:buNone/>
            </a:pPr>
            <a:endParaRPr lang="en-US" sz="2200" dirty="0"/>
          </a:p>
          <a:p>
            <a:pPr marL="0" indent="0">
              <a:buNone/>
            </a:pPr>
            <a:r>
              <a:rPr lang="en-US" sz="2200" dirty="0"/>
              <a:t>The ability to marshal and deploy knowledge that is dispersed across organizations will always be a central organizational challenge. </a:t>
            </a:r>
          </a:p>
          <a:p>
            <a:pPr marL="0" indent="0">
              <a:buNone/>
            </a:pPr>
            <a:endParaRPr lang="en-US" dirty="0"/>
          </a:p>
        </p:txBody>
      </p:sp>
    </p:spTree>
    <p:extLst>
      <p:ext uri="{BB962C8B-B14F-4D97-AF65-F5344CB8AC3E}">
        <p14:creationId xmlns:p14="http://schemas.microsoft.com/office/powerpoint/2010/main" val="203011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8" y="522287"/>
            <a:ext cx="8229600" cy="485631"/>
          </a:xfrm>
        </p:spPr>
        <p:txBody>
          <a:bodyPr anchor="t">
            <a:normAutofit/>
          </a:bodyPr>
          <a:lstStyle/>
          <a:p>
            <a:r>
              <a:rPr lang="en-US" sz="2400" dirty="0">
                <a:solidFill>
                  <a:srgbClr val="FF0000"/>
                </a:solidFill>
                <a:latin typeface="+mn-lt"/>
              </a:rPr>
              <a:t>Opportunities</a:t>
            </a:r>
          </a:p>
        </p:txBody>
      </p:sp>
      <p:sp>
        <p:nvSpPr>
          <p:cNvPr id="3" name="Content Placeholder 2"/>
          <p:cNvSpPr>
            <a:spLocks noGrp="1"/>
          </p:cNvSpPr>
          <p:nvPr>
            <p:ph idx="1"/>
          </p:nvPr>
        </p:nvSpPr>
        <p:spPr>
          <a:xfrm>
            <a:off x="353289" y="1135347"/>
            <a:ext cx="8520545" cy="5597962"/>
          </a:xfrm>
        </p:spPr>
        <p:txBody>
          <a:bodyPr>
            <a:normAutofit fontScale="92500" lnSpcReduction="10000"/>
          </a:bodyPr>
          <a:lstStyle/>
          <a:p>
            <a:pPr marL="0" indent="0">
              <a:lnSpc>
                <a:spcPct val="110000"/>
              </a:lnSpc>
              <a:spcBef>
                <a:spcPts val="1200"/>
              </a:spcBef>
              <a:buNone/>
            </a:pPr>
            <a:r>
              <a:rPr lang="en-US" sz="2200" dirty="0"/>
              <a:t>Capturing and integrating/fusing information from all phases of the project lifecycle into building databases such as BIM helps firm transfer and reuse knowledge.</a:t>
            </a:r>
          </a:p>
          <a:p>
            <a:pPr marL="0" indent="0">
              <a:lnSpc>
                <a:spcPct val="110000"/>
              </a:lnSpc>
              <a:spcBef>
                <a:spcPts val="1200"/>
              </a:spcBef>
              <a:buNone/>
            </a:pPr>
            <a:r>
              <a:rPr lang="en-US" sz="2200" dirty="0"/>
              <a:t>BIM helps transform the tools used to both store and explore information and knowledge, and in so doing, the way engineers seek answers to technical questions.</a:t>
            </a:r>
          </a:p>
          <a:p>
            <a:pPr marL="0" indent="0">
              <a:lnSpc>
                <a:spcPct val="110000"/>
              </a:lnSpc>
              <a:spcBef>
                <a:spcPts val="1200"/>
              </a:spcBef>
              <a:buNone/>
            </a:pPr>
            <a:r>
              <a:rPr lang="en-US" sz="2200" dirty="0"/>
              <a:t>BIM facilitates new types of knowledge management (KM) systems which unites several previously disparate streams of communication to solve the issues of input and interoperability of today’s KM systems. Examples are: </a:t>
            </a:r>
          </a:p>
          <a:p>
            <a:pPr marL="342900" lvl="1" indent="0">
              <a:lnSpc>
                <a:spcPct val="110000"/>
              </a:lnSpc>
              <a:spcBef>
                <a:spcPts val="1200"/>
              </a:spcBef>
              <a:buNone/>
            </a:pPr>
            <a:r>
              <a:rPr lang="en-US" sz="2200" dirty="0"/>
              <a:t>Recent advances in semantic web (Antoniou et al., 2012) and linked data (</a:t>
            </a:r>
            <a:r>
              <a:rPr lang="en-US" sz="2200" dirty="0" err="1"/>
              <a:t>Bizer</a:t>
            </a:r>
            <a:r>
              <a:rPr lang="en-US" sz="2200" dirty="0"/>
              <a:t> et al., 2011) technologies for encoding, searching, and reasoning and structural knowledge</a:t>
            </a:r>
          </a:p>
          <a:p>
            <a:pPr marL="342900" lvl="1" indent="0">
              <a:lnSpc>
                <a:spcPct val="110000"/>
              </a:lnSpc>
              <a:spcBef>
                <a:spcPts val="1200"/>
              </a:spcBef>
              <a:buNone/>
            </a:pPr>
            <a:r>
              <a:rPr lang="en-US" sz="2200" dirty="0"/>
              <a:t>Recent advances in information retrieval (Zhang et al., 2017), machine learning (</a:t>
            </a:r>
            <a:r>
              <a:rPr lang="en-US" sz="2200" dirty="0" err="1"/>
              <a:t>Domingos</a:t>
            </a:r>
            <a:r>
              <a:rPr lang="en-US" sz="2200" dirty="0"/>
              <a:t>, 2012), knowledge graphs (</a:t>
            </a:r>
            <a:r>
              <a:rPr lang="en-US" sz="2200" dirty="0" err="1"/>
              <a:t>Bordes</a:t>
            </a:r>
            <a:r>
              <a:rPr lang="en-US" sz="2200" dirty="0"/>
              <a:t> and </a:t>
            </a:r>
            <a:r>
              <a:rPr lang="en-US" sz="2200" dirty="0" err="1"/>
              <a:t>Gabrilovich</a:t>
            </a:r>
            <a:r>
              <a:rPr lang="en-US" sz="2200" dirty="0"/>
              <a:t>, 2014) and knowledge graph embedding (</a:t>
            </a:r>
            <a:r>
              <a:rPr lang="en-US" sz="2200" dirty="0" err="1"/>
              <a:t>Bordes</a:t>
            </a:r>
            <a:r>
              <a:rPr lang="en-US" sz="2200" dirty="0"/>
              <a:t> et al. 2013)</a:t>
            </a:r>
          </a:p>
          <a:p>
            <a:pPr>
              <a:lnSpc>
                <a:spcPct val="110000"/>
              </a:lnSpc>
              <a:spcBef>
                <a:spcPts val="1200"/>
              </a:spcBef>
            </a:pPr>
            <a:endParaRPr lang="en-US" dirty="0"/>
          </a:p>
          <a:p>
            <a:endParaRPr lang="en-US" dirty="0"/>
          </a:p>
        </p:txBody>
      </p:sp>
    </p:spTree>
    <p:extLst>
      <p:ext uri="{BB962C8B-B14F-4D97-AF65-F5344CB8AC3E}">
        <p14:creationId xmlns:p14="http://schemas.microsoft.com/office/powerpoint/2010/main" val="193746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09" y="472042"/>
            <a:ext cx="8229600" cy="421578"/>
          </a:xfrm>
        </p:spPr>
        <p:txBody>
          <a:bodyPr anchor="t">
            <a:normAutofit/>
          </a:bodyPr>
          <a:lstStyle/>
          <a:p>
            <a:r>
              <a:rPr lang="en-US" sz="2400" dirty="0">
                <a:solidFill>
                  <a:srgbClr val="FF0000"/>
                </a:solidFill>
                <a:latin typeface="+mn-lt"/>
              </a:rPr>
              <a:t>Risks and needs for further research</a:t>
            </a:r>
          </a:p>
        </p:txBody>
      </p:sp>
      <p:sp>
        <p:nvSpPr>
          <p:cNvPr id="3" name="Content Placeholder 2"/>
          <p:cNvSpPr>
            <a:spLocks noGrp="1"/>
          </p:cNvSpPr>
          <p:nvPr>
            <p:ph idx="1"/>
          </p:nvPr>
        </p:nvSpPr>
        <p:spPr>
          <a:xfrm>
            <a:off x="457200" y="1080670"/>
            <a:ext cx="8229600" cy="5531886"/>
          </a:xfrm>
        </p:spPr>
        <p:txBody>
          <a:bodyPr>
            <a:noAutofit/>
          </a:bodyPr>
          <a:lstStyle/>
          <a:p>
            <a:pPr marL="0" indent="0">
              <a:lnSpc>
                <a:spcPct val="110000"/>
              </a:lnSpc>
              <a:spcBef>
                <a:spcPts val="1200"/>
              </a:spcBef>
              <a:buNone/>
            </a:pPr>
            <a:r>
              <a:rPr lang="en-US" sz="2000" dirty="0"/>
              <a:t>Multiple sources of data in BIM systems are often not sufficiently leveraged to ensure comprehensiveness. </a:t>
            </a:r>
          </a:p>
          <a:p>
            <a:pPr marL="0" indent="0">
              <a:lnSpc>
                <a:spcPct val="110000"/>
              </a:lnSpc>
              <a:spcBef>
                <a:spcPts val="1200"/>
              </a:spcBef>
              <a:buNone/>
            </a:pPr>
            <a:r>
              <a:rPr lang="en-US" sz="2000" dirty="0"/>
              <a:t>Engineering work has been increasingly digitized in computer-interpretable, parametric representations with the increasing popularity of BIM. However, many engineering decisions are still not represented digitally. BIM could circumvent the challenge of manual knowledge input into knowledge bases, leveraging pre-existing digital work products of engineers to represent knowledge.</a:t>
            </a:r>
          </a:p>
          <a:p>
            <a:pPr marL="0" indent="0">
              <a:lnSpc>
                <a:spcPct val="110000"/>
              </a:lnSpc>
              <a:spcBef>
                <a:spcPts val="1200"/>
              </a:spcBef>
              <a:buNone/>
            </a:pPr>
            <a:r>
              <a:rPr lang="en-US" sz="2000" dirty="0"/>
              <a:t>Fundamental shift in how engineers manage and acquire knowledge, relying on digital information to fully enable seamless use of the population of databases. Currently, this shift may not be sufficiently implemented.</a:t>
            </a:r>
          </a:p>
          <a:p>
            <a:pPr marL="0" indent="0">
              <a:lnSpc>
                <a:spcPct val="110000"/>
              </a:lnSpc>
              <a:spcBef>
                <a:spcPts val="1200"/>
              </a:spcBef>
              <a:buNone/>
            </a:pPr>
            <a:r>
              <a:rPr lang="en-US" sz="2000" dirty="0"/>
              <a:t>Research needs to improve the interface between the traditional computer science-based linked data field and civil engineering. Such synergetic collaboration would also provide a significant scientific and multidisciplinary body of work. </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746114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429"/>
            <a:ext cx="8229600" cy="381722"/>
          </a:xfrm>
        </p:spPr>
        <p:txBody>
          <a:bodyPr anchor="t">
            <a:normAutofit fontScale="90000"/>
          </a:bodyPr>
          <a:lstStyle/>
          <a:p>
            <a:r>
              <a:rPr lang="en-US" sz="2400" dirty="0">
                <a:solidFill>
                  <a:srgbClr val="FF0000"/>
                </a:solidFill>
                <a:latin typeface="+mn-lt"/>
              </a:rPr>
              <a:t>References</a:t>
            </a:r>
          </a:p>
        </p:txBody>
      </p:sp>
      <p:sp>
        <p:nvSpPr>
          <p:cNvPr id="3" name="Content Placeholder 2"/>
          <p:cNvSpPr>
            <a:spLocks noGrp="1"/>
          </p:cNvSpPr>
          <p:nvPr>
            <p:ph idx="1"/>
          </p:nvPr>
        </p:nvSpPr>
        <p:spPr>
          <a:xfrm>
            <a:off x="457200" y="552084"/>
            <a:ext cx="8564336" cy="5796757"/>
          </a:xfrm>
        </p:spPr>
        <p:txBody>
          <a:bodyPr>
            <a:noAutofit/>
          </a:bodyPr>
          <a:lstStyle/>
          <a:p>
            <a:pPr marL="0" lvl="1" indent="0">
              <a:lnSpc>
                <a:spcPct val="100000"/>
              </a:lnSpc>
              <a:spcBef>
                <a:spcPts val="600"/>
              </a:spcBef>
              <a:buNone/>
            </a:pPr>
            <a:r>
              <a:rPr lang="en-US" sz="1200" dirty="0"/>
              <a:t>Antoniou, G., </a:t>
            </a:r>
            <a:r>
              <a:rPr lang="en-US" sz="1200" dirty="0" err="1"/>
              <a:t>Groth</a:t>
            </a:r>
            <a:r>
              <a:rPr lang="en-US" sz="1200" dirty="0"/>
              <a:t>, P., van </a:t>
            </a:r>
            <a:r>
              <a:rPr lang="en-US" sz="1200" dirty="0" err="1"/>
              <a:t>Harmelen</a:t>
            </a:r>
            <a:r>
              <a:rPr lang="en-US" sz="1200" dirty="0"/>
              <a:t>, F., Hoekstra, R. (2012). A Semantic Web Primer. 3</a:t>
            </a:r>
            <a:r>
              <a:rPr lang="en-US" sz="1200" baseline="30000" dirty="0"/>
              <a:t>rd</a:t>
            </a:r>
            <a:r>
              <a:rPr lang="en-US" sz="1200" dirty="0"/>
              <a:t> Edition. Cambridge: MIT Press. 269 pp.</a:t>
            </a:r>
          </a:p>
          <a:p>
            <a:pPr marL="0" lvl="1" indent="0">
              <a:lnSpc>
                <a:spcPct val="100000"/>
              </a:lnSpc>
              <a:spcBef>
                <a:spcPts val="600"/>
              </a:spcBef>
              <a:buNone/>
            </a:pPr>
            <a:r>
              <a:rPr lang="en-US" sz="1200" dirty="0" err="1"/>
              <a:t>Bizer</a:t>
            </a:r>
            <a:r>
              <a:rPr lang="en-US" sz="1200" dirty="0"/>
              <a:t>, C., Heath, T., &amp; Berners-Lee, T. (2011). Linked data-the story so far. Semantic services, interoperability and web applications: emerging concepts. IGI Global (pp. 205-227).</a:t>
            </a:r>
          </a:p>
          <a:p>
            <a:pPr marL="0" lvl="1" indent="0">
              <a:lnSpc>
                <a:spcPct val="100000"/>
              </a:lnSpc>
              <a:spcBef>
                <a:spcPts val="600"/>
              </a:spcBef>
              <a:buNone/>
            </a:pPr>
            <a:r>
              <a:rPr lang="en-US" sz="1200" dirty="0" err="1"/>
              <a:t>Bordes</a:t>
            </a:r>
            <a:r>
              <a:rPr lang="en-US" sz="1200" dirty="0"/>
              <a:t>, A., </a:t>
            </a:r>
            <a:r>
              <a:rPr lang="en-US" sz="1200" dirty="0" err="1"/>
              <a:t>Usunier</a:t>
            </a:r>
            <a:r>
              <a:rPr lang="en-US" sz="1200" dirty="0"/>
              <a:t>, N., Garcia-Duran, A., Weston, J., &amp; </a:t>
            </a:r>
            <a:r>
              <a:rPr lang="en-US" sz="1200" dirty="0" err="1"/>
              <a:t>Yakhnenko</a:t>
            </a:r>
            <a:r>
              <a:rPr lang="en-US" sz="1200" dirty="0"/>
              <a:t>, O. (2013). Translating </a:t>
            </a:r>
            <a:r>
              <a:rPr lang="en-US" sz="1200" dirty="0" err="1"/>
              <a:t>embeddings</a:t>
            </a:r>
            <a:r>
              <a:rPr lang="en-US" sz="1200" dirty="0"/>
              <a:t> for modeling multi-relational data. In Advances in neural information processing systems (pp. 2787-2795).</a:t>
            </a:r>
          </a:p>
          <a:p>
            <a:pPr marL="0" lvl="1" indent="0">
              <a:lnSpc>
                <a:spcPct val="100000"/>
              </a:lnSpc>
              <a:spcBef>
                <a:spcPts val="600"/>
              </a:spcBef>
              <a:buNone/>
            </a:pPr>
            <a:r>
              <a:rPr lang="en-US" sz="1200" dirty="0" err="1"/>
              <a:t>Bordes</a:t>
            </a:r>
            <a:r>
              <a:rPr lang="en-US" sz="1200" dirty="0"/>
              <a:t>, A., &amp; </a:t>
            </a:r>
            <a:r>
              <a:rPr lang="en-US" sz="1200" dirty="0" err="1"/>
              <a:t>Gabrilovich</a:t>
            </a:r>
            <a:r>
              <a:rPr lang="en-US" sz="1200" dirty="0"/>
              <a:t>, E. (2014). Constructing and mining web-scale knowledge graphs. In Proceedings of the 20th ACM SIGKDD international conference on Knowledge discovery and data mining (pp. 1967-1967).</a:t>
            </a:r>
          </a:p>
          <a:p>
            <a:pPr marL="0" lvl="1" indent="0">
              <a:lnSpc>
                <a:spcPct val="100000"/>
              </a:lnSpc>
              <a:spcBef>
                <a:spcPts val="600"/>
              </a:spcBef>
              <a:buNone/>
            </a:pPr>
            <a:r>
              <a:rPr lang="en-US" sz="1200" dirty="0" err="1"/>
              <a:t>Chinowsky</a:t>
            </a:r>
            <a:r>
              <a:rPr lang="en-US" sz="1200" dirty="0"/>
              <a:t>, P., </a:t>
            </a:r>
            <a:r>
              <a:rPr lang="en-US" sz="1200" dirty="0" err="1"/>
              <a:t>Songer</a:t>
            </a:r>
            <a:r>
              <a:rPr lang="en-US" sz="1200" dirty="0"/>
              <a:t>, A. (2011) Organization Management in Construction. London: </a:t>
            </a:r>
            <a:r>
              <a:rPr lang="en-US" sz="1200" dirty="0" err="1"/>
              <a:t>Spon</a:t>
            </a:r>
            <a:r>
              <a:rPr lang="en-US" sz="1200" dirty="0"/>
              <a:t> Press. 203 pp.</a:t>
            </a:r>
          </a:p>
          <a:p>
            <a:pPr marL="0" lvl="1" indent="0">
              <a:lnSpc>
                <a:spcPct val="100000"/>
              </a:lnSpc>
              <a:spcBef>
                <a:spcPts val="600"/>
              </a:spcBef>
              <a:buNone/>
            </a:pPr>
            <a:r>
              <a:rPr lang="en-US" sz="1200" dirty="0" err="1"/>
              <a:t>Domingos</a:t>
            </a:r>
            <a:r>
              <a:rPr lang="en-US" sz="1200" dirty="0"/>
              <a:t>, P. (2012). A few useful things to know about machine learning. Communications of the ACM, 55(10), 78-87.</a:t>
            </a:r>
          </a:p>
          <a:p>
            <a:pPr marL="0" lvl="1" indent="0">
              <a:lnSpc>
                <a:spcPct val="100000"/>
              </a:lnSpc>
              <a:spcBef>
                <a:spcPts val="600"/>
              </a:spcBef>
              <a:buNone/>
            </a:pPr>
            <a:r>
              <a:rPr lang="en-US" sz="1200" dirty="0"/>
              <a:t>Gallaher, M.P., O’Connor, A.C. and </a:t>
            </a:r>
            <a:r>
              <a:rPr lang="en-US" sz="1200" dirty="0" err="1"/>
              <a:t>Gilday</a:t>
            </a:r>
            <a:r>
              <a:rPr lang="en-US" sz="1200" dirty="0"/>
              <a:t>, L.T. (2004) Cost analysis of inadequate interoperability in the U.S. capital facilities industry, National Institute of Standards and Technology </a:t>
            </a:r>
          </a:p>
          <a:p>
            <a:pPr marL="0" lvl="1" indent="0">
              <a:lnSpc>
                <a:spcPct val="100000"/>
              </a:lnSpc>
              <a:spcBef>
                <a:spcPts val="600"/>
              </a:spcBef>
              <a:buNone/>
            </a:pPr>
            <a:r>
              <a:rPr lang="en-US" sz="1200" dirty="0" err="1"/>
              <a:t>Poleacovschi</a:t>
            </a:r>
            <a:r>
              <a:rPr lang="en-US" sz="1200" dirty="0"/>
              <a:t>, C., </a:t>
            </a:r>
            <a:r>
              <a:rPr lang="en-US" sz="1200" dirty="0" err="1"/>
              <a:t>Javernick</a:t>
            </a:r>
            <a:r>
              <a:rPr lang="en-US" sz="1200" dirty="0"/>
              <a:t>-Will, A., Tong, T., </a:t>
            </a:r>
            <a:r>
              <a:rPr lang="en-US" sz="1200" dirty="0" err="1"/>
              <a:t>Wanberg</a:t>
            </a:r>
            <a:r>
              <a:rPr lang="en-US" sz="1200" dirty="0"/>
              <a:t>, J. (2019) “Engineers Seeking Knowledge: Effect of Control Systems on Accessibility of Tacit and Codified Knowledge.” In: ASCE Journal of Construction Engineering and Management. DOI: 10.1061/(ASCE)CO.1943-7862.0001594</a:t>
            </a:r>
          </a:p>
          <a:p>
            <a:pPr marL="0" lvl="1" indent="0">
              <a:lnSpc>
                <a:spcPct val="100000"/>
              </a:lnSpc>
              <a:spcBef>
                <a:spcPts val="600"/>
              </a:spcBef>
              <a:buNone/>
            </a:pPr>
            <a:r>
              <a:rPr lang="en-US" sz="1200" dirty="0"/>
              <a:t>Wang, L.; Leite, F. (2016) “Formalized Knowledge Representation for Spatial Conflict Coordination of Mechanical, Electrical and Plumbing (MEP) Systems in New Building Projects”. In: Automation in Construction. Volume 64, pp. 20-26. DOI: 10.1016/j.autcon.2015.12.020</a:t>
            </a:r>
          </a:p>
          <a:p>
            <a:pPr marL="0" lvl="1" indent="0">
              <a:lnSpc>
                <a:spcPct val="100000"/>
              </a:lnSpc>
              <a:spcBef>
                <a:spcPts val="600"/>
              </a:spcBef>
              <a:buNone/>
            </a:pPr>
            <a:r>
              <a:rPr lang="en-US" sz="1200" dirty="0"/>
              <a:t>Wang, L.; Leite, F. (2015) “Process Knowledge Capture in BIM-Based Mechanical, Electrical, Plumbing Design Coordination Meetings”. In: ASCE Journal of Computing in Civil Engineering. DOI: 10.1061/(ASCE)CP.1943-5487.0000484</a:t>
            </a:r>
          </a:p>
          <a:p>
            <a:pPr marL="0" lvl="1" indent="0">
              <a:lnSpc>
                <a:spcPct val="100000"/>
              </a:lnSpc>
              <a:spcBef>
                <a:spcPts val="600"/>
              </a:spcBef>
              <a:buNone/>
            </a:pPr>
            <a:r>
              <a:rPr lang="en-US" sz="1200" dirty="0"/>
              <a:t>Zhang, Y., </a:t>
            </a:r>
            <a:r>
              <a:rPr lang="en-US" sz="1200" dirty="0" err="1"/>
              <a:t>Mustafizur</a:t>
            </a:r>
            <a:r>
              <a:rPr lang="en-US" sz="1200" dirty="0"/>
              <a:t> Rahman, M., </a:t>
            </a:r>
            <a:r>
              <a:rPr lang="en-US" sz="1200" dirty="0" err="1"/>
              <a:t>Braylan</a:t>
            </a:r>
            <a:r>
              <a:rPr lang="en-US" sz="1200" dirty="0"/>
              <a:t>, A., Dang, B., Chang, H.-L., Kim, H., McNamara, Q., </a:t>
            </a:r>
            <a:r>
              <a:rPr lang="en-US" sz="1200" dirty="0" err="1"/>
              <a:t>Angert</a:t>
            </a:r>
            <a:r>
              <a:rPr lang="en-US" sz="1200" dirty="0"/>
              <a:t>, A., Banner, E., </a:t>
            </a:r>
            <a:r>
              <a:rPr lang="en-US" sz="1200" dirty="0" err="1"/>
              <a:t>Khetan</a:t>
            </a:r>
            <a:r>
              <a:rPr lang="en-US" sz="1200" dirty="0"/>
              <a:t>, V., McDonnell, T., Thanh Nguyen, A., Xu, D., Wallace, B. C., and Lease, M. (2017) Neural Information Retrieval: A Literature Review. Technical report, University of Texas at Austin, </a:t>
            </a:r>
            <a:r>
              <a:rPr lang="en-US" sz="1200" dirty="0" err="1"/>
              <a:t>ArXiv</a:t>
            </a:r>
            <a:r>
              <a:rPr lang="en-US" sz="1200" dirty="0"/>
              <a:t> 1611.06792. </a:t>
            </a:r>
          </a:p>
        </p:txBody>
      </p:sp>
    </p:spTree>
    <p:extLst>
      <p:ext uri="{BB962C8B-B14F-4D97-AF65-F5344CB8AC3E}">
        <p14:creationId xmlns:p14="http://schemas.microsoft.com/office/powerpoint/2010/main" val="4099152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ChangeArrowheads="1"/>
          </p:cNvSpPr>
          <p:nvPr/>
        </p:nvSpPr>
        <p:spPr bwMode="auto">
          <a:xfrm>
            <a:off x="0" y="119063"/>
            <a:ext cx="9144000" cy="523875"/>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Helvetica Neue"/>
                <a:ea typeface="Helvetica Neue"/>
                <a:cs typeface="Helvetica Neue"/>
              </a:defRPr>
            </a:lvl1pPr>
            <a:lvl2pPr marL="742950" indent="-285750">
              <a:spcBef>
                <a:spcPct val="20000"/>
              </a:spcBef>
              <a:buFont typeface="Arial" panose="020B0604020202020204" pitchFamily="34" charset="0"/>
              <a:buChar char="–"/>
              <a:defRPr sz="2800">
                <a:solidFill>
                  <a:schemeClr val="tx1"/>
                </a:solidFill>
                <a:latin typeface="Helvetica Neue"/>
                <a:ea typeface="Helvetica Neue"/>
                <a:cs typeface="Helvetica Neue"/>
              </a:defRPr>
            </a:lvl2pPr>
            <a:lvl3pPr marL="1143000" indent="-228600">
              <a:spcBef>
                <a:spcPct val="20000"/>
              </a:spcBef>
              <a:buFont typeface="Arial" panose="020B0604020202020204" pitchFamily="34" charset="0"/>
              <a:buChar char="•"/>
              <a:defRPr sz="2400">
                <a:solidFill>
                  <a:schemeClr val="tx1"/>
                </a:solidFill>
                <a:latin typeface="Helvetica Neue"/>
                <a:ea typeface="Helvetica Neue"/>
                <a:cs typeface="Helvetica Neue"/>
              </a:defRPr>
            </a:lvl3pPr>
            <a:lvl4pPr marL="16002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4pPr>
            <a:lvl5pPr marL="20574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9pPr>
          </a:lstStyle>
          <a:p>
            <a:pPr>
              <a:spcBef>
                <a:spcPct val="0"/>
              </a:spcBef>
              <a:buFontTx/>
              <a:buNone/>
            </a:pPr>
            <a:endParaRPr lang="en-US" altLang="en-US" sz="2800">
              <a:latin typeface="Times New Roman" panose="02020603050405020304" pitchFamily="18" charset="0"/>
              <a:ea typeface="MS PGothic" panose="020B0600070205080204" pitchFamily="34" charset="-128"/>
              <a:cs typeface="Arial" panose="020B0604020202020204" pitchFamily="34" charset="0"/>
            </a:endParaRPr>
          </a:p>
        </p:txBody>
      </p:sp>
      <p:sp>
        <p:nvSpPr>
          <p:cNvPr id="6147" name="Rectangle 2"/>
          <p:cNvSpPr>
            <a:spLocks noGrp="1" noChangeArrowheads="1"/>
          </p:cNvSpPr>
          <p:nvPr>
            <p:ph type="ctrTitle"/>
          </p:nvPr>
        </p:nvSpPr>
        <p:spPr>
          <a:xfrm>
            <a:off x="363679" y="685800"/>
            <a:ext cx="8526752" cy="1423770"/>
          </a:xfrm>
        </p:spPr>
        <p:txBody>
          <a:bodyPr anchor="t">
            <a:normAutofit/>
          </a:bodyPr>
          <a:lstStyle/>
          <a:p>
            <a:pPr marL="465138" algn="l" eaLnBrk="1" hangingPunct="1">
              <a:lnSpc>
                <a:spcPct val="100000"/>
              </a:lnSpc>
            </a:pPr>
            <a:r>
              <a:rPr lang="en-US" sz="2400" dirty="0">
                <a:solidFill>
                  <a:schemeClr val="tx1">
                    <a:lumMod val="75000"/>
                    <a:lumOff val="25000"/>
                  </a:schemeClr>
                </a:solidFill>
                <a:latin typeface="+mn-lt"/>
                <a:ea typeface="宋体"/>
                <a:cs typeface="宋体"/>
              </a:rPr>
              <a:t>Big Ideas in BIM - Topic 3</a:t>
            </a:r>
            <a:br>
              <a:rPr lang="en-US" sz="2400" dirty="0">
                <a:solidFill>
                  <a:schemeClr val="tx1">
                    <a:lumMod val="75000"/>
                    <a:lumOff val="25000"/>
                  </a:schemeClr>
                </a:solidFill>
                <a:latin typeface="+mn-lt"/>
                <a:ea typeface="宋体"/>
                <a:cs typeface="宋体"/>
              </a:rPr>
            </a:br>
            <a:r>
              <a:rPr lang="en-US" sz="2400" dirty="0">
                <a:solidFill>
                  <a:srgbClr val="FF0000"/>
                </a:solidFill>
                <a:latin typeface="+mn-lt"/>
                <a:ea typeface="宋体"/>
                <a:cs typeface="宋体"/>
              </a:rPr>
              <a:t>Fusion of data from heterogeneous sources to support tasks such as simulation and prediction</a:t>
            </a:r>
            <a:endParaRPr lang="en-US" altLang="en-US" sz="2400" dirty="0">
              <a:solidFill>
                <a:srgbClr val="FF0000"/>
              </a:solidFill>
              <a:latin typeface="+mn-lt"/>
              <a:ea typeface="宋体"/>
              <a:cs typeface="宋体"/>
            </a:endParaRPr>
          </a:p>
        </p:txBody>
      </p:sp>
      <p:sp>
        <p:nvSpPr>
          <p:cNvPr id="6156" name="Rectangle 2"/>
          <p:cNvSpPr>
            <a:spLocks noChangeArrowheads="1"/>
          </p:cNvSpPr>
          <p:nvPr/>
        </p:nvSpPr>
        <p:spPr bwMode="auto">
          <a:xfrm>
            <a:off x="-185739" y="2265004"/>
            <a:ext cx="926782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Neue"/>
                <a:ea typeface="Helvetica Neue"/>
                <a:cs typeface="Helvetica Neue"/>
              </a:defRPr>
            </a:lvl1pPr>
            <a:lvl2pPr marL="742950" indent="-285750">
              <a:spcBef>
                <a:spcPct val="20000"/>
              </a:spcBef>
              <a:buFont typeface="Arial" panose="020B0604020202020204" pitchFamily="34" charset="0"/>
              <a:buChar char="–"/>
              <a:defRPr sz="2800">
                <a:solidFill>
                  <a:schemeClr val="tx1"/>
                </a:solidFill>
                <a:latin typeface="Helvetica Neue"/>
                <a:ea typeface="Helvetica Neue"/>
                <a:cs typeface="Helvetica Neue"/>
              </a:defRPr>
            </a:lvl2pPr>
            <a:lvl3pPr marL="1143000" indent="-228600">
              <a:spcBef>
                <a:spcPct val="20000"/>
              </a:spcBef>
              <a:buFont typeface="Arial" panose="020B0604020202020204" pitchFamily="34" charset="0"/>
              <a:buChar char="•"/>
              <a:defRPr sz="2400">
                <a:solidFill>
                  <a:schemeClr val="tx1"/>
                </a:solidFill>
                <a:latin typeface="Helvetica Neue"/>
                <a:ea typeface="Helvetica Neue"/>
                <a:cs typeface="Helvetica Neue"/>
              </a:defRPr>
            </a:lvl3pPr>
            <a:lvl4pPr marL="16002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4pPr>
            <a:lvl5pPr marL="20574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9pPr>
          </a:lstStyle>
          <a:p>
            <a:pPr algn="ctr">
              <a:spcBef>
                <a:spcPct val="0"/>
              </a:spcBef>
              <a:buFontTx/>
              <a:buNone/>
            </a:pPr>
            <a:r>
              <a:rPr lang="en-US" altLang="en-US" sz="2000" b="1" dirty="0">
                <a:latin typeface="+mn-lt"/>
                <a:ea typeface="MS PGothic" panose="020B0600070205080204" pitchFamily="34" charset="-128"/>
                <a:cs typeface="Arial" panose="020B0604020202020204" pitchFamily="34" charset="0"/>
              </a:rPr>
              <a:t>Burcu Akinci</a:t>
            </a:r>
          </a:p>
          <a:p>
            <a:pPr algn="ctr">
              <a:spcBef>
                <a:spcPct val="0"/>
              </a:spcBef>
              <a:buFontTx/>
              <a:buNone/>
            </a:pPr>
            <a:r>
              <a:rPr lang="en-US" altLang="en-US" sz="2000" dirty="0">
                <a:latin typeface="+mn-lt"/>
                <a:ea typeface="MS PGothic" panose="020B0600070205080204" pitchFamily="34" charset="-128"/>
                <a:cs typeface="Arial" panose="020B0604020202020204" pitchFamily="34" charset="0"/>
              </a:rPr>
              <a:t>Paul </a:t>
            </a:r>
            <a:r>
              <a:rPr lang="en-US" altLang="en-US" sz="2000" dirty="0" err="1">
                <a:latin typeface="+mn-lt"/>
                <a:ea typeface="MS PGothic" panose="020B0600070205080204" pitchFamily="34" charset="-128"/>
                <a:cs typeface="Arial" panose="020B0604020202020204" pitchFamily="34" charset="0"/>
              </a:rPr>
              <a:t>Christiano</a:t>
            </a:r>
            <a:r>
              <a:rPr lang="en-US" altLang="en-US" sz="2000" dirty="0">
                <a:latin typeface="+mn-lt"/>
                <a:ea typeface="MS PGothic" panose="020B0600070205080204" pitchFamily="34" charset="-128"/>
                <a:cs typeface="Arial" panose="020B0604020202020204" pitchFamily="34" charset="0"/>
              </a:rPr>
              <a:t> Professor of Civil and Environmental Engineering</a:t>
            </a:r>
          </a:p>
          <a:p>
            <a:pPr algn="ctr">
              <a:spcBef>
                <a:spcPct val="0"/>
              </a:spcBef>
              <a:buFontTx/>
              <a:buNone/>
            </a:pPr>
            <a:r>
              <a:rPr lang="en-US" altLang="en-US" sz="2000" dirty="0">
                <a:latin typeface="+mn-lt"/>
                <a:ea typeface="MS PGothic" panose="020B0600070205080204" pitchFamily="34" charset="-128"/>
                <a:cs typeface="Arial" panose="020B0604020202020204" pitchFamily="34" charset="0"/>
              </a:rPr>
              <a:t>Carnegie Mellon University</a:t>
            </a:r>
          </a:p>
          <a:p>
            <a:pPr algn="ctr">
              <a:spcBef>
                <a:spcPct val="0"/>
              </a:spcBef>
              <a:buNone/>
            </a:pPr>
            <a:r>
              <a:rPr lang="en-US" sz="2000" dirty="0">
                <a:latin typeface="+mn-lt"/>
              </a:rPr>
              <a:t>https://faculty.ce.cmu.edu/akinci/</a:t>
            </a:r>
            <a:endParaRPr lang="en-US" altLang="en-US" sz="2000" dirty="0">
              <a:latin typeface="+mn-lt"/>
              <a:ea typeface="MS PGothic" panose="020B0600070205080204" pitchFamily="34" charset="-128"/>
              <a:cs typeface="Arial" panose="020B0604020202020204" pitchFamily="34" charset="0"/>
            </a:endParaRPr>
          </a:p>
          <a:p>
            <a:pPr algn="ctr">
              <a:spcBef>
                <a:spcPct val="0"/>
              </a:spcBef>
              <a:buFontTx/>
              <a:buNone/>
            </a:pPr>
            <a:r>
              <a:rPr lang="en-US" altLang="en-US" sz="2000" dirty="0">
                <a:latin typeface="+mn-lt"/>
                <a:ea typeface="MS PGothic" panose="020B0600070205080204" pitchFamily="34" charset="-128"/>
                <a:cs typeface="Arial" panose="020B0604020202020204" pitchFamily="34" charset="0"/>
              </a:rPr>
              <a:t>bakinci@cmu.edu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bwMode="auto">
          <a:xfrm>
            <a:off x="381000" y="381000"/>
            <a:ext cx="853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Helvetica Neue"/>
                <a:ea typeface="Helvetica Neue"/>
                <a:cs typeface="Helvetica Neue"/>
              </a:defRPr>
            </a:lvl1pPr>
            <a:lvl2pPr algn="ctr" defTabSz="457200" rtl="0" eaLnBrk="0" fontAlgn="base" hangingPunct="0">
              <a:spcBef>
                <a:spcPct val="0"/>
              </a:spcBef>
              <a:spcAft>
                <a:spcPct val="0"/>
              </a:spcAft>
              <a:defRPr sz="4400">
                <a:solidFill>
                  <a:schemeClr val="tx1"/>
                </a:solidFill>
                <a:latin typeface="Helvetica Neue"/>
                <a:ea typeface="Helvetica Neue"/>
                <a:cs typeface="Helvetica Neue"/>
              </a:defRPr>
            </a:lvl2pPr>
            <a:lvl3pPr algn="ctr" defTabSz="457200" rtl="0" eaLnBrk="0" fontAlgn="base" hangingPunct="0">
              <a:spcBef>
                <a:spcPct val="0"/>
              </a:spcBef>
              <a:spcAft>
                <a:spcPct val="0"/>
              </a:spcAft>
              <a:defRPr sz="4400">
                <a:solidFill>
                  <a:schemeClr val="tx1"/>
                </a:solidFill>
                <a:latin typeface="Helvetica Neue"/>
                <a:ea typeface="Helvetica Neue"/>
                <a:cs typeface="Helvetica Neue"/>
              </a:defRPr>
            </a:lvl3pPr>
            <a:lvl4pPr algn="ctr" defTabSz="457200" rtl="0" eaLnBrk="0" fontAlgn="base" hangingPunct="0">
              <a:spcBef>
                <a:spcPct val="0"/>
              </a:spcBef>
              <a:spcAft>
                <a:spcPct val="0"/>
              </a:spcAft>
              <a:defRPr sz="4400">
                <a:solidFill>
                  <a:schemeClr val="tx1"/>
                </a:solidFill>
                <a:latin typeface="Helvetica Neue"/>
                <a:ea typeface="Helvetica Neue"/>
                <a:cs typeface="Helvetica Neue"/>
              </a:defRPr>
            </a:lvl4pPr>
            <a:lvl5pPr algn="ctr" defTabSz="457200" rtl="0" eaLnBrk="0" fontAlgn="base" hangingPunct="0">
              <a:spcBef>
                <a:spcPct val="0"/>
              </a:spcBef>
              <a:spcAft>
                <a:spcPct val="0"/>
              </a:spcAft>
              <a:defRPr sz="4400">
                <a:solidFill>
                  <a:schemeClr val="tx1"/>
                </a:solidFill>
                <a:latin typeface="Helvetica Neue"/>
                <a:ea typeface="Helvetica Neue"/>
                <a:cs typeface="Helvetica Neue"/>
              </a:defRPr>
            </a:lvl5pPr>
            <a:lvl6pPr marL="457200" algn="ctr" defTabSz="457200" rtl="0" fontAlgn="base">
              <a:spcBef>
                <a:spcPct val="0"/>
              </a:spcBef>
              <a:spcAft>
                <a:spcPct val="0"/>
              </a:spcAft>
              <a:defRPr sz="4400">
                <a:solidFill>
                  <a:schemeClr val="tx1"/>
                </a:solidFill>
                <a:latin typeface="Helvetica Neue"/>
                <a:ea typeface="Helvetica Neue"/>
                <a:cs typeface="Helvetica Neue"/>
              </a:defRPr>
            </a:lvl6pPr>
            <a:lvl7pPr marL="914400" algn="ctr" defTabSz="457200" rtl="0" fontAlgn="base">
              <a:spcBef>
                <a:spcPct val="0"/>
              </a:spcBef>
              <a:spcAft>
                <a:spcPct val="0"/>
              </a:spcAft>
              <a:defRPr sz="4400">
                <a:solidFill>
                  <a:schemeClr val="tx1"/>
                </a:solidFill>
                <a:latin typeface="Helvetica Neue"/>
                <a:ea typeface="Helvetica Neue"/>
                <a:cs typeface="Helvetica Neue"/>
              </a:defRPr>
            </a:lvl7pPr>
            <a:lvl8pPr marL="1371600" algn="ctr" defTabSz="457200" rtl="0" fontAlgn="base">
              <a:spcBef>
                <a:spcPct val="0"/>
              </a:spcBef>
              <a:spcAft>
                <a:spcPct val="0"/>
              </a:spcAft>
              <a:defRPr sz="4400">
                <a:solidFill>
                  <a:schemeClr val="tx1"/>
                </a:solidFill>
                <a:latin typeface="Helvetica Neue"/>
                <a:ea typeface="Helvetica Neue"/>
                <a:cs typeface="Helvetica Neue"/>
              </a:defRPr>
            </a:lvl8pPr>
            <a:lvl9pPr marL="1828800" algn="ctr" defTabSz="457200" rtl="0" fontAlgn="base">
              <a:spcBef>
                <a:spcPct val="0"/>
              </a:spcBef>
              <a:spcAft>
                <a:spcPct val="0"/>
              </a:spcAft>
              <a:defRPr sz="4400">
                <a:solidFill>
                  <a:schemeClr val="tx1"/>
                </a:solidFill>
                <a:latin typeface="Helvetica Neue"/>
                <a:ea typeface="Helvetica Neue"/>
                <a:cs typeface="Helvetica Neue"/>
              </a:defRPr>
            </a:lvl9pPr>
          </a:lstStyle>
          <a:p>
            <a:pPr algn="l" eaLnBrk="1" hangingPunct="1"/>
            <a:r>
              <a:rPr lang="en-US" altLang="en-US" sz="2400" dirty="0">
                <a:solidFill>
                  <a:srgbClr val="FF0000"/>
                </a:solidFill>
                <a:latin typeface="+mn-lt"/>
                <a:ea typeface="MS PGothic" panose="020B0600070205080204" pitchFamily="34" charset="-128"/>
                <a:cs typeface="Arial" panose="020B0604020202020204" pitchFamily="34" charset="0"/>
              </a:rPr>
              <a:t>Why this is a big idea</a:t>
            </a:r>
          </a:p>
        </p:txBody>
      </p:sp>
      <p:sp>
        <p:nvSpPr>
          <p:cNvPr id="2" name="Rectangle 1"/>
          <p:cNvSpPr/>
          <p:nvPr/>
        </p:nvSpPr>
        <p:spPr>
          <a:xfrm>
            <a:off x="400792" y="1092783"/>
            <a:ext cx="8438408" cy="5940088"/>
          </a:xfrm>
          <a:prstGeom prst="rect">
            <a:avLst/>
          </a:prstGeom>
        </p:spPr>
        <p:txBody>
          <a:bodyPr wrap="square">
            <a:spAutoFit/>
          </a:bodyPr>
          <a:lstStyle/>
          <a:p>
            <a:pPr>
              <a:buClr>
                <a:schemeClr val="bg1">
                  <a:lumMod val="50000"/>
                </a:schemeClr>
              </a:buClr>
            </a:pPr>
            <a:r>
              <a:rPr lang="en-US" sz="2000" dirty="0">
                <a:ea typeface="MS PGothic" panose="020B0600070205080204" pitchFamily="34" charset="-128"/>
              </a:rPr>
              <a:t>Complexities of construction projects/facilities/infrastructure systems challenge the decision-making capability of engineers and this results in significant waste.  </a:t>
            </a:r>
          </a:p>
          <a:p>
            <a:pPr>
              <a:buClr>
                <a:schemeClr val="bg1">
                  <a:lumMod val="50000"/>
                </a:schemeClr>
              </a:buClr>
            </a:pPr>
            <a:endParaRPr lang="en-US" sz="2000" dirty="0">
              <a:ea typeface="MS PGothic" panose="020B0600070205080204" pitchFamily="34" charset="-128"/>
            </a:endParaRPr>
          </a:p>
          <a:p>
            <a:pPr>
              <a:buClr>
                <a:schemeClr val="bg1">
                  <a:lumMod val="50000"/>
                </a:schemeClr>
              </a:buClr>
            </a:pPr>
            <a:r>
              <a:rPr lang="en-US" sz="2000" dirty="0">
                <a:ea typeface="MS PGothic" panose="020B0600070205080204" pitchFamily="34" charset="-128"/>
              </a:rPr>
              <a:t>For example:</a:t>
            </a:r>
          </a:p>
          <a:p>
            <a:pPr marL="800100" lvl="1" indent="-342900">
              <a:buClr>
                <a:schemeClr val="bg1">
                  <a:lumMod val="50000"/>
                </a:schemeClr>
              </a:buClr>
              <a:buFont typeface="Arial" panose="020B0604020202020204" pitchFamily="34" charset="0"/>
              <a:buChar char="•"/>
            </a:pPr>
            <a:r>
              <a:rPr lang="en-US" sz="2000" dirty="0">
                <a:ea typeface="MS PGothic" panose="020B0600070205080204" pitchFamily="34" charset="-128"/>
              </a:rPr>
              <a:t>6-12% of construction costs are wasted due to late detection of defects (</a:t>
            </a:r>
            <a:r>
              <a:rPr lang="en-US" sz="2000" dirty="0" err="1">
                <a:ea typeface="MS PGothic" panose="020B0600070205080204" pitchFamily="34" charset="-128"/>
              </a:rPr>
              <a:t>Burati</a:t>
            </a:r>
            <a:r>
              <a:rPr lang="en-US" sz="2000" dirty="0">
                <a:ea typeface="MS PGothic" panose="020B0600070205080204" pitchFamily="34" charset="-128"/>
              </a:rPr>
              <a:t> et al. 1991)</a:t>
            </a:r>
          </a:p>
          <a:p>
            <a:pPr marL="800100" lvl="1" indent="-342900">
              <a:buClr>
                <a:schemeClr val="bg1">
                  <a:lumMod val="50000"/>
                </a:schemeClr>
              </a:buClr>
              <a:buFont typeface="Arial" panose="020B0604020202020204" pitchFamily="34" charset="0"/>
              <a:buChar char="•"/>
            </a:pPr>
            <a:r>
              <a:rPr lang="en-US" altLang="en-US" sz="2000" dirty="0">
                <a:ea typeface="MS PGothic" panose="020B0600070205080204" pitchFamily="34" charset="-128"/>
              </a:rPr>
              <a:t>Based on 2004 data,  $1.5 billion is wasted for staying idle due to lack of information during facility operations and  $4.8 billion is spent annually in the US for verifying existing facilities information. (NIST 2004)</a:t>
            </a:r>
          </a:p>
          <a:p>
            <a:pPr marL="800100" lvl="1" indent="-342900">
              <a:buClr>
                <a:schemeClr val="bg1">
                  <a:lumMod val="50000"/>
                </a:schemeClr>
              </a:buClr>
              <a:buFont typeface="Arial" panose="020B0604020202020204" pitchFamily="34" charset="0"/>
              <a:buChar char="•"/>
            </a:pPr>
            <a:r>
              <a:rPr lang="en-US" altLang="zh-CN" sz="2000" dirty="0">
                <a:ea typeface="MS PGothic" panose="020B0600070205080204" pitchFamily="34" charset="-128"/>
              </a:rPr>
              <a:t>$ 36 – 60 billion is wasted annually on HVAC faults that are not detected in a timely manner (</a:t>
            </a:r>
            <a:r>
              <a:rPr lang="en-US" altLang="en-US" sz="2000" dirty="0">
                <a:ea typeface="MS PGothic" panose="020B0600070205080204" pitchFamily="34" charset="-128"/>
              </a:rPr>
              <a:t>DoE 2008)</a:t>
            </a:r>
          </a:p>
          <a:p>
            <a:pPr marL="800100" lvl="1" indent="-342900">
              <a:buClr>
                <a:schemeClr val="bg1">
                  <a:lumMod val="50000"/>
                </a:schemeClr>
              </a:buClr>
              <a:buFont typeface="Arial" panose="020B0604020202020204" pitchFamily="34" charset="0"/>
              <a:buChar char="•"/>
            </a:pPr>
            <a:endParaRPr lang="en-US" altLang="en-US" sz="2000" dirty="0">
              <a:ea typeface="MS PGothic" panose="020B0600070205080204" pitchFamily="34" charset="-128"/>
            </a:endParaRPr>
          </a:p>
          <a:p>
            <a:pPr>
              <a:buClr>
                <a:schemeClr val="bg1">
                  <a:lumMod val="50000"/>
                </a:schemeClr>
              </a:buClr>
            </a:pPr>
            <a:r>
              <a:rPr lang="en-US" altLang="en-US" sz="2000" dirty="0">
                <a:ea typeface="MS PGothic" panose="020B0600070205080204" pitchFamily="34" charset="-128"/>
              </a:rPr>
              <a:t>Reactive maintenance (which is the most common way of doing maintenance) costs 30-40% more over predictive maintenance (DoE 2010)</a:t>
            </a:r>
          </a:p>
          <a:p>
            <a:pPr marL="342900" indent="-342900">
              <a:buClr>
                <a:schemeClr val="bg1">
                  <a:lumMod val="50000"/>
                </a:schemeClr>
              </a:buClr>
              <a:buFont typeface="Arial" panose="020B0604020202020204" pitchFamily="34" charset="0"/>
              <a:buChar char="•"/>
            </a:pPr>
            <a:endParaRPr lang="en-US" altLang="en-US" sz="2000" dirty="0">
              <a:ea typeface="MS PGothic" panose="020B0600070205080204" pitchFamily="34" charset="-128"/>
            </a:endParaRPr>
          </a:p>
          <a:p>
            <a:pPr marL="342900" indent="-342900">
              <a:buClr>
                <a:schemeClr val="bg1">
                  <a:lumMod val="50000"/>
                </a:schemeClr>
              </a:buClr>
              <a:buFont typeface="Arial" panose="020B0604020202020204" pitchFamily="34" charset="0"/>
              <a:buChar char="•"/>
            </a:pPr>
            <a:endParaRPr lang="en-US" altLang="en-US" sz="2000" dirty="0">
              <a:ea typeface="MS PGothic" panose="020B0600070205080204" pitchFamily="34" charset="-128"/>
            </a:endParaRPr>
          </a:p>
          <a:p>
            <a:pPr marL="342900" indent="-342900">
              <a:buClr>
                <a:schemeClr val="bg1">
                  <a:lumMod val="50000"/>
                </a:schemeClr>
              </a:buClr>
              <a:buFont typeface="Arial" panose="020B0604020202020204" pitchFamily="34" charset="0"/>
              <a:buChar char="•"/>
            </a:pPr>
            <a:endParaRPr lang="en-US" altLang="en-US" sz="2000" dirty="0">
              <a:ea typeface="MS PGothic" panose="020B0600070205080204" pitchFamily="34" charset="-128"/>
            </a:endParaRPr>
          </a:p>
          <a:p>
            <a:pPr marL="800100" lvl="1" indent="-342900">
              <a:buClr>
                <a:schemeClr val="bg1">
                  <a:lumMod val="50000"/>
                </a:schemeClr>
              </a:buClr>
              <a:buFont typeface="Arial" panose="020B0604020202020204" pitchFamily="34" charset="0"/>
              <a:buChar char="•"/>
            </a:pPr>
            <a:endParaRPr lang="en-US" sz="2000" dirty="0">
              <a:ea typeface="Tahoma" panose="020B0604030504040204" pitchFamily="34" charset="0"/>
              <a:cs typeface="Tahoma" panose="020B0604030504040204" pitchFamily="34" charset="0"/>
            </a:endParaRPr>
          </a:p>
          <a:p>
            <a:pPr marL="800100" lvl="1" indent="-342900">
              <a:buClr>
                <a:schemeClr val="bg1">
                  <a:lumMod val="50000"/>
                </a:schemeClr>
              </a:buClr>
              <a:buFont typeface="Arial" panose="020B0604020202020204" pitchFamily="34" charset="0"/>
              <a:buChar char="•"/>
            </a:pPr>
            <a:endParaRPr lang="en-US" sz="20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8148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bwMode="auto">
          <a:xfrm>
            <a:off x="400792" y="381000"/>
            <a:ext cx="853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Helvetica Neue"/>
                <a:ea typeface="Helvetica Neue"/>
                <a:cs typeface="Helvetica Neue"/>
              </a:defRPr>
            </a:lvl1pPr>
            <a:lvl2pPr algn="ctr" defTabSz="457200" rtl="0" eaLnBrk="0" fontAlgn="base" hangingPunct="0">
              <a:spcBef>
                <a:spcPct val="0"/>
              </a:spcBef>
              <a:spcAft>
                <a:spcPct val="0"/>
              </a:spcAft>
              <a:defRPr sz="4400">
                <a:solidFill>
                  <a:schemeClr val="tx1"/>
                </a:solidFill>
                <a:latin typeface="Helvetica Neue"/>
                <a:ea typeface="Helvetica Neue"/>
                <a:cs typeface="Helvetica Neue"/>
              </a:defRPr>
            </a:lvl2pPr>
            <a:lvl3pPr algn="ctr" defTabSz="457200" rtl="0" eaLnBrk="0" fontAlgn="base" hangingPunct="0">
              <a:spcBef>
                <a:spcPct val="0"/>
              </a:spcBef>
              <a:spcAft>
                <a:spcPct val="0"/>
              </a:spcAft>
              <a:defRPr sz="4400">
                <a:solidFill>
                  <a:schemeClr val="tx1"/>
                </a:solidFill>
                <a:latin typeface="Helvetica Neue"/>
                <a:ea typeface="Helvetica Neue"/>
                <a:cs typeface="Helvetica Neue"/>
              </a:defRPr>
            </a:lvl3pPr>
            <a:lvl4pPr algn="ctr" defTabSz="457200" rtl="0" eaLnBrk="0" fontAlgn="base" hangingPunct="0">
              <a:spcBef>
                <a:spcPct val="0"/>
              </a:spcBef>
              <a:spcAft>
                <a:spcPct val="0"/>
              </a:spcAft>
              <a:defRPr sz="4400">
                <a:solidFill>
                  <a:schemeClr val="tx1"/>
                </a:solidFill>
                <a:latin typeface="Helvetica Neue"/>
                <a:ea typeface="Helvetica Neue"/>
                <a:cs typeface="Helvetica Neue"/>
              </a:defRPr>
            </a:lvl4pPr>
            <a:lvl5pPr algn="ctr" defTabSz="457200" rtl="0" eaLnBrk="0" fontAlgn="base" hangingPunct="0">
              <a:spcBef>
                <a:spcPct val="0"/>
              </a:spcBef>
              <a:spcAft>
                <a:spcPct val="0"/>
              </a:spcAft>
              <a:defRPr sz="4400">
                <a:solidFill>
                  <a:schemeClr val="tx1"/>
                </a:solidFill>
                <a:latin typeface="Helvetica Neue"/>
                <a:ea typeface="Helvetica Neue"/>
                <a:cs typeface="Helvetica Neue"/>
              </a:defRPr>
            </a:lvl5pPr>
            <a:lvl6pPr marL="457200" algn="ctr" defTabSz="457200" rtl="0" fontAlgn="base">
              <a:spcBef>
                <a:spcPct val="0"/>
              </a:spcBef>
              <a:spcAft>
                <a:spcPct val="0"/>
              </a:spcAft>
              <a:defRPr sz="4400">
                <a:solidFill>
                  <a:schemeClr val="tx1"/>
                </a:solidFill>
                <a:latin typeface="Helvetica Neue"/>
                <a:ea typeface="Helvetica Neue"/>
                <a:cs typeface="Helvetica Neue"/>
              </a:defRPr>
            </a:lvl6pPr>
            <a:lvl7pPr marL="914400" algn="ctr" defTabSz="457200" rtl="0" fontAlgn="base">
              <a:spcBef>
                <a:spcPct val="0"/>
              </a:spcBef>
              <a:spcAft>
                <a:spcPct val="0"/>
              </a:spcAft>
              <a:defRPr sz="4400">
                <a:solidFill>
                  <a:schemeClr val="tx1"/>
                </a:solidFill>
                <a:latin typeface="Helvetica Neue"/>
                <a:ea typeface="Helvetica Neue"/>
                <a:cs typeface="Helvetica Neue"/>
              </a:defRPr>
            </a:lvl7pPr>
            <a:lvl8pPr marL="1371600" algn="ctr" defTabSz="457200" rtl="0" fontAlgn="base">
              <a:spcBef>
                <a:spcPct val="0"/>
              </a:spcBef>
              <a:spcAft>
                <a:spcPct val="0"/>
              </a:spcAft>
              <a:defRPr sz="4400">
                <a:solidFill>
                  <a:schemeClr val="tx1"/>
                </a:solidFill>
                <a:latin typeface="Helvetica Neue"/>
                <a:ea typeface="Helvetica Neue"/>
                <a:cs typeface="Helvetica Neue"/>
              </a:defRPr>
            </a:lvl8pPr>
            <a:lvl9pPr marL="1828800" algn="ctr" defTabSz="457200" rtl="0" fontAlgn="base">
              <a:spcBef>
                <a:spcPct val="0"/>
              </a:spcBef>
              <a:spcAft>
                <a:spcPct val="0"/>
              </a:spcAft>
              <a:defRPr sz="4400">
                <a:solidFill>
                  <a:schemeClr val="tx1"/>
                </a:solidFill>
                <a:latin typeface="Helvetica Neue"/>
                <a:ea typeface="Helvetica Neue"/>
                <a:cs typeface="Helvetica Neue"/>
              </a:defRPr>
            </a:lvl9pPr>
          </a:lstStyle>
          <a:p>
            <a:pPr algn="l" eaLnBrk="1" hangingPunct="1"/>
            <a:r>
              <a:rPr lang="en-US" altLang="en-US" sz="2400" dirty="0">
                <a:solidFill>
                  <a:srgbClr val="FF0000"/>
                </a:solidFill>
                <a:latin typeface="+mn-lt"/>
                <a:ea typeface="MS PGothic" panose="020B0600070205080204" pitchFamily="34" charset="-128"/>
                <a:cs typeface="Arial" panose="020B0604020202020204" pitchFamily="34" charset="0"/>
              </a:rPr>
              <a:t>Why this is a big idea (cont’d)</a:t>
            </a:r>
          </a:p>
        </p:txBody>
      </p:sp>
      <p:sp>
        <p:nvSpPr>
          <p:cNvPr id="2" name="Rectangle 1"/>
          <p:cNvSpPr/>
          <p:nvPr/>
        </p:nvSpPr>
        <p:spPr>
          <a:xfrm>
            <a:off x="400792" y="1092783"/>
            <a:ext cx="8438408" cy="5786199"/>
          </a:xfrm>
          <a:prstGeom prst="rect">
            <a:avLst/>
          </a:prstGeom>
        </p:spPr>
        <p:txBody>
          <a:bodyPr wrap="square">
            <a:spAutoFit/>
          </a:bodyPr>
          <a:lstStyle/>
          <a:p>
            <a:pPr>
              <a:buClr>
                <a:schemeClr val="bg1">
                  <a:lumMod val="50000"/>
                </a:schemeClr>
              </a:buClr>
            </a:pPr>
            <a:r>
              <a:rPr lang="en-US" sz="2000" dirty="0">
                <a:ea typeface="MS PGothic" panose="020B0600070205080204" pitchFamily="34" charset="-128"/>
              </a:rPr>
              <a:t>Data integration issues are significant for two reasons </a:t>
            </a:r>
          </a:p>
          <a:p>
            <a:pPr marL="800100" lvl="1" indent="-342900">
              <a:buClr>
                <a:schemeClr val="bg1">
                  <a:lumMod val="50000"/>
                </a:schemeClr>
              </a:buClr>
              <a:buFont typeface="Arial" panose="020B0604020202020204" pitchFamily="34" charset="0"/>
              <a:buChar char="•"/>
            </a:pPr>
            <a:r>
              <a:rPr lang="en-US" sz="2000" dirty="0">
                <a:ea typeface="MS PGothic" panose="020B0600070205080204" pitchFamily="34" charset="-128"/>
              </a:rPr>
              <a:t>The architecture, engineering, construction and facility management industry is a highly fragmented industry with many task-specific legacy systems.</a:t>
            </a:r>
          </a:p>
          <a:p>
            <a:pPr marL="800100" lvl="1" indent="-342900">
              <a:buClr>
                <a:schemeClr val="bg1">
                  <a:lumMod val="50000"/>
                </a:schemeClr>
              </a:buClr>
              <a:buFont typeface="Arial" panose="020B0604020202020204" pitchFamily="34" charset="0"/>
              <a:buChar char="•"/>
            </a:pPr>
            <a:r>
              <a:rPr lang="en-US" altLang="en-US" sz="2000" dirty="0">
                <a:ea typeface="MS PGothic" panose="020B0600070205080204" pitchFamily="34" charset="-128"/>
              </a:rPr>
              <a:t>Data/information is stored in many heterogeneous sources and platforms.</a:t>
            </a:r>
          </a:p>
          <a:p>
            <a:pPr>
              <a:spcBef>
                <a:spcPts val="1200"/>
              </a:spcBef>
              <a:buClr>
                <a:schemeClr val="bg1">
                  <a:lumMod val="50000"/>
                </a:schemeClr>
              </a:buClr>
            </a:pPr>
            <a:r>
              <a:rPr lang="en-US" altLang="en-US" sz="2000" dirty="0">
                <a:ea typeface="MS PGothic" panose="020B0600070205080204" pitchFamily="34" charset="-128"/>
              </a:rPr>
              <a:t>Data quality issues are pervasive.</a:t>
            </a:r>
          </a:p>
          <a:p>
            <a:pPr>
              <a:spcBef>
                <a:spcPts val="1200"/>
              </a:spcBef>
              <a:buClr>
                <a:schemeClr val="bg1">
                  <a:lumMod val="50000"/>
                </a:schemeClr>
              </a:buClr>
            </a:pPr>
            <a:r>
              <a:rPr lang="en-US" altLang="en-US" sz="2000" dirty="0">
                <a:ea typeface="MS PGothic" panose="020B0600070205080204" pitchFamily="34" charset="-128"/>
              </a:rPr>
              <a:t>Data is often not available at the right time in the right format.</a:t>
            </a:r>
          </a:p>
          <a:p>
            <a:pPr>
              <a:spcBef>
                <a:spcPts val="1200"/>
              </a:spcBef>
              <a:buClr>
                <a:schemeClr val="bg1">
                  <a:lumMod val="50000"/>
                </a:schemeClr>
              </a:buClr>
            </a:pPr>
            <a:r>
              <a:rPr lang="en-US" altLang="en-US" sz="2000" dirty="0">
                <a:ea typeface="MS PGothic" panose="020B0600070205080204" pitchFamily="34" charset="-128"/>
              </a:rPr>
              <a:t>Behavior/performance of facilities/infrastructure systems are influenced by the contexts in which they operate.  Hence, having information about physical systems alone does not necessarily result in useful analyses.</a:t>
            </a:r>
          </a:p>
          <a:p>
            <a:pPr marL="342900" indent="-342900">
              <a:buClr>
                <a:schemeClr val="bg1">
                  <a:lumMod val="50000"/>
                </a:schemeClr>
              </a:buClr>
              <a:buFont typeface="Arial" panose="020B0604020202020204" pitchFamily="34" charset="0"/>
              <a:buChar char="•"/>
            </a:pPr>
            <a:endParaRPr lang="en-US" altLang="en-US" sz="2000" dirty="0">
              <a:ea typeface="MS PGothic" panose="020B0600070205080204" pitchFamily="34" charset="-128"/>
            </a:endParaRPr>
          </a:p>
          <a:p>
            <a:pPr marL="342900" indent="-342900">
              <a:buClr>
                <a:schemeClr val="bg1">
                  <a:lumMod val="50000"/>
                </a:schemeClr>
              </a:buClr>
              <a:buFont typeface="Arial" panose="020B0604020202020204" pitchFamily="34" charset="0"/>
              <a:buChar char="•"/>
            </a:pPr>
            <a:endParaRPr lang="en-US" altLang="en-US" sz="2000" dirty="0">
              <a:ea typeface="MS PGothic" panose="020B0600070205080204" pitchFamily="34" charset="-128"/>
            </a:endParaRPr>
          </a:p>
          <a:p>
            <a:pPr marL="342900" indent="-342900">
              <a:buClr>
                <a:schemeClr val="bg1">
                  <a:lumMod val="50000"/>
                </a:schemeClr>
              </a:buClr>
              <a:buFont typeface="Arial" panose="020B0604020202020204" pitchFamily="34" charset="0"/>
              <a:buChar char="•"/>
            </a:pPr>
            <a:endParaRPr lang="en-US" altLang="en-US" sz="2000" dirty="0">
              <a:ea typeface="MS PGothic" panose="020B0600070205080204" pitchFamily="34" charset="-128"/>
            </a:endParaRPr>
          </a:p>
          <a:p>
            <a:pPr marL="342900" indent="-342900">
              <a:buClr>
                <a:schemeClr val="bg1">
                  <a:lumMod val="50000"/>
                </a:schemeClr>
              </a:buClr>
              <a:buFont typeface="Arial" panose="020B0604020202020204" pitchFamily="34" charset="0"/>
              <a:buChar char="•"/>
            </a:pPr>
            <a:endParaRPr lang="en-US" altLang="en-US" sz="2000" dirty="0">
              <a:ea typeface="MS PGothic" panose="020B0600070205080204" pitchFamily="34" charset="-128"/>
            </a:endParaRPr>
          </a:p>
          <a:p>
            <a:pPr marL="800100" lvl="1" indent="-342900">
              <a:buClr>
                <a:schemeClr val="bg1">
                  <a:lumMod val="50000"/>
                </a:schemeClr>
              </a:buClr>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800100" lvl="1" indent="-342900">
              <a:buClr>
                <a:schemeClr val="bg1">
                  <a:lumMod val="50000"/>
                </a:schemeClr>
              </a:buClr>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393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C15455A-0388-4F18-A87C-FAE3CBC4DF4B}" type="slidenum">
              <a:rPr lang="en-US" smtClean="0"/>
              <a:t>2</a:t>
            </a:fld>
            <a:endParaRPr lang="en-US"/>
          </a:p>
        </p:txBody>
      </p:sp>
      <p:sp>
        <p:nvSpPr>
          <p:cNvPr id="4" name="TextBox 3"/>
          <p:cNvSpPr txBox="1"/>
          <p:nvPr/>
        </p:nvSpPr>
        <p:spPr>
          <a:xfrm>
            <a:off x="1793023" y="824458"/>
            <a:ext cx="5474767" cy="3785652"/>
          </a:xfrm>
          <a:prstGeom prst="rect">
            <a:avLst/>
          </a:prstGeom>
          <a:noFill/>
        </p:spPr>
        <p:txBody>
          <a:bodyPr wrap="none" rtlCol="0">
            <a:spAutoFit/>
          </a:bodyPr>
          <a:lstStyle/>
          <a:p>
            <a:pPr algn="ctr"/>
            <a:r>
              <a:rPr lang="en-US" sz="4000" dirty="0">
                <a:solidFill>
                  <a:srgbClr val="FF0000"/>
                </a:solidFill>
              </a:rPr>
              <a:t>Contributors</a:t>
            </a:r>
          </a:p>
          <a:p>
            <a:pPr algn="ctr"/>
            <a:endParaRPr lang="en-US" sz="4000" dirty="0"/>
          </a:p>
          <a:p>
            <a:pPr algn="ctr"/>
            <a:r>
              <a:rPr lang="en-US" sz="2800" dirty="0"/>
              <a:t>Fernanda </a:t>
            </a:r>
            <a:r>
              <a:rPr lang="en-US" sz="2800" dirty="0" err="1"/>
              <a:t>Leite</a:t>
            </a:r>
            <a:r>
              <a:rPr lang="en-US" sz="2800" dirty="0"/>
              <a:t>, UT Austin</a:t>
            </a:r>
          </a:p>
          <a:p>
            <a:pPr algn="ctr"/>
            <a:r>
              <a:rPr lang="en-US" sz="2800" dirty="0" err="1"/>
              <a:t>Burcu</a:t>
            </a:r>
            <a:r>
              <a:rPr lang="en-US" sz="2800" dirty="0"/>
              <a:t> Akinci, CMU</a:t>
            </a:r>
          </a:p>
          <a:p>
            <a:pPr algn="ctr"/>
            <a:r>
              <a:rPr lang="en-US" sz="2800" dirty="0" err="1"/>
              <a:t>Timo</a:t>
            </a:r>
            <a:r>
              <a:rPr lang="en-US" sz="2800" dirty="0"/>
              <a:t> Hartmann, TU Berlin</a:t>
            </a:r>
          </a:p>
          <a:p>
            <a:pPr algn="ctr"/>
            <a:r>
              <a:rPr lang="en-US" sz="2800" dirty="0"/>
              <a:t>Robert Amor, University of Auckland</a:t>
            </a:r>
          </a:p>
          <a:p>
            <a:pPr algn="ctr"/>
            <a:endParaRPr lang="en-US" sz="2400" dirty="0"/>
          </a:p>
          <a:p>
            <a:pPr algn="ctr"/>
            <a:endParaRPr lang="en-US" sz="2400" dirty="0"/>
          </a:p>
        </p:txBody>
      </p:sp>
    </p:spTree>
    <p:extLst>
      <p:ext uri="{BB962C8B-B14F-4D97-AF65-F5344CB8AC3E}">
        <p14:creationId xmlns:p14="http://schemas.microsoft.com/office/powerpoint/2010/main" val="4181966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5473" y="476998"/>
            <a:ext cx="8819015" cy="57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defTabSz="457200" eaLnBrk="1" hangingPunct="1">
              <a:defRPr>
                <a:solidFill>
                  <a:srgbClr val="C00000"/>
                </a:solidFill>
                <a:latin typeface="Arial" panose="020B0604020202020204" pitchFamily="34" charset="0"/>
                <a:ea typeface="MS PGothic" panose="020B0600070205080204" pitchFamily="34" charset="-128"/>
              </a:defRPr>
            </a:lvl1pPr>
            <a:lvl2pPr algn="ctr" defTabSz="457200">
              <a:defRPr sz="4400">
                <a:latin typeface="Helvetica Neue"/>
                <a:ea typeface="Helvetica Neue"/>
                <a:cs typeface="Helvetica Neue"/>
              </a:defRPr>
            </a:lvl2pPr>
            <a:lvl3pPr algn="ctr" defTabSz="457200">
              <a:defRPr sz="4400">
                <a:latin typeface="Helvetica Neue"/>
                <a:ea typeface="Helvetica Neue"/>
                <a:cs typeface="Helvetica Neue"/>
              </a:defRPr>
            </a:lvl3pPr>
            <a:lvl4pPr algn="ctr" defTabSz="457200">
              <a:defRPr sz="4400">
                <a:latin typeface="Helvetica Neue"/>
                <a:ea typeface="Helvetica Neue"/>
                <a:cs typeface="Helvetica Neue"/>
              </a:defRPr>
            </a:lvl4pPr>
            <a:lvl5pPr algn="ctr" defTabSz="457200">
              <a:defRPr sz="4400">
                <a:latin typeface="Helvetica Neue"/>
                <a:ea typeface="Helvetica Neue"/>
                <a:cs typeface="Helvetica Neue"/>
              </a:defRPr>
            </a:lvl5pPr>
            <a:lvl6pPr marL="457200" algn="ctr" defTabSz="457200" fontAlgn="base">
              <a:spcBef>
                <a:spcPct val="0"/>
              </a:spcBef>
              <a:spcAft>
                <a:spcPct val="0"/>
              </a:spcAft>
              <a:defRPr sz="4400">
                <a:latin typeface="Helvetica Neue"/>
                <a:ea typeface="Helvetica Neue"/>
                <a:cs typeface="Helvetica Neue"/>
              </a:defRPr>
            </a:lvl6pPr>
            <a:lvl7pPr marL="914400" algn="ctr" defTabSz="457200" fontAlgn="base">
              <a:spcBef>
                <a:spcPct val="0"/>
              </a:spcBef>
              <a:spcAft>
                <a:spcPct val="0"/>
              </a:spcAft>
              <a:defRPr sz="4400">
                <a:latin typeface="Helvetica Neue"/>
                <a:ea typeface="Helvetica Neue"/>
                <a:cs typeface="Helvetica Neue"/>
              </a:defRPr>
            </a:lvl7pPr>
            <a:lvl8pPr marL="1371600" algn="ctr" defTabSz="457200" fontAlgn="base">
              <a:spcBef>
                <a:spcPct val="0"/>
              </a:spcBef>
              <a:spcAft>
                <a:spcPct val="0"/>
              </a:spcAft>
              <a:defRPr sz="4400">
                <a:latin typeface="Helvetica Neue"/>
                <a:ea typeface="Helvetica Neue"/>
                <a:cs typeface="Helvetica Neue"/>
              </a:defRPr>
            </a:lvl8pPr>
            <a:lvl9pPr marL="1828800" algn="ctr" defTabSz="457200" fontAlgn="base">
              <a:spcBef>
                <a:spcPct val="0"/>
              </a:spcBef>
              <a:spcAft>
                <a:spcPct val="0"/>
              </a:spcAft>
              <a:defRPr sz="4400">
                <a:latin typeface="Helvetica Neue"/>
                <a:ea typeface="Helvetica Neue"/>
                <a:cs typeface="Helvetica Neue"/>
              </a:defRPr>
            </a:lvl9pPr>
          </a:lstStyle>
          <a:p>
            <a:r>
              <a:rPr lang="en-US" altLang="en-US" sz="2400" dirty="0">
                <a:solidFill>
                  <a:srgbClr val="FF0000"/>
                </a:solidFill>
                <a:latin typeface="+mn-lt"/>
              </a:rPr>
              <a:t>Opportunity: BIM-based Data Meshing to support predictive decision-making. Known as built environment information fabric (BEIF)</a:t>
            </a:r>
          </a:p>
        </p:txBody>
      </p:sp>
      <p:pic>
        <p:nvPicPr>
          <p:cNvPr id="10" name="Picture 4" descr="http://mechwell.org/admins/swampy_browser/gallery/cfdhvacimage01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83789" y="2246546"/>
            <a:ext cx="1848052" cy="1702841"/>
          </a:xfrm>
          <a:prstGeom prst="rect">
            <a:avLst/>
          </a:prstGeom>
          <a:noFill/>
          <a:ln>
            <a:noFill/>
          </a:ln>
          <a:extLst/>
        </p:spPr>
      </p:pic>
      <p:pic>
        <p:nvPicPr>
          <p:cNvPr id="1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65903" y="1379567"/>
            <a:ext cx="1969127" cy="1329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6509425" y="2312911"/>
            <a:ext cx="1446951" cy="1547889"/>
            <a:chOff x="5827584" y="2492896"/>
            <a:chExt cx="1624736" cy="1944216"/>
          </a:xfrm>
        </p:grpSpPr>
        <p:pic>
          <p:nvPicPr>
            <p:cNvPr id="13" name="Picture 5" descr="http://www.homedrugtestingkit.com/effects_alcohol_check_list/images/GA_Check_List.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5827584" y="2492896"/>
              <a:ext cx="1368152" cy="1661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 name="Picture 5" descr="http://www.homedrugtestingkit.com/effects_alcohol_check_list/images/GA_Check_List.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5940152" y="2631757"/>
              <a:ext cx="1368152" cy="1661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5" descr="http://www.homedrugtestingkit.com/effects_alcohol_check_list/images/GA_Check_List.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6084168" y="2775620"/>
              <a:ext cx="1368152" cy="1661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8118" y="4550107"/>
            <a:ext cx="1314492" cy="169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1434378" y="4576584"/>
            <a:ext cx="2259354" cy="1699946"/>
            <a:chOff x="1342542" y="4555240"/>
            <a:chExt cx="2523230" cy="1937841"/>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2542" y="4555240"/>
              <a:ext cx="2259354" cy="1690985"/>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47664" y="4793135"/>
              <a:ext cx="2318108" cy="1699946"/>
            </a:xfrm>
            <a:prstGeom prst="rect">
              <a:avLst/>
            </a:prstGeom>
          </p:spPr>
        </p:pic>
      </p:grpSp>
      <p:pic>
        <p:nvPicPr>
          <p:cNvPr id="1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12348" y="2930020"/>
            <a:ext cx="4227867" cy="260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85449" y="6445301"/>
            <a:ext cx="3323410" cy="369332"/>
          </a:xfrm>
          <a:prstGeom prst="rect">
            <a:avLst/>
          </a:prstGeom>
          <a:noFill/>
        </p:spPr>
        <p:txBody>
          <a:bodyPr wrap="none" rtlCol="0">
            <a:spAutoFit/>
          </a:bodyPr>
          <a:lstStyle/>
          <a:p>
            <a:r>
              <a:rPr lang="en-US" dirty="0"/>
              <a:t>Courtesy of </a:t>
            </a:r>
            <a:r>
              <a:rPr lang="en-US" dirty="0" err="1"/>
              <a:t>LeanFM</a:t>
            </a:r>
            <a:r>
              <a:rPr lang="en-US" dirty="0"/>
              <a:t> Technologies</a:t>
            </a:r>
          </a:p>
        </p:txBody>
      </p:sp>
    </p:spTree>
    <p:extLst>
      <p:ext uri="{BB962C8B-B14F-4D97-AF65-F5344CB8AC3E}">
        <p14:creationId xmlns:p14="http://schemas.microsoft.com/office/powerpoint/2010/main" val="266987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653256" y="-39693"/>
            <a:ext cx="7837488" cy="98519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normAutofit/>
          </a:bodyPr>
          <a:lstStyle/>
          <a:p>
            <a:pPr algn="l" eaLnBrk="1" hangingPunct="1"/>
            <a:r>
              <a:rPr lang="en-US" altLang="en-US" sz="2400" dirty="0">
                <a:solidFill>
                  <a:srgbClr val="FF0000"/>
                </a:solidFill>
                <a:latin typeface="+mn-lt"/>
                <a:ea typeface="MS PGothic" panose="020B0600070205080204" pitchFamily="34" charset="-128"/>
                <a:cs typeface="Arial" panose="020B0604020202020204" pitchFamily="34" charset="0"/>
              </a:rPr>
              <a:t>Example Research – Self-Managing Framework for HVAC Systems</a:t>
            </a:r>
          </a:p>
        </p:txBody>
      </p:sp>
      <p:grpSp>
        <p:nvGrpSpPr>
          <p:cNvPr id="50179" name="Group 1"/>
          <p:cNvGrpSpPr>
            <a:grpSpLocks/>
          </p:cNvGrpSpPr>
          <p:nvPr/>
        </p:nvGrpSpPr>
        <p:grpSpPr bwMode="auto">
          <a:xfrm>
            <a:off x="974725" y="1155700"/>
            <a:ext cx="7315200" cy="4816475"/>
            <a:chOff x="838200" y="957263"/>
            <a:chExt cx="7389813" cy="5154612"/>
          </a:xfrm>
        </p:grpSpPr>
        <p:sp>
          <p:nvSpPr>
            <p:cNvPr id="7" name="圆角矩形 8"/>
            <p:cNvSpPr/>
            <p:nvPr/>
          </p:nvSpPr>
          <p:spPr bwMode="auto">
            <a:xfrm>
              <a:off x="838200" y="957263"/>
              <a:ext cx="7389813" cy="1709143"/>
            </a:xfrm>
            <a:prstGeom prst="roundRect">
              <a:avLst>
                <a:gd name="adj" fmla="val 4774"/>
              </a:avLst>
            </a:prstGeom>
            <a:solidFill>
              <a:schemeClr val="accent3">
                <a:lumMod val="95000"/>
              </a:schemeClr>
            </a:solidFill>
            <a:ln w="12700" cap="flat" cmpd="sng" algn="ctr">
              <a:solidFill>
                <a:schemeClr val="tx1"/>
              </a:solidFill>
              <a:prstDash val="solid"/>
              <a:round/>
              <a:headEnd type="none" w="med" len="med"/>
              <a:tailEnd type="none" w="med" len="med"/>
            </a:ln>
            <a:effectLst>
              <a:outerShdw blurRad="63500" dist="107763" dir="2700000" algn="ctr" rotWithShape="0">
                <a:schemeClr val="bg2"/>
              </a:outerShdw>
            </a:effectLst>
          </p:spPr>
          <p:txBody>
            <a:bodyPr wrap="none" anchor="ctr"/>
            <a:lstStyle/>
            <a:p>
              <a:pPr eaLnBrk="1" hangingPunct="1">
                <a:defRPr/>
              </a:pPr>
              <a:endParaRPr lang="en-US" sz="1400">
                <a:latin typeface="Arial" charset="0"/>
              </a:endParaRPr>
            </a:p>
          </p:txBody>
        </p:sp>
        <p:sp>
          <p:nvSpPr>
            <p:cNvPr id="8" name="圆角矩形 8"/>
            <p:cNvSpPr/>
            <p:nvPr/>
          </p:nvSpPr>
          <p:spPr bwMode="auto">
            <a:xfrm>
              <a:off x="838200" y="2742859"/>
              <a:ext cx="7389813" cy="3277273"/>
            </a:xfrm>
            <a:prstGeom prst="roundRect">
              <a:avLst>
                <a:gd name="adj" fmla="val 4774"/>
              </a:avLst>
            </a:prstGeom>
            <a:solidFill>
              <a:schemeClr val="accent3">
                <a:lumMod val="95000"/>
              </a:schemeClr>
            </a:solidFill>
            <a:ln w="12700" cap="flat" cmpd="sng" algn="ctr">
              <a:solidFill>
                <a:schemeClr val="tx1"/>
              </a:solidFill>
              <a:prstDash val="solid"/>
              <a:round/>
              <a:headEnd type="none" w="med" len="med"/>
              <a:tailEnd type="none" w="med" len="med"/>
            </a:ln>
            <a:effectLst>
              <a:outerShdw blurRad="63500" dist="107763" dir="2700000" algn="ctr" rotWithShape="0">
                <a:schemeClr val="bg2"/>
              </a:outerShdw>
            </a:effectLst>
          </p:spPr>
          <p:txBody>
            <a:bodyPr wrap="none" anchor="ctr"/>
            <a:lstStyle/>
            <a:p>
              <a:pPr eaLnBrk="1" hangingPunct="1">
                <a:defRPr/>
              </a:pPr>
              <a:endParaRPr lang="en-US" sz="1400">
                <a:latin typeface="Arial" charset="0"/>
              </a:endParaRPr>
            </a:p>
          </p:txBody>
        </p:sp>
        <p:sp>
          <p:nvSpPr>
            <p:cNvPr id="50182" name="TextBox 8"/>
            <p:cNvSpPr txBox="1">
              <a:spLocks noChangeArrowheads="1"/>
            </p:cNvSpPr>
            <p:nvPr/>
          </p:nvSpPr>
          <p:spPr bwMode="auto">
            <a:xfrm>
              <a:off x="914400" y="957263"/>
              <a:ext cx="7170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Neue"/>
                  <a:ea typeface="Helvetica Neue"/>
                  <a:cs typeface="Helvetica Neue"/>
                </a:defRPr>
              </a:lvl1pPr>
              <a:lvl2pPr marL="742950" indent="-285750">
                <a:spcBef>
                  <a:spcPct val="20000"/>
                </a:spcBef>
                <a:buFont typeface="Arial" panose="020B0604020202020204" pitchFamily="34" charset="0"/>
                <a:buChar char="–"/>
                <a:defRPr sz="2800">
                  <a:solidFill>
                    <a:schemeClr val="tx1"/>
                  </a:solidFill>
                  <a:latin typeface="Helvetica Neue"/>
                  <a:ea typeface="Helvetica Neue"/>
                  <a:cs typeface="Helvetica Neue"/>
                </a:defRPr>
              </a:lvl2pPr>
              <a:lvl3pPr marL="1143000" indent="-228600">
                <a:spcBef>
                  <a:spcPct val="20000"/>
                </a:spcBef>
                <a:buFont typeface="Arial" panose="020B0604020202020204" pitchFamily="34" charset="0"/>
                <a:buChar char="•"/>
                <a:defRPr sz="2400">
                  <a:solidFill>
                    <a:schemeClr val="tx1"/>
                  </a:solidFill>
                  <a:latin typeface="Helvetica Neue"/>
                  <a:ea typeface="Helvetica Neue"/>
                  <a:cs typeface="Helvetica Neue"/>
                </a:defRPr>
              </a:lvl3pPr>
              <a:lvl4pPr marL="16002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4pPr>
              <a:lvl5pPr marL="20574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9pPr>
            </a:lstStyle>
            <a:p>
              <a:pPr algn="ctr">
                <a:spcBef>
                  <a:spcPct val="0"/>
                </a:spcBef>
                <a:buFontTx/>
                <a:buNone/>
              </a:pPr>
              <a:r>
                <a:rPr lang="en-US" altLang="en-US" sz="1800" b="1">
                  <a:latin typeface="Arial" panose="020B0604020202020204" pitchFamily="34" charset="0"/>
                  <a:ea typeface="MS PGothic" panose="020B0600070205080204" pitchFamily="34" charset="-128"/>
                  <a:cs typeface="Arial" panose="020B0604020202020204" pitchFamily="34" charset="0"/>
                </a:rPr>
                <a:t>Information base</a:t>
              </a:r>
            </a:p>
          </p:txBody>
        </p:sp>
        <p:pic>
          <p:nvPicPr>
            <p:cNvPr id="50183"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89088"/>
              <a:ext cx="19018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1413" y="1568450"/>
              <a:ext cx="19446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5" name="TextBox 11"/>
            <p:cNvSpPr txBox="1">
              <a:spLocks noChangeArrowheads="1"/>
            </p:cNvSpPr>
            <p:nvPr/>
          </p:nvSpPr>
          <p:spPr bwMode="auto">
            <a:xfrm>
              <a:off x="1141413" y="1295400"/>
              <a:ext cx="2135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Neue"/>
                  <a:ea typeface="Helvetica Neue"/>
                  <a:cs typeface="Helvetica Neue"/>
                </a:defRPr>
              </a:lvl1pPr>
              <a:lvl2pPr marL="742950" indent="-285750">
                <a:spcBef>
                  <a:spcPct val="20000"/>
                </a:spcBef>
                <a:buFont typeface="Arial" panose="020B0604020202020204" pitchFamily="34" charset="0"/>
                <a:buChar char="–"/>
                <a:defRPr sz="2800">
                  <a:solidFill>
                    <a:schemeClr val="tx1"/>
                  </a:solidFill>
                  <a:latin typeface="Helvetica Neue"/>
                  <a:ea typeface="Helvetica Neue"/>
                  <a:cs typeface="Helvetica Neue"/>
                </a:defRPr>
              </a:lvl2pPr>
              <a:lvl3pPr marL="1143000" indent="-228600">
                <a:spcBef>
                  <a:spcPct val="20000"/>
                </a:spcBef>
                <a:buFont typeface="Arial" panose="020B0604020202020204" pitchFamily="34" charset="0"/>
                <a:buChar char="•"/>
                <a:defRPr sz="2400">
                  <a:solidFill>
                    <a:schemeClr val="tx1"/>
                  </a:solidFill>
                  <a:latin typeface="Helvetica Neue"/>
                  <a:ea typeface="Helvetica Neue"/>
                  <a:cs typeface="Helvetica Neue"/>
                </a:defRPr>
              </a:lvl3pPr>
              <a:lvl4pPr marL="16002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4pPr>
              <a:lvl5pPr marL="20574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9pPr>
            </a:lstStyle>
            <a:p>
              <a:pPr>
                <a:spcBef>
                  <a:spcPct val="0"/>
                </a:spcBef>
                <a:buFontTx/>
                <a:buNone/>
              </a:pPr>
              <a:r>
                <a:rPr lang="en-US" altLang="en-US" sz="1600">
                  <a:latin typeface="Arial" panose="020B0604020202020204" pitchFamily="34" charset="0"/>
                  <a:ea typeface="MS PGothic" panose="020B0600070205080204" pitchFamily="34" charset="-128"/>
                  <a:cs typeface="Arial" panose="020B0604020202020204" pitchFamily="34" charset="0"/>
                </a:rPr>
                <a:t>Condition measures</a:t>
              </a:r>
            </a:p>
          </p:txBody>
        </p:sp>
        <p:pic>
          <p:nvPicPr>
            <p:cNvPr id="5018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5388" y="1609725"/>
              <a:ext cx="16827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7" name="TextBox 13"/>
            <p:cNvSpPr txBox="1">
              <a:spLocks noChangeArrowheads="1"/>
            </p:cNvSpPr>
            <p:nvPr/>
          </p:nvSpPr>
          <p:spPr bwMode="auto">
            <a:xfrm>
              <a:off x="3657600" y="1295400"/>
              <a:ext cx="2027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Neue"/>
                  <a:ea typeface="Helvetica Neue"/>
                  <a:cs typeface="Helvetica Neue"/>
                </a:defRPr>
              </a:lvl1pPr>
              <a:lvl2pPr marL="742950" indent="-285750">
                <a:spcBef>
                  <a:spcPct val="20000"/>
                </a:spcBef>
                <a:buFont typeface="Arial" panose="020B0604020202020204" pitchFamily="34" charset="0"/>
                <a:buChar char="–"/>
                <a:defRPr sz="2800">
                  <a:solidFill>
                    <a:schemeClr val="tx1"/>
                  </a:solidFill>
                  <a:latin typeface="Helvetica Neue"/>
                  <a:ea typeface="Helvetica Neue"/>
                  <a:cs typeface="Helvetica Neue"/>
                </a:defRPr>
              </a:lvl2pPr>
              <a:lvl3pPr marL="1143000" indent="-228600">
                <a:spcBef>
                  <a:spcPct val="20000"/>
                </a:spcBef>
                <a:buFont typeface="Arial" panose="020B0604020202020204" pitchFamily="34" charset="0"/>
                <a:buChar char="•"/>
                <a:defRPr sz="2400">
                  <a:solidFill>
                    <a:schemeClr val="tx1"/>
                  </a:solidFill>
                  <a:latin typeface="Helvetica Neue"/>
                  <a:ea typeface="Helvetica Neue"/>
                  <a:cs typeface="Helvetica Neue"/>
                </a:defRPr>
              </a:lvl3pPr>
              <a:lvl4pPr marL="16002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4pPr>
              <a:lvl5pPr marL="20574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9pPr>
            </a:lstStyle>
            <a:p>
              <a:pPr>
                <a:spcBef>
                  <a:spcPct val="0"/>
                </a:spcBef>
                <a:buFontTx/>
                <a:buNone/>
              </a:pPr>
              <a:r>
                <a:rPr lang="en-US" altLang="en-US" sz="1600">
                  <a:latin typeface="Arial" panose="020B0604020202020204" pitchFamily="34" charset="0"/>
                  <a:ea typeface="MS PGothic" panose="020B0600070205080204" pitchFamily="34" charset="-128"/>
                  <a:cs typeface="Arial" panose="020B0604020202020204" pitchFamily="34" charset="0"/>
                </a:rPr>
                <a:t>HVAC configuration</a:t>
              </a:r>
            </a:p>
          </p:txBody>
        </p:sp>
        <p:sp>
          <p:nvSpPr>
            <p:cNvPr id="50188" name="TextBox 14"/>
            <p:cNvSpPr txBox="1">
              <a:spLocks noChangeArrowheads="1"/>
            </p:cNvSpPr>
            <p:nvPr/>
          </p:nvSpPr>
          <p:spPr bwMode="auto">
            <a:xfrm>
              <a:off x="6097588" y="1295400"/>
              <a:ext cx="2055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Neue"/>
                  <a:ea typeface="Helvetica Neue"/>
                  <a:cs typeface="Helvetica Neue"/>
                </a:defRPr>
              </a:lvl1pPr>
              <a:lvl2pPr marL="742950" indent="-285750">
                <a:spcBef>
                  <a:spcPct val="20000"/>
                </a:spcBef>
                <a:buFont typeface="Arial" panose="020B0604020202020204" pitchFamily="34" charset="0"/>
                <a:buChar char="–"/>
                <a:defRPr sz="2800">
                  <a:solidFill>
                    <a:schemeClr val="tx1"/>
                  </a:solidFill>
                  <a:latin typeface="Helvetica Neue"/>
                  <a:ea typeface="Helvetica Neue"/>
                  <a:cs typeface="Helvetica Neue"/>
                </a:defRPr>
              </a:lvl2pPr>
              <a:lvl3pPr marL="1143000" indent="-228600">
                <a:spcBef>
                  <a:spcPct val="20000"/>
                </a:spcBef>
                <a:buFont typeface="Arial" panose="020B0604020202020204" pitchFamily="34" charset="0"/>
                <a:buChar char="•"/>
                <a:defRPr sz="2400">
                  <a:solidFill>
                    <a:schemeClr val="tx1"/>
                  </a:solidFill>
                  <a:latin typeface="Helvetica Neue"/>
                  <a:ea typeface="Helvetica Neue"/>
                  <a:cs typeface="Helvetica Neue"/>
                </a:defRPr>
              </a:lvl3pPr>
              <a:lvl4pPr marL="16002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4pPr>
              <a:lvl5pPr marL="20574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9pPr>
            </a:lstStyle>
            <a:p>
              <a:pPr>
                <a:spcBef>
                  <a:spcPct val="0"/>
                </a:spcBef>
                <a:buFontTx/>
                <a:buNone/>
              </a:pPr>
              <a:r>
                <a:rPr lang="en-US" altLang="en-US" sz="1600">
                  <a:latin typeface="Arial" panose="020B0604020202020204" pitchFamily="34" charset="0"/>
                  <a:ea typeface="MS PGothic" panose="020B0600070205080204" pitchFamily="34" charset="-128"/>
                  <a:cs typeface="Arial" panose="020B0604020202020204" pitchFamily="34" charset="0"/>
                </a:rPr>
                <a:t>Building information</a:t>
              </a:r>
            </a:p>
          </p:txBody>
        </p:sp>
        <p:sp>
          <p:nvSpPr>
            <p:cNvPr id="16" name="圆角矩形 8"/>
            <p:cNvSpPr/>
            <p:nvPr/>
          </p:nvSpPr>
          <p:spPr bwMode="auto">
            <a:xfrm>
              <a:off x="6172080" y="2972217"/>
              <a:ext cx="1828209" cy="412845"/>
            </a:xfrm>
            <a:prstGeom prst="roundRect">
              <a:avLst>
                <a:gd name="adj" fmla="val 4774"/>
              </a:avLst>
            </a:prstGeom>
            <a:solidFill>
              <a:schemeClr val="accent5">
                <a:lumMod val="90000"/>
              </a:schemeClr>
            </a:solidFill>
            <a:ln w="12700" cap="flat" cmpd="sng" algn="ctr">
              <a:solidFill>
                <a:schemeClr val="tx1"/>
              </a:solidFill>
              <a:prstDash val="solid"/>
              <a:round/>
              <a:headEnd type="none" w="med" len="med"/>
              <a:tailEnd type="none" w="med" len="med"/>
            </a:ln>
            <a:effectLst>
              <a:outerShdw blurRad="63500" dist="107763" dir="2700000" algn="ctr" rotWithShape="0">
                <a:schemeClr val="bg2"/>
              </a:outerShdw>
            </a:effectLst>
          </p:spPr>
          <p:txBody>
            <a:bodyPr wrap="none" anchor="ctr"/>
            <a:lstStyle/>
            <a:p>
              <a:pPr algn="ctr" eaLnBrk="1" hangingPunct="1">
                <a:defRPr/>
              </a:pPr>
              <a:r>
                <a:rPr lang="en-US" sz="1600" dirty="0">
                  <a:latin typeface="Arial" pitchFamily="34" charset="0"/>
                </a:rPr>
                <a:t>Self-configuration</a:t>
              </a:r>
            </a:p>
          </p:txBody>
        </p:sp>
        <p:grpSp>
          <p:nvGrpSpPr>
            <p:cNvPr id="50190" name="Group 84"/>
            <p:cNvGrpSpPr>
              <a:grpSpLocks/>
            </p:cNvGrpSpPr>
            <p:nvPr/>
          </p:nvGrpSpPr>
          <p:grpSpPr bwMode="auto">
            <a:xfrm>
              <a:off x="3581400" y="5486400"/>
              <a:ext cx="1981200" cy="412750"/>
              <a:chOff x="5867400" y="5791200"/>
              <a:chExt cx="2362200" cy="762000"/>
            </a:xfrm>
          </p:grpSpPr>
          <p:sp>
            <p:nvSpPr>
              <p:cNvPr id="18" name="圆角矩形 8"/>
              <p:cNvSpPr/>
              <p:nvPr/>
            </p:nvSpPr>
            <p:spPr bwMode="auto">
              <a:xfrm>
                <a:off x="5868255" y="5791684"/>
                <a:ext cx="2361436" cy="762176"/>
              </a:xfrm>
              <a:prstGeom prst="roundRect">
                <a:avLst>
                  <a:gd name="adj" fmla="val 4774"/>
                </a:avLst>
              </a:prstGeom>
              <a:solidFill>
                <a:schemeClr val="bg2">
                  <a:lumMod val="20000"/>
                  <a:lumOff val="80000"/>
                </a:schemeClr>
              </a:solidFill>
              <a:ln w="12700" cap="flat" cmpd="sng" algn="ctr">
                <a:solidFill>
                  <a:schemeClr val="tx1"/>
                </a:solidFill>
                <a:prstDash val="solid"/>
                <a:round/>
                <a:headEnd type="none" w="med" len="med"/>
                <a:tailEnd type="none" w="med" len="med"/>
              </a:ln>
              <a:effectLst>
                <a:outerShdw blurRad="63500" dist="107763" dir="2700000" algn="ctr" rotWithShape="0">
                  <a:schemeClr val="bg2"/>
                </a:outerShdw>
              </a:effectLst>
            </p:spPr>
            <p:txBody>
              <a:bodyPr wrap="none" anchor="ctr"/>
              <a:lstStyle/>
              <a:p>
                <a:pPr eaLnBrk="1" hangingPunct="1">
                  <a:defRPr/>
                </a:pPr>
                <a:endParaRPr lang="en-US" sz="1400">
                  <a:latin typeface="Arial" charset="0"/>
                </a:endParaRPr>
              </a:p>
            </p:txBody>
          </p:sp>
          <p:sp>
            <p:nvSpPr>
              <p:cNvPr id="50215" name="TextBox 18"/>
              <p:cNvSpPr txBox="1">
                <a:spLocks noChangeArrowheads="1"/>
              </p:cNvSpPr>
              <p:nvPr/>
            </p:nvSpPr>
            <p:spPr bwMode="auto">
              <a:xfrm>
                <a:off x="5943601" y="5867399"/>
                <a:ext cx="2209800" cy="62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Neue"/>
                    <a:ea typeface="Helvetica Neue"/>
                    <a:cs typeface="Helvetica Neue"/>
                  </a:defRPr>
                </a:lvl1pPr>
                <a:lvl2pPr marL="742950" indent="-285750">
                  <a:spcBef>
                    <a:spcPct val="20000"/>
                  </a:spcBef>
                  <a:buFont typeface="Arial" panose="020B0604020202020204" pitchFamily="34" charset="0"/>
                  <a:buChar char="–"/>
                  <a:defRPr sz="2800">
                    <a:solidFill>
                      <a:schemeClr val="tx1"/>
                    </a:solidFill>
                    <a:latin typeface="Helvetica Neue"/>
                    <a:ea typeface="Helvetica Neue"/>
                    <a:cs typeface="Helvetica Neue"/>
                  </a:defRPr>
                </a:lvl2pPr>
                <a:lvl3pPr marL="1143000" indent="-228600">
                  <a:spcBef>
                    <a:spcPct val="20000"/>
                  </a:spcBef>
                  <a:buFont typeface="Arial" panose="020B0604020202020204" pitchFamily="34" charset="0"/>
                  <a:buChar char="•"/>
                  <a:defRPr sz="2400">
                    <a:solidFill>
                      <a:schemeClr val="tx1"/>
                    </a:solidFill>
                    <a:latin typeface="Helvetica Neue"/>
                    <a:ea typeface="Helvetica Neue"/>
                    <a:cs typeface="Helvetica Neue"/>
                  </a:defRPr>
                </a:lvl3pPr>
                <a:lvl4pPr marL="16002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4pPr>
                <a:lvl5pPr marL="20574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9pPr>
              </a:lstStyle>
              <a:p>
                <a:pPr algn="ctr">
                  <a:spcBef>
                    <a:spcPct val="0"/>
                  </a:spcBef>
                  <a:buFontTx/>
                  <a:buNone/>
                </a:pPr>
                <a:r>
                  <a:rPr lang="en-US" altLang="en-US" sz="1600">
                    <a:latin typeface="Arial" panose="020B0604020202020204" pitchFamily="34" charset="0"/>
                    <a:ea typeface="MS PGothic" panose="020B0600070205080204" pitchFamily="34" charset="-128"/>
                    <a:cs typeface="Arial" panose="020B0604020202020204" pitchFamily="34" charset="0"/>
                  </a:rPr>
                  <a:t>Self-healing</a:t>
                </a:r>
              </a:p>
            </p:txBody>
          </p:sp>
        </p:grpSp>
        <p:cxnSp>
          <p:nvCxnSpPr>
            <p:cNvPr id="50191" name="Straight Arrow Connector 87"/>
            <p:cNvCxnSpPr>
              <a:cxnSpLocks noChangeShapeType="1"/>
              <a:endCxn id="22" idx="0"/>
            </p:cNvCxnSpPr>
            <p:nvPr/>
          </p:nvCxnSpPr>
          <p:spPr bwMode="auto">
            <a:xfrm flipH="1">
              <a:off x="2057400" y="2667000"/>
              <a:ext cx="1028700" cy="304800"/>
            </a:xfrm>
            <a:prstGeom prst="straightConnector1">
              <a:avLst/>
            </a:prstGeom>
            <a:noFill/>
            <a:ln w="12700" algn="ctr">
              <a:solidFill>
                <a:schemeClr val="tx1"/>
              </a:solidFill>
              <a:round/>
              <a:headEnd type="none" w="lg" len="med"/>
              <a:tailEnd type="arrow" w="lg" len="med"/>
            </a:ln>
            <a:extLst>
              <a:ext uri="{909E8E84-426E-40DD-AFC4-6F175D3DCCD1}">
                <a14:hiddenFill xmlns:a14="http://schemas.microsoft.com/office/drawing/2010/main">
                  <a:noFill/>
                </a14:hiddenFill>
              </a:ext>
            </a:extLst>
          </p:spPr>
        </p:cxnSp>
        <p:sp>
          <p:nvSpPr>
            <p:cNvPr id="21" name="圆角矩形 8"/>
            <p:cNvSpPr/>
            <p:nvPr/>
          </p:nvSpPr>
          <p:spPr bwMode="auto">
            <a:xfrm>
              <a:off x="3627021" y="2972217"/>
              <a:ext cx="1829812" cy="412845"/>
            </a:xfrm>
            <a:prstGeom prst="roundRect">
              <a:avLst>
                <a:gd name="adj" fmla="val 4774"/>
              </a:avLst>
            </a:prstGeom>
            <a:solidFill>
              <a:schemeClr val="accent5">
                <a:lumMod val="90000"/>
              </a:schemeClr>
            </a:solidFill>
            <a:ln w="12700" cap="flat" cmpd="sng" algn="ctr">
              <a:solidFill>
                <a:schemeClr val="tx1"/>
              </a:solidFill>
              <a:prstDash val="solid"/>
              <a:round/>
              <a:headEnd type="none" w="med" len="med"/>
              <a:tailEnd type="none" w="med" len="med"/>
            </a:ln>
            <a:effectLst>
              <a:outerShdw blurRad="63500" dist="107763" dir="2700000" algn="ctr" rotWithShape="0">
                <a:schemeClr val="bg2"/>
              </a:outerShdw>
            </a:effectLst>
          </p:spPr>
          <p:txBody>
            <a:bodyPr wrap="none" anchor="ctr"/>
            <a:lstStyle/>
            <a:p>
              <a:pPr algn="ctr" eaLnBrk="1" hangingPunct="1">
                <a:defRPr/>
              </a:pPr>
              <a:r>
                <a:rPr lang="en-US" sz="1600" dirty="0">
                  <a:latin typeface="Arial" pitchFamily="34" charset="0"/>
                </a:rPr>
                <a:t>Self-recognition</a:t>
              </a:r>
            </a:p>
          </p:txBody>
        </p:sp>
        <p:sp>
          <p:nvSpPr>
            <p:cNvPr id="22" name="圆角矩形 8"/>
            <p:cNvSpPr/>
            <p:nvPr/>
          </p:nvSpPr>
          <p:spPr bwMode="auto">
            <a:xfrm>
              <a:off x="1142901" y="2972217"/>
              <a:ext cx="1828209" cy="412845"/>
            </a:xfrm>
            <a:prstGeom prst="roundRect">
              <a:avLst>
                <a:gd name="adj" fmla="val 4774"/>
              </a:avLst>
            </a:prstGeom>
            <a:solidFill>
              <a:schemeClr val="accent5">
                <a:lumMod val="90000"/>
              </a:schemeClr>
            </a:solidFill>
            <a:ln w="12700" cap="flat" cmpd="sng" algn="ctr">
              <a:solidFill>
                <a:schemeClr val="tx1"/>
              </a:solidFill>
              <a:prstDash val="solid"/>
              <a:round/>
              <a:headEnd type="none" w="med" len="med"/>
              <a:tailEnd type="none" w="med" len="med"/>
            </a:ln>
            <a:effectLst>
              <a:outerShdw blurRad="63500" dist="107763" dir="2700000" algn="ctr" rotWithShape="0">
                <a:schemeClr val="bg2"/>
              </a:outerShdw>
            </a:effectLst>
          </p:spPr>
          <p:txBody>
            <a:bodyPr wrap="none" anchor="ctr"/>
            <a:lstStyle/>
            <a:p>
              <a:pPr algn="ctr" eaLnBrk="1" hangingPunct="1">
                <a:defRPr/>
              </a:pPr>
              <a:r>
                <a:rPr lang="en-US" sz="1600" dirty="0">
                  <a:latin typeface="Arial" pitchFamily="34" charset="0"/>
                </a:rPr>
                <a:t>Self-monitoring</a:t>
              </a:r>
            </a:p>
          </p:txBody>
        </p:sp>
        <p:cxnSp>
          <p:nvCxnSpPr>
            <p:cNvPr id="50194" name="Straight Arrow Connector 87"/>
            <p:cNvCxnSpPr>
              <a:cxnSpLocks noChangeShapeType="1"/>
              <a:stCxn id="7" idx="2"/>
              <a:endCxn id="21" idx="0"/>
            </p:cNvCxnSpPr>
            <p:nvPr/>
          </p:nvCxnSpPr>
          <p:spPr bwMode="auto">
            <a:xfrm>
              <a:off x="4533900" y="2667000"/>
              <a:ext cx="7938" cy="304800"/>
            </a:xfrm>
            <a:prstGeom prst="straightConnector1">
              <a:avLst/>
            </a:prstGeom>
            <a:noFill/>
            <a:ln w="12700" algn="ctr">
              <a:solidFill>
                <a:schemeClr val="tx1"/>
              </a:solidFill>
              <a:round/>
              <a:headEnd type="none" w="lg" len="med"/>
              <a:tailEnd type="arrow" w="lg" len="med"/>
            </a:ln>
            <a:extLst>
              <a:ext uri="{909E8E84-426E-40DD-AFC4-6F175D3DCCD1}">
                <a14:hiddenFill xmlns:a14="http://schemas.microsoft.com/office/drawing/2010/main">
                  <a:noFill/>
                </a14:hiddenFill>
              </a:ext>
            </a:extLst>
          </p:spPr>
        </p:cxnSp>
        <p:cxnSp>
          <p:nvCxnSpPr>
            <p:cNvPr id="50195" name="Straight Arrow Connector 87"/>
            <p:cNvCxnSpPr>
              <a:cxnSpLocks noChangeShapeType="1"/>
              <a:endCxn id="16" idx="0"/>
            </p:cNvCxnSpPr>
            <p:nvPr/>
          </p:nvCxnSpPr>
          <p:spPr bwMode="auto">
            <a:xfrm>
              <a:off x="6705600" y="2667000"/>
              <a:ext cx="381000" cy="304800"/>
            </a:xfrm>
            <a:prstGeom prst="straightConnector1">
              <a:avLst/>
            </a:prstGeom>
            <a:noFill/>
            <a:ln w="12700" algn="ctr">
              <a:solidFill>
                <a:schemeClr val="tx1"/>
              </a:solidFill>
              <a:round/>
              <a:headEnd type="arrow" w="lg" len="med"/>
              <a:tailEnd type="none" w="lg" len="med"/>
            </a:ln>
            <a:extLst>
              <a:ext uri="{909E8E84-426E-40DD-AFC4-6F175D3DCCD1}">
                <a14:hiddenFill xmlns:a14="http://schemas.microsoft.com/office/drawing/2010/main">
                  <a:noFill/>
                </a14:hiddenFill>
              </a:ext>
            </a:extLst>
          </p:spPr>
        </p:cxnSp>
        <p:sp>
          <p:nvSpPr>
            <p:cNvPr id="25" name="圆角矩形 8"/>
            <p:cNvSpPr/>
            <p:nvPr/>
          </p:nvSpPr>
          <p:spPr bwMode="auto">
            <a:xfrm>
              <a:off x="1096395" y="3721454"/>
              <a:ext cx="6950401" cy="1535850"/>
            </a:xfrm>
            <a:prstGeom prst="roundRect">
              <a:avLst>
                <a:gd name="adj" fmla="val 4774"/>
              </a:avLst>
            </a:prstGeom>
            <a:solidFill>
              <a:schemeClr val="accent5">
                <a:lumMod val="90000"/>
              </a:schemeClr>
            </a:solidFill>
            <a:ln w="12700" cap="flat" cmpd="sng" algn="ctr">
              <a:solidFill>
                <a:schemeClr val="tx1"/>
              </a:solidFill>
              <a:prstDash val="solid"/>
              <a:round/>
              <a:headEnd type="none" w="med" len="med"/>
              <a:tailEnd type="none" w="med" len="med"/>
            </a:ln>
            <a:effectLst>
              <a:outerShdw blurRad="63500" dist="107763" dir="2700000" algn="ctr" rotWithShape="0">
                <a:schemeClr val="bg2"/>
              </a:outerShdw>
            </a:effectLst>
          </p:spPr>
          <p:txBody>
            <a:bodyPr wrap="none" anchor="ctr"/>
            <a:lstStyle/>
            <a:p>
              <a:pPr algn="ctr" eaLnBrk="1" hangingPunct="1">
                <a:defRPr/>
              </a:pPr>
              <a:endParaRPr lang="en-US" sz="1600">
                <a:latin typeface="Arial" charset="0"/>
              </a:endParaRPr>
            </a:p>
            <a:p>
              <a:pPr algn="ctr" eaLnBrk="1" hangingPunct="1">
                <a:defRPr/>
              </a:pPr>
              <a:endParaRPr lang="en-US" sz="1600">
                <a:latin typeface="Arial" charset="0"/>
              </a:endParaRPr>
            </a:p>
            <a:p>
              <a:pPr algn="ctr" eaLnBrk="1" hangingPunct="1">
                <a:defRPr/>
              </a:pPr>
              <a:endParaRPr lang="en-US" sz="1600">
                <a:latin typeface="Arial" charset="0"/>
              </a:endParaRPr>
            </a:p>
            <a:p>
              <a:pPr algn="ctr" eaLnBrk="1" hangingPunct="1">
                <a:defRPr/>
              </a:pPr>
              <a:endParaRPr lang="en-US" sz="1600">
                <a:latin typeface="Arial" charset="0"/>
              </a:endParaRPr>
            </a:p>
          </p:txBody>
        </p:sp>
        <p:cxnSp>
          <p:nvCxnSpPr>
            <p:cNvPr id="50197" name="Straight Arrow Connector 87"/>
            <p:cNvCxnSpPr>
              <a:cxnSpLocks noChangeShapeType="1"/>
              <a:stCxn id="22" idx="2"/>
            </p:cNvCxnSpPr>
            <p:nvPr/>
          </p:nvCxnSpPr>
          <p:spPr bwMode="auto">
            <a:xfrm>
              <a:off x="2057400" y="3384550"/>
              <a:ext cx="0" cy="288925"/>
            </a:xfrm>
            <a:prstGeom prst="straightConnector1">
              <a:avLst/>
            </a:prstGeom>
            <a:noFill/>
            <a:ln w="12700" algn="ctr">
              <a:solidFill>
                <a:schemeClr val="tx1"/>
              </a:solidFill>
              <a:round/>
              <a:headEnd type="arrow" w="lg" len="med"/>
              <a:tailEnd type="arrow" w="lg" len="med"/>
            </a:ln>
            <a:extLst>
              <a:ext uri="{909E8E84-426E-40DD-AFC4-6F175D3DCCD1}">
                <a14:hiddenFill xmlns:a14="http://schemas.microsoft.com/office/drawing/2010/main">
                  <a:noFill/>
                </a14:hiddenFill>
              </a:ext>
            </a:extLst>
          </p:spPr>
        </p:cxnSp>
        <p:cxnSp>
          <p:nvCxnSpPr>
            <p:cNvPr id="50198" name="Straight Arrow Connector 87"/>
            <p:cNvCxnSpPr>
              <a:cxnSpLocks noChangeShapeType="1"/>
              <a:stCxn id="21" idx="2"/>
            </p:cNvCxnSpPr>
            <p:nvPr/>
          </p:nvCxnSpPr>
          <p:spPr bwMode="auto">
            <a:xfrm>
              <a:off x="4541838" y="3384550"/>
              <a:ext cx="0" cy="336550"/>
            </a:xfrm>
            <a:prstGeom prst="straightConnector1">
              <a:avLst/>
            </a:prstGeom>
            <a:noFill/>
            <a:ln w="12700" algn="ctr">
              <a:solidFill>
                <a:schemeClr val="tx1"/>
              </a:solidFill>
              <a:round/>
              <a:headEnd type="arrow" w="lg" len="med"/>
              <a:tailEnd type="arrow" w="lg" len="med"/>
            </a:ln>
            <a:extLst>
              <a:ext uri="{909E8E84-426E-40DD-AFC4-6F175D3DCCD1}">
                <a14:hiddenFill xmlns:a14="http://schemas.microsoft.com/office/drawing/2010/main">
                  <a:noFill/>
                </a14:hiddenFill>
              </a:ext>
            </a:extLst>
          </p:spPr>
        </p:cxnSp>
        <p:cxnSp>
          <p:nvCxnSpPr>
            <p:cNvPr id="50199" name="Straight Arrow Connector 87"/>
            <p:cNvCxnSpPr>
              <a:cxnSpLocks noChangeShapeType="1"/>
              <a:stCxn id="16" idx="2"/>
            </p:cNvCxnSpPr>
            <p:nvPr/>
          </p:nvCxnSpPr>
          <p:spPr bwMode="auto">
            <a:xfrm>
              <a:off x="7086600" y="3384550"/>
              <a:ext cx="0" cy="288925"/>
            </a:xfrm>
            <a:prstGeom prst="straightConnector1">
              <a:avLst/>
            </a:prstGeom>
            <a:noFill/>
            <a:ln w="12700" algn="ctr">
              <a:solidFill>
                <a:schemeClr val="tx1"/>
              </a:solidFill>
              <a:round/>
              <a:headEnd type="arrow" w="lg" len="med"/>
              <a:tailEnd type="arrow" w="lg" len="med"/>
            </a:ln>
            <a:extLst>
              <a:ext uri="{909E8E84-426E-40DD-AFC4-6F175D3DCCD1}">
                <a14:hiddenFill xmlns:a14="http://schemas.microsoft.com/office/drawing/2010/main">
                  <a:noFill/>
                </a14:hiddenFill>
              </a:ext>
            </a:extLst>
          </p:spPr>
        </p:cxnSp>
        <p:cxnSp>
          <p:nvCxnSpPr>
            <p:cNvPr id="50200" name="Straight Arrow Connector 87"/>
            <p:cNvCxnSpPr>
              <a:cxnSpLocks noChangeShapeType="1"/>
              <a:stCxn id="25" idx="2"/>
              <a:endCxn id="18" idx="0"/>
            </p:cNvCxnSpPr>
            <p:nvPr/>
          </p:nvCxnSpPr>
          <p:spPr bwMode="auto">
            <a:xfrm>
              <a:off x="4572000" y="5257800"/>
              <a:ext cx="0" cy="228600"/>
            </a:xfrm>
            <a:prstGeom prst="straightConnector1">
              <a:avLst/>
            </a:prstGeom>
            <a:noFill/>
            <a:ln w="12700" algn="ctr">
              <a:solidFill>
                <a:schemeClr val="tx1"/>
              </a:solidFill>
              <a:round/>
              <a:headEnd type="arrow" w="lg" len="med"/>
              <a:tailEnd type="arrow" w="lg" len="med"/>
            </a:ln>
            <a:extLst>
              <a:ext uri="{909E8E84-426E-40DD-AFC4-6F175D3DCCD1}">
                <a14:hiddenFill xmlns:a14="http://schemas.microsoft.com/office/drawing/2010/main">
                  <a:noFill/>
                </a14:hiddenFill>
              </a:ext>
            </a:extLst>
          </p:spPr>
        </p:cxnSp>
        <p:grpSp>
          <p:nvGrpSpPr>
            <p:cNvPr id="50201" name="Group 84"/>
            <p:cNvGrpSpPr>
              <a:grpSpLocks/>
            </p:cNvGrpSpPr>
            <p:nvPr/>
          </p:nvGrpSpPr>
          <p:grpSpPr bwMode="auto">
            <a:xfrm>
              <a:off x="1143000" y="5486400"/>
              <a:ext cx="2057400" cy="412750"/>
              <a:chOff x="5867400" y="5791200"/>
              <a:chExt cx="2362200" cy="762000"/>
            </a:xfrm>
          </p:grpSpPr>
          <p:sp>
            <p:nvSpPr>
              <p:cNvPr id="31" name="圆角矩形 8"/>
              <p:cNvSpPr/>
              <p:nvPr/>
            </p:nvSpPr>
            <p:spPr bwMode="auto">
              <a:xfrm>
                <a:off x="5867286" y="5791684"/>
                <a:ext cx="2362358" cy="762176"/>
              </a:xfrm>
              <a:prstGeom prst="roundRect">
                <a:avLst>
                  <a:gd name="adj" fmla="val 4774"/>
                </a:avLst>
              </a:prstGeom>
              <a:solidFill>
                <a:schemeClr val="bg2">
                  <a:lumMod val="20000"/>
                  <a:lumOff val="80000"/>
                </a:schemeClr>
              </a:solidFill>
              <a:ln w="12700" cap="flat" cmpd="sng" algn="ctr">
                <a:solidFill>
                  <a:schemeClr val="tx1"/>
                </a:solidFill>
                <a:prstDash val="solid"/>
                <a:round/>
                <a:headEnd type="none" w="med" len="med"/>
                <a:tailEnd type="none" w="med" len="med"/>
              </a:ln>
              <a:effectLst>
                <a:outerShdw blurRad="63500" dist="107763" dir="2700000" algn="ctr" rotWithShape="0">
                  <a:schemeClr val="bg2"/>
                </a:outerShdw>
              </a:effectLst>
            </p:spPr>
            <p:txBody>
              <a:bodyPr wrap="none" anchor="ctr"/>
              <a:lstStyle/>
              <a:p>
                <a:pPr eaLnBrk="1" hangingPunct="1">
                  <a:defRPr/>
                </a:pPr>
                <a:endParaRPr lang="en-US" sz="1400">
                  <a:latin typeface="Arial" charset="0"/>
                </a:endParaRPr>
              </a:p>
            </p:txBody>
          </p:sp>
          <p:sp>
            <p:nvSpPr>
              <p:cNvPr id="50213" name="TextBox 31"/>
              <p:cNvSpPr txBox="1">
                <a:spLocks noChangeArrowheads="1"/>
              </p:cNvSpPr>
              <p:nvPr/>
            </p:nvSpPr>
            <p:spPr bwMode="auto">
              <a:xfrm>
                <a:off x="5943601" y="5867399"/>
                <a:ext cx="2209800" cy="62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Neue"/>
                    <a:ea typeface="Helvetica Neue"/>
                    <a:cs typeface="Helvetica Neue"/>
                  </a:defRPr>
                </a:lvl1pPr>
                <a:lvl2pPr marL="742950" indent="-285750">
                  <a:spcBef>
                    <a:spcPct val="20000"/>
                  </a:spcBef>
                  <a:buFont typeface="Arial" panose="020B0604020202020204" pitchFamily="34" charset="0"/>
                  <a:buChar char="–"/>
                  <a:defRPr sz="2800">
                    <a:solidFill>
                      <a:schemeClr val="tx1"/>
                    </a:solidFill>
                    <a:latin typeface="Helvetica Neue"/>
                    <a:ea typeface="Helvetica Neue"/>
                    <a:cs typeface="Helvetica Neue"/>
                  </a:defRPr>
                </a:lvl2pPr>
                <a:lvl3pPr marL="1143000" indent="-228600">
                  <a:spcBef>
                    <a:spcPct val="20000"/>
                  </a:spcBef>
                  <a:buFont typeface="Arial" panose="020B0604020202020204" pitchFamily="34" charset="0"/>
                  <a:buChar char="•"/>
                  <a:defRPr sz="2400">
                    <a:solidFill>
                      <a:schemeClr val="tx1"/>
                    </a:solidFill>
                    <a:latin typeface="Helvetica Neue"/>
                    <a:ea typeface="Helvetica Neue"/>
                    <a:cs typeface="Helvetica Neue"/>
                  </a:defRPr>
                </a:lvl3pPr>
                <a:lvl4pPr marL="16002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4pPr>
                <a:lvl5pPr marL="20574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9pPr>
              </a:lstStyle>
              <a:p>
                <a:pPr algn="ctr">
                  <a:spcBef>
                    <a:spcPct val="0"/>
                  </a:spcBef>
                  <a:buFontTx/>
                  <a:buNone/>
                </a:pPr>
                <a:r>
                  <a:rPr lang="en-US" altLang="en-US" sz="1600">
                    <a:latin typeface="Arial" panose="020B0604020202020204" pitchFamily="34" charset="0"/>
                    <a:ea typeface="MS PGothic" panose="020B0600070205080204" pitchFamily="34" charset="-128"/>
                    <a:cs typeface="Arial" panose="020B0604020202020204" pitchFamily="34" charset="0"/>
                  </a:rPr>
                  <a:t>Self-assessment</a:t>
                </a:r>
              </a:p>
            </p:txBody>
          </p:sp>
        </p:grpSp>
        <p:grpSp>
          <p:nvGrpSpPr>
            <p:cNvPr id="50202" name="Group 84"/>
            <p:cNvGrpSpPr>
              <a:grpSpLocks/>
            </p:cNvGrpSpPr>
            <p:nvPr/>
          </p:nvGrpSpPr>
          <p:grpSpPr bwMode="auto">
            <a:xfrm>
              <a:off x="5867400" y="5486400"/>
              <a:ext cx="2133600" cy="625475"/>
              <a:chOff x="5867400" y="5791200"/>
              <a:chExt cx="2362200" cy="1155248"/>
            </a:xfrm>
          </p:grpSpPr>
          <p:sp>
            <p:nvSpPr>
              <p:cNvPr id="34" name="圆角矩形 8"/>
              <p:cNvSpPr/>
              <p:nvPr/>
            </p:nvSpPr>
            <p:spPr bwMode="auto">
              <a:xfrm>
                <a:off x="5867377" y="5791684"/>
                <a:ext cx="2361436" cy="762522"/>
              </a:xfrm>
              <a:prstGeom prst="roundRect">
                <a:avLst>
                  <a:gd name="adj" fmla="val 4774"/>
                </a:avLst>
              </a:prstGeom>
              <a:solidFill>
                <a:schemeClr val="bg2">
                  <a:lumMod val="20000"/>
                  <a:lumOff val="80000"/>
                </a:schemeClr>
              </a:solidFill>
              <a:ln w="12700" cap="flat" cmpd="sng" algn="ctr">
                <a:solidFill>
                  <a:schemeClr val="tx1"/>
                </a:solidFill>
                <a:prstDash val="solid"/>
                <a:round/>
                <a:headEnd type="none" w="med" len="med"/>
                <a:tailEnd type="none" w="med" len="med"/>
              </a:ln>
              <a:effectLst>
                <a:outerShdw blurRad="63500" dist="107763" dir="2700000" algn="ctr" rotWithShape="0">
                  <a:schemeClr val="bg2"/>
                </a:outerShdw>
              </a:effectLst>
            </p:spPr>
            <p:txBody>
              <a:bodyPr wrap="none" anchor="ctr"/>
              <a:lstStyle/>
              <a:p>
                <a:pPr eaLnBrk="1" hangingPunct="1">
                  <a:defRPr/>
                </a:pPr>
                <a:endParaRPr lang="en-US" sz="1400">
                  <a:latin typeface="Arial" charset="0"/>
                </a:endParaRPr>
              </a:p>
            </p:txBody>
          </p:sp>
          <p:sp>
            <p:nvSpPr>
              <p:cNvPr id="50211" name="TextBox 34"/>
              <p:cNvSpPr txBox="1">
                <a:spLocks noChangeArrowheads="1"/>
              </p:cNvSpPr>
              <p:nvPr/>
            </p:nvSpPr>
            <p:spPr bwMode="auto">
              <a:xfrm>
                <a:off x="5943601" y="5867399"/>
                <a:ext cx="2209800" cy="107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Helvetica Neue"/>
                    <a:ea typeface="Helvetica Neue"/>
                    <a:cs typeface="Helvetica Neue"/>
                  </a:defRPr>
                </a:lvl1pPr>
                <a:lvl2pPr marL="742950" indent="-285750">
                  <a:spcBef>
                    <a:spcPct val="20000"/>
                  </a:spcBef>
                  <a:buFont typeface="Arial" panose="020B0604020202020204" pitchFamily="34" charset="0"/>
                  <a:buChar char="–"/>
                  <a:defRPr sz="2800">
                    <a:solidFill>
                      <a:schemeClr val="tx1"/>
                    </a:solidFill>
                    <a:latin typeface="Helvetica Neue"/>
                    <a:ea typeface="Helvetica Neue"/>
                    <a:cs typeface="Helvetica Neue"/>
                  </a:defRPr>
                </a:lvl2pPr>
                <a:lvl3pPr marL="1143000" indent="-228600">
                  <a:spcBef>
                    <a:spcPct val="20000"/>
                  </a:spcBef>
                  <a:buFont typeface="Arial" panose="020B0604020202020204" pitchFamily="34" charset="0"/>
                  <a:buChar char="•"/>
                  <a:defRPr sz="2400">
                    <a:solidFill>
                      <a:schemeClr val="tx1"/>
                    </a:solidFill>
                    <a:latin typeface="Helvetica Neue"/>
                    <a:ea typeface="Helvetica Neue"/>
                    <a:cs typeface="Helvetica Neue"/>
                  </a:defRPr>
                </a:lvl3pPr>
                <a:lvl4pPr marL="16002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4pPr>
                <a:lvl5pPr marL="20574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9pPr>
              </a:lstStyle>
              <a:p>
                <a:pPr algn="ctr">
                  <a:spcBef>
                    <a:spcPct val="0"/>
                  </a:spcBef>
                  <a:buFontTx/>
                  <a:buNone/>
                </a:pPr>
                <a:r>
                  <a:rPr lang="en-US" altLang="en-US" sz="1600">
                    <a:latin typeface="Arial" panose="020B0604020202020204" pitchFamily="34" charset="0"/>
                    <a:ea typeface="MS PGothic" panose="020B0600070205080204" pitchFamily="34" charset="-128"/>
                    <a:cs typeface="Arial" panose="020B0604020202020204" pitchFamily="34" charset="0"/>
                  </a:rPr>
                  <a:t>Self-improvement</a:t>
                </a:r>
              </a:p>
            </p:txBody>
          </p:sp>
        </p:grpSp>
        <p:cxnSp>
          <p:nvCxnSpPr>
            <p:cNvPr id="50203" name="Straight Arrow Connector 87"/>
            <p:cNvCxnSpPr>
              <a:cxnSpLocks noChangeShapeType="1"/>
              <a:endCxn id="31" idx="0"/>
            </p:cNvCxnSpPr>
            <p:nvPr/>
          </p:nvCxnSpPr>
          <p:spPr bwMode="auto">
            <a:xfrm flipH="1">
              <a:off x="2171700" y="5257800"/>
              <a:ext cx="0" cy="228600"/>
            </a:xfrm>
            <a:prstGeom prst="straightConnector1">
              <a:avLst/>
            </a:prstGeom>
            <a:noFill/>
            <a:ln w="12700" algn="ctr">
              <a:solidFill>
                <a:schemeClr val="tx1"/>
              </a:solidFill>
              <a:round/>
              <a:headEnd type="arrow" w="lg" len="med"/>
              <a:tailEnd type="arrow" w="lg" len="med"/>
            </a:ln>
            <a:extLst>
              <a:ext uri="{909E8E84-426E-40DD-AFC4-6F175D3DCCD1}">
                <a14:hiddenFill xmlns:a14="http://schemas.microsoft.com/office/drawing/2010/main">
                  <a:noFill/>
                </a14:hiddenFill>
              </a:ext>
            </a:extLst>
          </p:spPr>
        </p:cxnSp>
        <p:cxnSp>
          <p:nvCxnSpPr>
            <p:cNvPr id="50204" name="Straight Arrow Connector 87"/>
            <p:cNvCxnSpPr>
              <a:cxnSpLocks noChangeShapeType="1"/>
              <a:stCxn id="34" idx="0"/>
            </p:cNvCxnSpPr>
            <p:nvPr/>
          </p:nvCxnSpPr>
          <p:spPr bwMode="auto">
            <a:xfrm flipV="1">
              <a:off x="6934200" y="5273675"/>
              <a:ext cx="0" cy="212725"/>
            </a:xfrm>
            <a:prstGeom prst="straightConnector1">
              <a:avLst/>
            </a:prstGeom>
            <a:noFill/>
            <a:ln w="12700" algn="ctr">
              <a:solidFill>
                <a:schemeClr val="tx1"/>
              </a:solidFill>
              <a:round/>
              <a:headEnd type="arrow" w="lg" len="med"/>
              <a:tailEnd type="arrow" w="lg" len="med"/>
            </a:ln>
            <a:extLst>
              <a:ext uri="{909E8E84-426E-40DD-AFC4-6F175D3DCCD1}">
                <a14:hiddenFill xmlns:a14="http://schemas.microsoft.com/office/drawing/2010/main">
                  <a:noFill/>
                </a14:hiddenFill>
              </a:ext>
            </a:extLst>
          </p:spPr>
        </p:cxnSp>
        <p:sp>
          <p:nvSpPr>
            <p:cNvPr id="38" name="TextBox 37"/>
            <p:cNvSpPr txBox="1"/>
            <p:nvPr/>
          </p:nvSpPr>
          <p:spPr>
            <a:xfrm>
              <a:off x="3505140" y="4905621"/>
              <a:ext cx="1974144" cy="275230"/>
            </a:xfrm>
            <a:prstGeom prst="rect">
              <a:avLst/>
            </a:prstGeom>
            <a:solidFill>
              <a:schemeClr val="accent5">
                <a:lumMod val="90000"/>
              </a:schemeClr>
            </a:solidFill>
            <a:ln>
              <a:solidFill>
                <a:schemeClr val="tx1">
                  <a:lumMod val="50000"/>
                  <a:lumOff val="50000"/>
                </a:schemeClr>
              </a:solidFill>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1200" dirty="0">
                  <a:latin typeface="Arial" pitchFamily="34" charset="0"/>
                  <a:cs typeface="Arial" pitchFamily="34" charset="0"/>
                </a:rPr>
                <a:t>Information repository</a:t>
              </a:r>
            </a:p>
          </p:txBody>
        </p:sp>
        <p:grpSp>
          <p:nvGrpSpPr>
            <p:cNvPr id="50206" name="Group 38"/>
            <p:cNvGrpSpPr>
              <a:grpSpLocks/>
            </p:cNvGrpSpPr>
            <p:nvPr/>
          </p:nvGrpSpPr>
          <p:grpSpPr bwMode="auto">
            <a:xfrm>
              <a:off x="4038600" y="4038600"/>
              <a:ext cx="950913" cy="950913"/>
              <a:chOff x="6629400" y="3886200"/>
              <a:chExt cx="1600200" cy="1600200"/>
            </a:xfrm>
          </p:grpSpPr>
          <p:pic>
            <p:nvPicPr>
              <p:cNvPr id="40" name="Picture 4" descr="C:\Documents and Settings\guzidea\Local Settings\Temporary Internet Files\Content.IE5\YIYIVQNK\MC900048285[2].wmf"/>
              <p:cNvPicPr>
                <a:picLocks noChangeAspect="1" noChangeArrowheads="1"/>
              </p:cNvPicPr>
              <p:nvPr/>
            </p:nvPicPr>
            <p:blipFill>
              <a:blip r:embed="rId6" cstate="print">
                <a:duotone>
                  <a:schemeClr val="bg2">
                    <a:shade val="45000"/>
                    <a:satMod val="135000"/>
                  </a:schemeClr>
                  <a:prstClr val="white"/>
                </a:duotone>
                <a:extLst/>
              </a:blip>
              <a:srcRect/>
              <a:stretch>
                <a:fillRect/>
              </a:stretch>
            </p:blipFill>
            <p:spPr bwMode="auto">
              <a:xfrm>
                <a:off x="6629400" y="3886200"/>
                <a:ext cx="1576398" cy="1576398"/>
              </a:xfrm>
              <a:prstGeom prst="rect">
                <a:avLst/>
              </a:prstGeom>
              <a:noFill/>
              <a:ln>
                <a:noFill/>
              </a:ln>
            </p:spPr>
          </p:pic>
          <p:pic>
            <p:nvPicPr>
              <p:cNvPr id="41" name="Picture 3"/>
              <p:cNvPicPr>
                <a:picLocks noChangeAspect="1" noChangeArrowheads="1"/>
              </p:cNvPicPr>
              <p:nvPr/>
            </p:nvPicPr>
            <p:blipFill>
              <a:blip r:embed="rId7" cstate="print">
                <a:extLst/>
              </a:blip>
              <a:srcRect/>
              <a:stretch>
                <a:fillRect/>
              </a:stretch>
            </p:blipFill>
            <p:spPr bwMode="auto">
              <a:xfrm>
                <a:off x="6629400" y="3886200"/>
                <a:ext cx="1600200" cy="1600200"/>
              </a:xfrm>
              <a:prstGeom prst="ellipse">
                <a:avLst/>
              </a:prstGeom>
              <a:ln>
                <a:noFill/>
              </a:ln>
              <a:effectLst>
                <a:softEdge rad="112500"/>
              </a:effectLst>
            </p:spPr>
          </p:pic>
        </p:grpSp>
        <p:sp>
          <p:nvSpPr>
            <p:cNvPr id="50207" name="Rectangle 3080"/>
            <p:cNvSpPr>
              <a:spLocks noChangeArrowheads="1"/>
            </p:cNvSpPr>
            <p:nvPr/>
          </p:nvSpPr>
          <p:spPr bwMode="auto">
            <a:xfrm>
              <a:off x="3200400" y="3733800"/>
              <a:ext cx="2570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Helvetica Neue"/>
                  <a:ea typeface="Helvetica Neue"/>
                  <a:cs typeface="Helvetica Neue"/>
                </a:defRPr>
              </a:lvl1pPr>
              <a:lvl2pPr marL="742950" indent="-285750">
                <a:spcBef>
                  <a:spcPct val="20000"/>
                </a:spcBef>
                <a:buFont typeface="Arial" panose="020B0604020202020204" pitchFamily="34" charset="0"/>
                <a:buChar char="–"/>
                <a:defRPr sz="2800">
                  <a:solidFill>
                    <a:schemeClr val="tx1"/>
                  </a:solidFill>
                  <a:latin typeface="Helvetica Neue"/>
                  <a:ea typeface="Helvetica Neue"/>
                  <a:cs typeface="Helvetica Neue"/>
                </a:defRPr>
              </a:lvl2pPr>
              <a:lvl3pPr marL="1143000" indent="-228600">
                <a:spcBef>
                  <a:spcPct val="20000"/>
                </a:spcBef>
                <a:buFont typeface="Arial" panose="020B0604020202020204" pitchFamily="34" charset="0"/>
                <a:buChar char="•"/>
                <a:defRPr sz="2400">
                  <a:solidFill>
                    <a:schemeClr val="tx1"/>
                  </a:solidFill>
                  <a:latin typeface="Helvetica Neue"/>
                  <a:ea typeface="Helvetica Neue"/>
                  <a:cs typeface="Helvetica Neue"/>
                </a:defRPr>
              </a:lvl3pPr>
              <a:lvl4pPr marL="16002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4pPr>
              <a:lvl5pPr marL="2057400" indent="-228600">
                <a:spcBef>
                  <a:spcPct val="20000"/>
                </a:spcBef>
                <a:buFont typeface="Arial" panose="020B0604020202020204" pitchFamily="34" charset="0"/>
                <a:buChar char="»"/>
                <a:defRPr sz="2000">
                  <a:solidFill>
                    <a:schemeClr val="tx1"/>
                  </a:solidFill>
                  <a:latin typeface="Helvetica Neue"/>
                  <a:ea typeface="Helvetica Neue"/>
                  <a:cs typeface="Helvetica Neue"/>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Neue"/>
                  <a:ea typeface="Helvetica Neue"/>
                  <a:cs typeface="Helvetica Neue"/>
                </a:defRPr>
              </a:lvl9pPr>
            </a:lstStyle>
            <a:p>
              <a:pPr algn="ctr" eaLnBrk="1" hangingPunct="1">
                <a:spcBef>
                  <a:spcPct val="0"/>
                </a:spcBef>
                <a:buFontTx/>
                <a:buNone/>
              </a:pPr>
              <a:r>
                <a:rPr lang="en-US" altLang="en-US" sz="1600">
                  <a:latin typeface="Arial" panose="020B0604020202020204" pitchFamily="34" charset="0"/>
                  <a:ea typeface="MS PGothic" panose="020B0600070205080204" pitchFamily="34" charset="-128"/>
                  <a:cs typeface="Arial" panose="020B0604020202020204" pitchFamily="34" charset="0"/>
                </a:rPr>
                <a:t>Information mediator layer</a:t>
              </a:r>
            </a:p>
          </p:txBody>
        </p:sp>
      </p:grpSp>
      <p:sp>
        <p:nvSpPr>
          <p:cNvPr id="2" name="TextBox 1"/>
          <p:cNvSpPr txBox="1"/>
          <p:nvPr/>
        </p:nvSpPr>
        <p:spPr>
          <a:xfrm>
            <a:off x="7544368" y="474502"/>
            <a:ext cx="1024639" cy="369332"/>
          </a:xfrm>
          <a:prstGeom prst="rect">
            <a:avLst/>
          </a:prstGeom>
          <a:noFill/>
        </p:spPr>
        <p:txBody>
          <a:bodyPr wrap="none" rtlCol="0">
            <a:spAutoFit/>
          </a:bodyPr>
          <a:lstStyle/>
          <a:p>
            <a:r>
              <a:rPr lang="en-US" sz="1800" dirty="0"/>
              <a:t>Liu 2012</a:t>
            </a:r>
          </a:p>
        </p:txBody>
      </p:sp>
    </p:spTree>
    <p:extLst>
      <p:ext uri="{BB962C8B-B14F-4D97-AF65-F5344CB8AC3E}">
        <p14:creationId xmlns:p14="http://schemas.microsoft.com/office/powerpoint/2010/main" val="751964328"/>
      </p:ext>
    </p:extLst>
  </p:cSld>
  <p:clrMapOvr>
    <a:masterClrMapping/>
  </p:clrMapOvr>
  <p:transition advTm="47877"/>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bwMode="auto">
          <a:xfrm>
            <a:off x="381000" y="381000"/>
            <a:ext cx="853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Helvetica Neue"/>
                <a:ea typeface="Helvetica Neue"/>
                <a:cs typeface="Helvetica Neue"/>
              </a:defRPr>
            </a:lvl1pPr>
            <a:lvl2pPr algn="ctr" defTabSz="457200" rtl="0" eaLnBrk="0" fontAlgn="base" hangingPunct="0">
              <a:spcBef>
                <a:spcPct val="0"/>
              </a:spcBef>
              <a:spcAft>
                <a:spcPct val="0"/>
              </a:spcAft>
              <a:defRPr sz="4400">
                <a:solidFill>
                  <a:schemeClr val="tx1"/>
                </a:solidFill>
                <a:latin typeface="Helvetica Neue"/>
                <a:ea typeface="Helvetica Neue"/>
                <a:cs typeface="Helvetica Neue"/>
              </a:defRPr>
            </a:lvl2pPr>
            <a:lvl3pPr algn="ctr" defTabSz="457200" rtl="0" eaLnBrk="0" fontAlgn="base" hangingPunct="0">
              <a:spcBef>
                <a:spcPct val="0"/>
              </a:spcBef>
              <a:spcAft>
                <a:spcPct val="0"/>
              </a:spcAft>
              <a:defRPr sz="4400">
                <a:solidFill>
                  <a:schemeClr val="tx1"/>
                </a:solidFill>
                <a:latin typeface="Helvetica Neue"/>
                <a:ea typeface="Helvetica Neue"/>
                <a:cs typeface="Helvetica Neue"/>
              </a:defRPr>
            </a:lvl3pPr>
            <a:lvl4pPr algn="ctr" defTabSz="457200" rtl="0" eaLnBrk="0" fontAlgn="base" hangingPunct="0">
              <a:spcBef>
                <a:spcPct val="0"/>
              </a:spcBef>
              <a:spcAft>
                <a:spcPct val="0"/>
              </a:spcAft>
              <a:defRPr sz="4400">
                <a:solidFill>
                  <a:schemeClr val="tx1"/>
                </a:solidFill>
                <a:latin typeface="Helvetica Neue"/>
                <a:ea typeface="Helvetica Neue"/>
                <a:cs typeface="Helvetica Neue"/>
              </a:defRPr>
            </a:lvl4pPr>
            <a:lvl5pPr algn="ctr" defTabSz="457200" rtl="0" eaLnBrk="0" fontAlgn="base" hangingPunct="0">
              <a:spcBef>
                <a:spcPct val="0"/>
              </a:spcBef>
              <a:spcAft>
                <a:spcPct val="0"/>
              </a:spcAft>
              <a:defRPr sz="4400">
                <a:solidFill>
                  <a:schemeClr val="tx1"/>
                </a:solidFill>
                <a:latin typeface="Helvetica Neue"/>
                <a:ea typeface="Helvetica Neue"/>
                <a:cs typeface="Helvetica Neue"/>
              </a:defRPr>
            </a:lvl5pPr>
            <a:lvl6pPr marL="457200" algn="ctr" defTabSz="457200" rtl="0" fontAlgn="base">
              <a:spcBef>
                <a:spcPct val="0"/>
              </a:spcBef>
              <a:spcAft>
                <a:spcPct val="0"/>
              </a:spcAft>
              <a:defRPr sz="4400">
                <a:solidFill>
                  <a:schemeClr val="tx1"/>
                </a:solidFill>
                <a:latin typeface="Helvetica Neue"/>
                <a:ea typeface="Helvetica Neue"/>
                <a:cs typeface="Helvetica Neue"/>
              </a:defRPr>
            </a:lvl6pPr>
            <a:lvl7pPr marL="914400" algn="ctr" defTabSz="457200" rtl="0" fontAlgn="base">
              <a:spcBef>
                <a:spcPct val="0"/>
              </a:spcBef>
              <a:spcAft>
                <a:spcPct val="0"/>
              </a:spcAft>
              <a:defRPr sz="4400">
                <a:solidFill>
                  <a:schemeClr val="tx1"/>
                </a:solidFill>
                <a:latin typeface="Helvetica Neue"/>
                <a:ea typeface="Helvetica Neue"/>
                <a:cs typeface="Helvetica Neue"/>
              </a:defRPr>
            </a:lvl7pPr>
            <a:lvl8pPr marL="1371600" algn="ctr" defTabSz="457200" rtl="0" fontAlgn="base">
              <a:spcBef>
                <a:spcPct val="0"/>
              </a:spcBef>
              <a:spcAft>
                <a:spcPct val="0"/>
              </a:spcAft>
              <a:defRPr sz="4400">
                <a:solidFill>
                  <a:schemeClr val="tx1"/>
                </a:solidFill>
                <a:latin typeface="Helvetica Neue"/>
                <a:ea typeface="Helvetica Neue"/>
                <a:cs typeface="Helvetica Neue"/>
              </a:defRPr>
            </a:lvl8pPr>
            <a:lvl9pPr marL="1828800" algn="ctr" defTabSz="457200" rtl="0" fontAlgn="base">
              <a:spcBef>
                <a:spcPct val="0"/>
              </a:spcBef>
              <a:spcAft>
                <a:spcPct val="0"/>
              </a:spcAft>
              <a:defRPr sz="4400">
                <a:solidFill>
                  <a:schemeClr val="tx1"/>
                </a:solidFill>
                <a:latin typeface="Helvetica Neue"/>
                <a:ea typeface="Helvetica Neue"/>
                <a:cs typeface="Helvetica Neue"/>
              </a:defRPr>
            </a:lvl9pPr>
          </a:lstStyle>
          <a:p>
            <a:pPr algn="l" eaLnBrk="1" hangingPunct="1"/>
            <a:r>
              <a:rPr lang="en-US" altLang="en-US" sz="2400" dirty="0">
                <a:solidFill>
                  <a:srgbClr val="FF0000"/>
                </a:solidFill>
                <a:latin typeface="+mn-lt"/>
                <a:ea typeface="MS PGothic" panose="020B0600070205080204" pitchFamily="34" charset="-128"/>
                <a:cs typeface="Arial" panose="020B0604020202020204" pitchFamily="34" charset="0"/>
              </a:rPr>
              <a:t>References</a:t>
            </a:r>
          </a:p>
        </p:txBody>
      </p:sp>
      <p:sp>
        <p:nvSpPr>
          <p:cNvPr id="2" name="Rectangle 1"/>
          <p:cNvSpPr/>
          <p:nvPr/>
        </p:nvSpPr>
        <p:spPr>
          <a:xfrm>
            <a:off x="400792" y="1092783"/>
            <a:ext cx="8438408" cy="6678751"/>
          </a:xfrm>
          <a:prstGeom prst="rect">
            <a:avLst/>
          </a:prstGeom>
        </p:spPr>
        <p:txBody>
          <a:bodyPr wrap="square">
            <a:spAutoFit/>
          </a:bodyPr>
          <a:lstStyle/>
          <a:p>
            <a:pPr>
              <a:spcBef>
                <a:spcPts val="1200"/>
              </a:spcBef>
              <a:buClr>
                <a:schemeClr val="bg1">
                  <a:lumMod val="50000"/>
                </a:schemeClr>
              </a:buClr>
            </a:pPr>
            <a:r>
              <a:rPr lang="en-US" sz="2000" dirty="0" err="1"/>
              <a:t>Burati</a:t>
            </a:r>
            <a:r>
              <a:rPr lang="en-US" sz="2000" dirty="0"/>
              <a:t>, J. and </a:t>
            </a:r>
            <a:r>
              <a:rPr lang="en-US" sz="2000" dirty="0" err="1"/>
              <a:t>Ferrington</a:t>
            </a:r>
            <a:r>
              <a:rPr lang="en-US" sz="2000" dirty="0"/>
              <a:t>, J., “Costs of Quality Deviations in Design and Construction,” Construction Industry Institute, 1987.</a:t>
            </a:r>
          </a:p>
          <a:p>
            <a:pPr>
              <a:spcBef>
                <a:spcPts val="1200"/>
              </a:spcBef>
              <a:buClr>
                <a:schemeClr val="bg1">
                  <a:lumMod val="50000"/>
                </a:schemeClr>
              </a:buClr>
            </a:pPr>
            <a:r>
              <a:rPr lang="en-US" sz="2000" dirty="0"/>
              <a:t>Gallaher, M., O’Connor, A., </a:t>
            </a:r>
            <a:r>
              <a:rPr lang="en-US" sz="2000" dirty="0" err="1"/>
              <a:t>Dettbarn</a:t>
            </a:r>
            <a:r>
              <a:rPr lang="en-US" sz="2000" dirty="0"/>
              <a:t>, J., and </a:t>
            </a:r>
            <a:r>
              <a:rPr lang="en-US" sz="2000" dirty="0" err="1"/>
              <a:t>Gilday</a:t>
            </a:r>
            <a:r>
              <a:rPr lang="en-US" sz="2000" dirty="0"/>
              <a:t>, T., “Cost Analysis of Inadequate Interoperability in the U.S. Capital Facilities Industry,”  NIST GCR 04-867, 2004.</a:t>
            </a:r>
          </a:p>
          <a:p>
            <a:pPr>
              <a:spcBef>
                <a:spcPts val="1200"/>
              </a:spcBef>
              <a:buClr>
                <a:schemeClr val="bg1">
                  <a:lumMod val="50000"/>
                </a:schemeClr>
              </a:buClr>
            </a:pPr>
            <a:r>
              <a:rPr lang="en-US" sz="2000" dirty="0"/>
              <a:t>Liu, X., “An Integrated Information Support Framework for Performance Analysis and Improvement of Secondary HVAC Systems,” PhD Thesis submitted to the Department of Civil and Environmental Engineering, Carnegie Mellon University, 2012. </a:t>
            </a:r>
          </a:p>
          <a:p>
            <a:pPr>
              <a:spcBef>
                <a:spcPts val="1200"/>
              </a:spcBef>
              <a:buClr>
                <a:schemeClr val="bg1">
                  <a:lumMod val="50000"/>
                </a:schemeClr>
              </a:buClr>
            </a:pPr>
            <a:r>
              <a:rPr lang="en-US" sz="2000" dirty="0"/>
              <a:t>U. S. DoE, “Building Energy Data Book,” Energy Efficiency and Renewable Energy, Buildings Technologies Program, U.S. DoE, Washington, D.C., 2008.</a:t>
            </a:r>
          </a:p>
          <a:p>
            <a:pPr>
              <a:spcBef>
                <a:spcPts val="1200"/>
              </a:spcBef>
              <a:buClr>
                <a:schemeClr val="bg1">
                  <a:lumMod val="50000"/>
                </a:schemeClr>
              </a:buClr>
            </a:pPr>
            <a:r>
              <a:rPr lang="en-US" sz="2000" dirty="0"/>
              <a:t>US DoE “Operations &amp; Maintenance Best Practices A Guide to Achieving Operational Efficiency,” https://www1.eere.energy.gov/femp/pdfs/OM_5.pdf, August 2010 .</a:t>
            </a:r>
          </a:p>
          <a:p>
            <a:pPr>
              <a:buClr>
                <a:schemeClr val="bg1">
                  <a:lumMod val="50000"/>
                </a:schemeClr>
              </a:buClr>
            </a:pPr>
            <a:endParaRPr lang="en-US" altLang="en-US" sz="2000" dirty="0">
              <a:ea typeface="MS PGothic" panose="020B0600070205080204" pitchFamily="34" charset="-128"/>
            </a:endParaRPr>
          </a:p>
          <a:p>
            <a:pPr marL="342900" indent="-342900">
              <a:buClr>
                <a:schemeClr val="bg1">
                  <a:lumMod val="50000"/>
                </a:schemeClr>
              </a:buClr>
              <a:buFont typeface="Arial" panose="020B0604020202020204" pitchFamily="34" charset="0"/>
              <a:buChar char="•"/>
            </a:pPr>
            <a:endParaRPr lang="en-US" altLang="en-US" sz="2000" dirty="0">
              <a:ea typeface="MS PGothic" panose="020B0600070205080204" pitchFamily="34" charset="-128"/>
            </a:endParaRPr>
          </a:p>
          <a:p>
            <a:pPr marL="342900" indent="-342900">
              <a:buClr>
                <a:schemeClr val="bg1">
                  <a:lumMod val="50000"/>
                </a:schemeClr>
              </a:buClr>
              <a:buFont typeface="Arial" panose="020B0604020202020204" pitchFamily="34" charset="0"/>
              <a:buChar char="•"/>
            </a:pPr>
            <a:endParaRPr lang="en-US" altLang="en-US" sz="2000" dirty="0">
              <a:ea typeface="MS PGothic" panose="020B0600070205080204" pitchFamily="34" charset="-128"/>
            </a:endParaRPr>
          </a:p>
          <a:p>
            <a:pPr marL="800100" lvl="1" indent="-342900">
              <a:buClr>
                <a:schemeClr val="bg1">
                  <a:lumMod val="50000"/>
                </a:schemeClr>
              </a:buClr>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800100" lvl="1" indent="-342900">
              <a:buClr>
                <a:schemeClr val="bg1">
                  <a:lumMod val="50000"/>
                </a:schemeClr>
              </a:buClr>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355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p:nvPr/>
        </p:nvSpPr>
        <p:spPr>
          <a:xfrm>
            <a:off x="456481" y="908721"/>
            <a:ext cx="8222400" cy="4773021"/>
          </a:xfrm>
          <a:prstGeom prst="rect">
            <a:avLst/>
          </a:prstGeom>
          <a:noFill/>
          <a:ln>
            <a:noFill/>
          </a:ln>
        </p:spPr>
        <p:txBody>
          <a:bodyPr spcFirstLastPara="1" wrap="square" lIns="0" tIns="0" rIns="0" bIns="0" anchor="ctr" anchorCtr="0">
            <a:noAutofit/>
          </a:bodyPr>
          <a:lstStyle/>
          <a:p>
            <a:pPr algn="ctr"/>
            <a:endParaRPr lang="en-US" sz="2000" dirty="0">
              <a:solidFill>
                <a:srgbClr val="FFFFFF"/>
              </a:solidFill>
              <a:latin typeface="Calibri" panose="020F0502020204030204" pitchFamily="34" charset="0"/>
              <a:ea typeface="Arial"/>
              <a:cs typeface="Arial"/>
              <a:sym typeface="Arial"/>
            </a:endParaRPr>
          </a:p>
          <a:p>
            <a:pPr algn="ctr"/>
            <a:endParaRPr lang="en-US" sz="2000" dirty="0">
              <a:solidFill>
                <a:srgbClr val="FFFFFF"/>
              </a:solidFill>
              <a:latin typeface="Calibri" panose="020F0502020204030204" pitchFamily="34" charset="0"/>
              <a:ea typeface="Arial"/>
              <a:cs typeface="Arial"/>
              <a:sym typeface="Arial"/>
            </a:endParaRPr>
          </a:p>
          <a:p>
            <a:pPr algn="ctr"/>
            <a:endParaRPr lang="fr-CH" sz="2000" dirty="0">
              <a:latin typeface="Calibri" panose="020F0502020204030204" pitchFamily="34" charset="0"/>
              <a:ea typeface="Arial"/>
              <a:cs typeface="Arial"/>
              <a:sym typeface="Arial"/>
            </a:endParaRPr>
          </a:p>
          <a:p>
            <a:pPr algn="ctr"/>
            <a:endParaRPr lang="fr-CH" sz="2000" dirty="0">
              <a:latin typeface="Calibri" panose="020F0502020204030204" pitchFamily="34" charset="0"/>
              <a:ea typeface="Arial"/>
              <a:cs typeface="Arial"/>
              <a:sym typeface="Arial"/>
            </a:endParaRPr>
          </a:p>
          <a:p>
            <a:pPr algn="ctr"/>
            <a:endParaRPr lang="fr-CH" sz="2000" dirty="0">
              <a:latin typeface="Calibri" panose="020F0502020204030204" pitchFamily="34" charset="0"/>
              <a:ea typeface="Arial"/>
              <a:cs typeface="Arial"/>
              <a:sym typeface="Arial"/>
            </a:endParaRPr>
          </a:p>
          <a:p>
            <a:pPr algn="ctr"/>
            <a:r>
              <a:rPr lang="en-US" sz="2000" dirty="0">
                <a:ea typeface="Arial"/>
                <a:cs typeface="Arial"/>
                <a:sym typeface="Arial"/>
              </a:rPr>
              <a:t>Timo Hartmann</a:t>
            </a:r>
          </a:p>
          <a:p>
            <a:pPr algn="ctr"/>
            <a:r>
              <a:rPr lang="en-US" sz="2000" dirty="0">
                <a:ea typeface="Arial"/>
                <a:cs typeface="Arial"/>
                <a:sym typeface="Arial"/>
              </a:rPr>
              <a:t>Professor of Civil Systems Engineering</a:t>
            </a:r>
          </a:p>
          <a:p>
            <a:pPr algn="ctr"/>
            <a:r>
              <a:rPr lang="en-US" sz="2000" dirty="0">
                <a:ea typeface="Arial"/>
                <a:cs typeface="Arial"/>
                <a:sym typeface="Arial"/>
              </a:rPr>
              <a:t>timo.hartmann@tu-berlin.de</a:t>
            </a:r>
          </a:p>
          <a:p>
            <a:pPr algn="ctr"/>
            <a:endParaRPr lang="en-US" sz="2000" dirty="0">
              <a:ea typeface="Arial"/>
              <a:cs typeface="Arial"/>
              <a:sym typeface="Arial"/>
            </a:endParaRPr>
          </a:p>
          <a:p>
            <a:pPr algn="ctr"/>
            <a:r>
              <a:rPr lang="en-US" sz="2000" dirty="0">
                <a:ea typeface="Arial"/>
                <a:cs typeface="Arial"/>
                <a:sym typeface="Arial"/>
              </a:rPr>
              <a:t>Lucian </a:t>
            </a:r>
            <a:r>
              <a:rPr lang="en-US" sz="2000" dirty="0" err="1">
                <a:ea typeface="Arial"/>
                <a:cs typeface="Arial"/>
                <a:sym typeface="Arial"/>
              </a:rPr>
              <a:t>Ungureanu</a:t>
            </a:r>
            <a:endParaRPr lang="en-US" sz="2000" dirty="0">
              <a:ea typeface="Arial"/>
              <a:cs typeface="Arial"/>
              <a:sym typeface="Arial"/>
            </a:endParaRPr>
          </a:p>
          <a:p>
            <a:pPr algn="ctr"/>
            <a:r>
              <a:rPr lang="en-US" sz="2000" dirty="0">
                <a:ea typeface="Arial"/>
                <a:cs typeface="Arial"/>
                <a:sym typeface="Arial"/>
              </a:rPr>
              <a:t>Post. Doc. Civil Systems Engineering</a:t>
            </a:r>
          </a:p>
          <a:p>
            <a:pPr algn="ctr"/>
            <a:r>
              <a:rPr lang="en-US" sz="2000" dirty="0">
                <a:ea typeface="Arial"/>
                <a:cs typeface="Arial"/>
                <a:sym typeface="Arial"/>
              </a:rPr>
              <a:t>l.ungureanu@tu-berlin.de</a:t>
            </a:r>
            <a:endParaRPr sz="2000" dirty="0"/>
          </a:p>
        </p:txBody>
      </p:sp>
      <p:sp>
        <p:nvSpPr>
          <p:cNvPr id="2" name="Rectangle 1"/>
          <p:cNvSpPr/>
          <p:nvPr/>
        </p:nvSpPr>
        <p:spPr>
          <a:xfrm>
            <a:off x="891919" y="1471426"/>
            <a:ext cx="7187779" cy="830997"/>
          </a:xfrm>
          <a:prstGeom prst="rect">
            <a:avLst/>
          </a:prstGeom>
        </p:spPr>
        <p:txBody>
          <a:bodyPr wrap="square">
            <a:spAutoFit/>
          </a:bodyPr>
          <a:lstStyle/>
          <a:p>
            <a:pPr marL="465138" lvl="0" indent="-465138"/>
            <a:r>
              <a:rPr lang="en-US" sz="2400" dirty="0"/>
              <a:t>Big ideas in BIM – Topic 4</a:t>
            </a:r>
          </a:p>
          <a:p>
            <a:pPr marL="465138" lvl="0" indent="-465138"/>
            <a:r>
              <a:rPr lang="en-US" sz="2400" dirty="0">
                <a:solidFill>
                  <a:srgbClr val="FF0000"/>
                </a:solidFill>
              </a:rPr>
              <a:t>Platform for managing change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519546" y="1167139"/>
            <a:ext cx="8229600" cy="857400"/>
          </a:xfrm>
          <a:prstGeom prst="rect">
            <a:avLst/>
          </a:prstGeom>
        </p:spPr>
        <p:txBody>
          <a:bodyPr spcFirstLastPara="1" vert="horz" wrap="square" lIns="91425" tIns="91425" rIns="91425" bIns="91425" rtlCol="0" anchor="ctr" anchorCtr="0">
            <a:noAutofit/>
          </a:bodyPr>
          <a:lstStyle/>
          <a:p>
            <a:pPr>
              <a:spcBef>
                <a:spcPts val="0"/>
              </a:spcBef>
            </a:pPr>
            <a:r>
              <a:rPr lang="de-DE" sz="2400" dirty="0">
                <a:solidFill>
                  <a:srgbClr val="FF0000"/>
                </a:solidFill>
                <a:latin typeface="+mn-lt"/>
              </a:rPr>
              <a:t>Why this is a big idea</a:t>
            </a:r>
            <a:endParaRPr sz="2400" dirty="0">
              <a:solidFill>
                <a:srgbClr val="FF0000"/>
              </a:solidFill>
              <a:latin typeface="+mn-lt"/>
            </a:endParaRPr>
          </a:p>
        </p:txBody>
      </p:sp>
      <p:sp>
        <p:nvSpPr>
          <p:cNvPr id="101" name="Google Shape;101;p14"/>
          <p:cNvSpPr txBox="1">
            <a:spLocks noGrp="1"/>
          </p:cNvSpPr>
          <p:nvPr>
            <p:ph type="body" idx="1"/>
          </p:nvPr>
        </p:nvSpPr>
        <p:spPr>
          <a:xfrm>
            <a:off x="457200" y="2057401"/>
            <a:ext cx="8229600" cy="3394500"/>
          </a:xfrm>
          <a:prstGeom prst="rect">
            <a:avLst/>
          </a:prstGeom>
        </p:spPr>
        <p:txBody>
          <a:bodyPr spcFirstLastPara="1" vert="horz" wrap="square" lIns="91425" tIns="91425" rIns="91425" bIns="91425" rtlCol="0" anchor="t" anchorCtr="0">
            <a:noAutofit/>
          </a:bodyPr>
          <a:lstStyle/>
          <a:p>
            <a:pPr marL="76200" indent="0">
              <a:lnSpc>
                <a:spcPct val="100000"/>
              </a:lnSpc>
              <a:spcBef>
                <a:spcPts val="640"/>
              </a:spcBef>
              <a:buSzPts val="2400"/>
              <a:buNone/>
            </a:pPr>
            <a:r>
              <a:rPr lang="de-DE" sz="2000" dirty="0"/>
              <a:t>Unforeseen changes on construction projects usually account for 8-12% of overall construction costs. </a:t>
            </a:r>
          </a:p>
          <a:p>
            <a:pPr marL="76200" indent="0">
              <a:lnSpc>
                <a:spcPct val="100000"/>
              </a:lnSpc>
              <a:spcBef>
                <a:spcPts val="640"/>
              </a:spcBef>
              <a:buSzPts val="2400"/>
              <a:buNone/>
            </a:pPr>
            <a:endParaRPr sz="2000" dirty="0"/>
          </a:p>
          <a:p>
            <a:pPr marL="76200" indent="0">
              <a:lnSpc>
                <a:spcPct val="100000"/>
              </a:lnSpc>
              <a:spcBef>
                <a:spcPts val="0"/>
              </a:spcBef>
              <a:buSzPts val="2400"/>
              <a:buNone/>
            </a:pPr>
            <a:r>
              <a:rPr lang="de-DE" sz="2000" dirty="0"/>
              <a:t>Many projects fail because of changes that are introduced late. </a:t>
            </a:r>
            <a:endParaRPr sz="2000" dirty="0"/>
          </a:p>
          <a:p>
            <a:pPr marL="76200" indent="0">
              <a:lnSpc>
                <a:spcPct val="100000"/>
              </a:lnSpc>
              <a:spcBef>
                <a:spcPts val="0"/>
              </a:spcBef>
              <a:buSzPts val="2400"/>
              <a:buNone/>
            </a:pPr>
            <a:endParaRPr lang="de-DE" sz="2000" dirty="0"/>
          </a:p>
          <a:p>
            <a:pPr marL="76200" indent="0">
              <a:lnSpc>
                <a:spcPct val="100000"/>
              </a:lnSpc>
              <a:spcBef>
                <a:spcPts val="0"/>
              </a:spcBef>
              <a:buSzPts val="2400"/>
              <a:buNone/>
            </a:pPr>
            <a:r>
              <a:rPr lang="de-DE" sz="2000" dirty="0"/>
              <a:t>The conservative/non-innovative culture in the industry is often attributed to the fear of having to dealing with unforeseen changes.</a:t>
            </a:r>
            <a:endParaRPr sz="2000" dirty="0"/>
          </a:p>
        </p:txBody>
      </p:sp>
      <p:sp>
        <p:nvSpPr>
          <p:cNvPr id="102" name="Google Shape;102;p14"/>
          <p:cNvSpPr txBox="1">
            <a:spLocks noGrp="1"/>
          </p:cNvSpPr>
          <p:nvPr>
            <p:ph type="sldNum" idx="12"/>
          </p:nvPr>
        </p:nvSpPr>
        <p:spPr>
          <a:xfrm>
            <a:off x="6553200" y="5624514"/>
            <a:ext cx="2133600" cy="2739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de-DE"/>
              <a:pPr>
                <a:buClr>
                  <a:srgbClr val="000000"/>
                </a:buClr>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519546" y="491725"/>
            <a:ext cx="8229600" cy="857400"/>
          </a:xfrm>
          <a:prstGeom prst="rect">
            <a:avLst/>
          </a:prstGeom>
        </p:spPr>
        <p:txBody>
          <a:bodyPr spcFirstLastPara="1" vert="horz" wrap="square" lIns="91425" tIns="91425" rIns="91425" bIns="91425" rtlCol="0" anchor="ctr" anchorCtr="0">
            <a:noAutofit/>
          </a:bodyPr>
          <a:lstStyle/>
          <a:p>
            <a:pPr>
              <a:spcBef>
                <a:spcPts val="0"/>
              </a:spcBef>
            </a:pPr>
            <a:r>
              <a:rPr lang="de-DE" sz="2400" dirty="0">
                <a:solidFill>
                  <a:srgbClr val="FF0000"/>
                </a:solidFill>
                <a:latin typeface="+mn-lt"/>
              </a:rPr>
              <a:t>Opportunities</a:t>
            </a:r>
            <a:endParaRPr sz="2400" dirty="0">
              <a:solidFill>
                <a:srgbClr val="FF0000"/>
              </a:solidFill>
              <a:latin typeface="+mn-lt"/>
            </a:endParaRPr>
          </a:p>
        </p:txBody>
      </p:sp>
      <p:sp>
        <p:nvSpPr>
          <p:cNvPr id="109" name="Google Shape;109;p15"/>
          <p:cNvSpPr txBox="1">
            <a:spLocks noGrp="1"/>
          </p:cNvSpPr>
          <p:nvPr>
            <p:ph type="body" idx="1"/>
          </p:nvPr>
        </p:nvSpPr>
        <p:spPr>
          <a:xfrm>
            <a:off x="457200" y="1310247"/>
            <a:ext cx="8229600" cy="3394500"/>
          </a:xfrm>
          <a:prstGeom prst="rect">
            <a:avLst/>
          </a:prstGeom>
        </p:spPr>
        <p:txBody>
          <a:bodyPr spcFirstLastPara="1" vert="horz" wrap="square" lIns="91425" tIns="91425" rIns="91425" bIns="91425" rtlCol="0" anchor="t" anchorCtr="0">
            <a:noAutofit/>
          </a:bodyPr>
          <a:lstStyle/>
          <a:p>
            <a:pPr marL="76200" indent="0">
              <a:lnSpc>
                <a:spcPct val="100000"/>
              </a:lnSpc>
              <a:spcBef>
                <a:spcPts val="640"/>
              </a:spcBef>
              <a:buSzPts val="2400"/>
              <a:buNone/>
            </a:pPr>
            <a:r>
              <a:rPr lang="de-DE" sz="2000" dirty="0"/>
              <a:t>BIM enables virtually designing and constructing a building so that many changes can be found in the virtual model before they will cause large extra costs in the real world.  This model is sometimes called a digital twin.</a:t>
            </a:r>
          </a:p>
          <a:p>
            <a:pPr marL="76200" indent="0">
              <a:lnSpc>
                <a:spcPct val="100000"/>
              </a:lnSpc>
              <a:spcBef>
                <a:spcPts val="640"/>
              </a:spcBef>
              <a:buSzPts val="2400"/>
              <a:buNone/>
            </a:pPr>
            <a:endParaRPr sz="2000" dirty="0"/>
          </a:p>
          <a:p>
            <a:pPr marL="76200" indent="0">
              <a:lnSpc>
                <a:spcPct val="100000"/>
              </a:lnSpc>
              <a:spcBef>
                <a:spcPts val="0"/>
              </a:spcBef>
              <a:buSzPts val="2400"/>
              <a:buNone/>
            </a:pPr>
            <a:r>
              <a:rPr lang="de-DE" sz="2000" dirty="0"/>
              <a:t>Virtual BIM models facilitate implementation of change management systems during the design process to coordinate all changes implemented by the design team.</a:t>
            </a:r>
            <a:endParaRPr sz="2000" dirty="0"/>
          </a:p>
          <a:p>
            <a:pPr marL="76200" indent="0">
              <a:lnSpc>
                <a:spcPct val="100000"/>
              </a:lnSpc>
              <a:spcBef>
                <a:spcPts val="0"/>
              </a:spcBef>
              <a:buSzPts val="2400"/>
              <a:buNone/>
            </a:pPr>
            <a:endParaRPr lang="de-DE" sz="2000" dirty="0"/>
          </a:p>
          <a:p>
            <a:pPr marL="76200" indent="0">
              <a:lnSpc>
                <a:spcPct val="100000"/>
              </a:lnSpc>
              <a:spcBef>
                <a:spcPts val="0"/>
              </a:spcBef>
              <a:buSzPts val="2400"/>
              <a:buNone/>
            </a:pPr>
            <a:r>
              <a:rPr lang="de-DE" sz="2000" dirty="0"/>
              <a:t>Product centric BIM applications allow for advanced configuration management. For example, focusing on interfaces between building parts may enable flexible changes (agile products).  </a:t>
            </a:r>
            <a:endParaRPr sz="2000" dirty="0"/>
          </a:p>
        </p:txBody>
      </p:sp>
      <p:sp>
        <p:nvSpPr>
          <p:cNvPr id="110" name="Google Shape;110;p15"/>
          <p:cNvSpPr txBox="1">
            <a:spLocks noGrp="1"/>
          </p:cNvSpPr>
          <p:nvPr>
            <p:ph type="sldNum" idx="12"/>
          </p:nvPr>
        </p:nvSpPr>
        <p:spPr>
          <a:xfrm>
            <a:off x="6553200" y="5624514"/>
            <a:ext cx="2133600" cy="273900"/>
          </a:xfrm>
          <a:prstGeom prst="rect">
            <a:avLst/>
          </a:prstGeom>
        </p:spPr>
        <p:txBody>
          <a:bodyPr spcFirstLastPara="1" vert="horz" wrap="square" lIns="91425" tIns="45700" rIns="91425" bIns="45700" rtlCol="0" anchor="ctr" anchorCtr="0">
            <a:noAutofit/>
          </a:bodyPr>
          <a:lstStyle/>
          <a:p>
            <a:fld id="{00000000-1234-1234-1234-123412341234}" type="slidenum">
              <a:rPr lang="de-DE"/>
              <a:pPr/>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457200" y="1063229"/>
            <a:ext cx="8229600" cy="857400"/>
          </a:xfrm>
          <a:prstGeom prst="rect">
            <a:avLst/>
          </a:prstGeom>
        </p:spPr>
        <p:txBody>
          <a:bodyPr spcFirstLastPara="1" vert="horz" wrap="square" lIns="91425" tIns="91425" rIns="91425" bIns="91425" rtlCol="0" anchor="ctr" anchorCtr="0">
            <a:noAutofit/>
          </a:bodyPr>
          <a:lstStyle/>
          <a:p>
            <a:pPr>
              <a:spcBef>
                <a:spcPts val="0"/>
              </a:spcBef>
            </a:pPr>
            <a:r>
              <a:rPr lang="de-DE" sz="2400" dirty="0">
                <a:solidFill>
                  <a:srgbClr val="FF0000"/>
                </a:solidFill>
                <a:latin typeface="+mn-lt"/>
              </a:rPr>
              <a:t>Risks</a:t>
            </a:r>
            <a:endParaRPr sz="2400" dirty="0">
              <a:solidFill>
                <a:srgbClr val="FF0000"/>
              </a:solidFill>
              <a:latin typeface="+mn-lt"/>
            </a:endParaRPr>
          </a:p>
        </p:txBody>
      </p:sp>
      <p:sp>
        <p:nvSpPr>
          <p:cNvPr id="117" name="Google Shape;117;p16"/>
          <p:cNvSpPr txBox="1">
            <a:spLocks noGrp="1"/>
          </p:cNvSpPr>
          <p:nvPr>
            <p:ph type="body" idx="1"/>
          </p:nvPr>
        </p:nvSpPr>
        <p:spPr>
          <a:xfrm>
            <a:off x="384463" y="1881751"/>
            <a:ext cx="8229600" cy="3394500"/>
          </a:xfrm>
          <a:prstGeom prst="rect">
            <a:avLst/>
          </a:prstGeom>
        </p:spPr>
        <p:txBody>
          <a:bodyPr spcFirstLastPara="1" vert="horz" wrap="square" lIns="91425" tIns="91425" rIns="91425" bIns="91425" rtlCol="0" anchor="t" anchorCtr="0">
            <a:noAutofit/>
          </a:bodyPr>
          <a:lstStyle/>
          <a:p>
            <a:pPr marL="76200" indent="0">
              <a:lnSpc>
                <a:spcPct val="100000"/>
              </a:lnSpc>
              <a:spcBef>
                <a:spcPts val="640"/>
              </a:spcBef>
              <a:buSzPts val="2400"/>
              <a:buNone/>
            </a:pPr>
            <a:r>
              <a:rPr lang="de-DE" sz="2000" dirty="0"/>
              <a:t>BIM models usually represent buildings in much more detail than traditional drawings → required conflicts and changes might be hidden in the details (information overload).</a:t>
            </a:r>
          </a:p>
          <a:p>
            <a:pPr marL="76200" indent="0">
              <a:lnSpc>
                <a:spcPct val="100000"/>
              </a:lnSpc>
              <a:spcBef>
                <a:spcPts val="640"/>
              </a:spcBef>
              <a:buSzPts val="2400"/>
              <a:buNone/>
            </a:pPr>
            <a:r>
              <a:rPr lang="de-DE" sz="2000" dirty="0"/>
              <a:t> </a:t>
            </a:r>
            <a:endParaRPr sz="2000" dirty="0"/>
          </a:p>
          <a:p>
            <a:pPr marL="76200" indent="0">
              <a:lnSpc>
                <a:spcPct val="100000"/>
              </a:lnSpc>
              <a:spcBef>
                <a:spcPts val="0"/>
              </a:spcBef>
              <a:buSzPts val="2400"/>
              <a:buNone/>
            </a:pPr>
            <a:r>
              <a:rPr lang="de-DE" sz="2000" dirty="0"/>
              <a:t>Design tasks are reciprocal -&gt; there could be circular dependencies -&gt; a change in the design of one part will lead to changes in other parts that might require a further change in the original part.</a:t>
            </a:r>
            <a:endParaRPr sz="2000" dirty="0"/>
          </a:p>
        </p:txBody>
      </p:sp>
      <p:sp>
        <p:nvSpPr>
          <p:cNvPr id="118" name="Google Shape;118;p16"/>
          <p:cNvSpPr txBox="1">
            <a:spLocks noGrp="1"/>
          </p:cNvSpPr>
          <p:nvPr>
            <p:ph type="sldNum" idx="12"/>
          </p:nvPr>
        </p:nvSpPr>
        <p:spPr>
          <a:xfrm>
            <a:off x="6553200" y="5624514"/>
            <a:ext cx="2133600" cy="273900"/>
          </a:xfrm>
          <a:prstGeom prst="rect">
            <a:avLst/>
          </a:prstGeom>
        </p:spPr>
        <p:txBody>
          <a:bodyPr spcFirstLastPara="1" vert="horz" wrap="square" lIns="91425" tIns="45700" rIns="91425" bIns="45700" rtlCol="0" anchor="ctr" anchorCtr="0">
            <a:noAutofit/>
          </a:bodyPr>
          <a:lstStyle/>
          <a:p>
            <a:fld id="{00000000-1234-1234-1234-123412341234}" type="slidenum">
              <a:rPr lang="de-DE"/>
              <a:pPr/>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540328" y="263122"/>
            <a:ext cx="8229600" cy="857400"/>
          </a:xfrm>
          <a:prstGeom prst="rect">
            <a:avLst/>
          </a:prstGeom>
        </p:spPr>
        <p:txBody>
          <a:bodyPr spcFirstLastPara="1" vert="horz" wrap="square" lIns="91425" tIns="91425" rIns="91425" bIns="91425" rtlCol="0" anchor="ctr" anchorCtr="0">
            <a:noAutofit/>
          </a:bodyPr>
          <a:lstStyle/>
          <a:p>
            <a:pPr>
              <a:spcBef>
                <a:spcPts val="0"/>
              </a:spcBef>
            </a:pPr>
            <a:r>
              <a:rPr lang="de-DE" sz="2400" dirty="0">
                <a:solidFill>
                  <a:srgbClr val="FF0000"/>
                </a:solidFill>
                <a:latin typeface="+mn-lt"/>
              </a:rPr>
              <a:t>Managing changes</a:t>
            </a:r>
            <a:endParaRPr sz="2400" dirty="0">
              <a:solidFill>
                <a:srgbClr val="FF0000"/>
              </a:solidFill>
              <a:latin typeface="+mn-lt"/>
            </a:endParaRPr>
          </a:p>
        </p:txBody>
      </p:sp>
      <p:sp>
        <p:nvSpPr>
          <p:cNvPr id="125" name="Google Shape;125;p17"/>
          <p:cNvSpPr txBox="1">
            <a:spLocks noGrp="1"/>
          </p:cNvSpPr>
          <p:nvPr>
            <p:ph type="sldNum" idx="12"/>
          </p:nvPr>
        </p:nvSpPr>
        <p:spPr>
          <a:xfrm>
            <a:off x="6553200" y="5624514"/>
            <a:ext cx="2133600" cy="2739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de-DE"/>
              <a:pPr>
                <a:buClr>
                  <a:srgbClr val="000000"/>
                </a:buClr>
              </a:pPr>
              <a:t>27</a:t>
            </a:fld>
            <a:endParaRPr/>
          </a:p>
        </p:txBody>
      </p:sp>
      <p:sp>
        <p:nvSpPr>
          <p:cNvPr id="126" name="Google Shape;126;p17"/>
          <p:cNvSpPr txBox="1">
            <a:spLocks noGrp="1"/>
          </p:cNvSpPr>
          <p:nvPr>
            <p:ph type="body" idx="1"/>
          </p:nvPr>
        </p:nvSpPr>
        <p:spPr>
          <a:xfrm>
            <a:off x="457200" y="1081643"/>
            <a:ext cx="8229600" cy="4016663"/>
          </a:xfrm>
          <a:prstGeom prst="rect">
            <a:avLst/>
          </a:prstGeom>
        </p:spPr>
        <p:txBody>
          <a:bodyPr spcFirstLastPara="1" vert="horz" wrap="square" lIns="91425" tIns="91425" rIns="91425" bIns="91425" rtlCol="0" anchor="t" anchorCtr="0">
            <a:noAutofit/>
          </a:bodyPr>
          <a:lstStyle/>
          <a:p>
            <a:pPr marL="76200" indent="0">
              <a:lnSpc>
                <a:spcPct val="100000"/>
              </a:lnSpc>
              <a:spcBef>
                <a:spcPts val="640"/>
              </a:spcBef>
              <a:buSzPts val="2400"/>
              <a:buNone/>
            </a:pPr>
            <a:r>
              <a:rPr lang="de-DE" sz="2000" dirty="0"/>
              <a:t>Currently, standards such as BS1192 and PAS 1192-2, now superceded by ISO 19650, propose a structured way of making changes across teams</a:t>
            </a:r>
          </a:p>
          <a:p>
            <a:pPr marL="76200" indent="0">
              <a:lnSpc>
                <a:spcPct val="100000"/>
              </a:lnSpc>
              <a:spcBef>
                <a:spcPts val="640"/>
              </a:spcBef>
              <a:buSzPts val="2400"/>
              <a:buNone/>
            </a:pPr>
            <a:endParaRPr sz="2000" dirty="0"/>
          </a:p>
          <a:p>
            <a:pPr marL="76200" indent="0">
              <a:lnSpc>
                <a:spcPct val="100000"/>
              </a:lnSpc>
              <a:spcBef>
                <a:spcPts val="600"/>
              </a:spcBef>
              <a:buSzPts val="2400"/>
              <a:buNone/>
            </a:pPr>
            <a:r>
              <a:rPr lang="de-DE" sz="2000" dirty="0"/>
              <a:t>Four abstract areas are defined </a:t>
            </a:r>
            <a:endParaRPr sz="2000" dirty="0"/>
          </a:p>
          <a:p>
            <a:pPr marL="914400" lvl="1" indent="-381000">
              <a:lnSpc>
                <a:spcPct val="100000"/>
              </a:lnSpc>
              <a:spcBef>
                <a:spcPts val="600"/>
              </a:spcBef>
              <a:buSzPts val="2400"/>
              <a:buChar char="–"/>
            </a:pPr>
            <a:r>
              <a:rPr lang="de-DE" sz="2000" dirty="0"/>
              <a:t>work-in-progress - where the changes are continuously committed  by the design authoring team</a:t>
            </a:r>
            <a:endParaRPr sz="2000" dirty="0"/>
          </a:p>
          <a:p>
            <a:pPr marL="914400" lvl="1" indent="-381000">
              <a:lnSpc>
                <a:spcPct val="100000"/>
              </a:lnSpc>
              <a:spcBef>
                <a:spcPts val="600"/>
              </a:spcBef>
              <a:buSzPts val="2400"/>
              <a:buChar char="–"/>
            </a:pPr>
            <a:r>
              <a:rPr lang="de-DE" sz="2000" dirty="0"/>
              <a:t>shared area  - where changes are committed and shared with the other teams with specific purposes defined by suitability codes such as S1-for coordination, S2 - for information. </a:t>
            </a:r>
          </a:p>
          <a:p>
            <a:pPr marL="914400" lvl="1" indent="-381000">
              <a:lnSpc>
                <a:spcPct val="100000"/>
              </a:lnSpc>
              <a:spcBef>
                <a:spcPts val="600"/>
              </a:spcBef>
              <a:buSzPts val="2400"/>
              <a:buChar char="–"/>
            </a:pPr>
            <a:r>
              <a:rPr lang="en-US" sz="2000" dirty="0"/>
              <a:t>published area - where all the validated changes are shared externally (outside design teams) for various purposes such as tender, manufacture, construction, as-built</a:t>
            </a:r>
          </a:p>
          <a:p>
            <a:pPr marL="914400" lvl="1" indent="-381000">
              <a:lnSpc>
                <a:spcPct val="100000"/>
              </a:lnSpc>
              <a:spcBef>
                <a:spcPts val="600"/>
              </a:spcBef>
              <a:buSzPts val="2400"/>
              <a:buChar char="–"/>
            </a:pPr>
            <a:r>
              <a:rPr lang="en-US" sz="2000" dirty="0"/>
              <a:t>archive  - where all the changes recorded during design are maintained for project history purposes</a:t>
            </a:r>
          </a:p>
          <a:p>
            <a:pPr marL="914400" lvl="1" indent="-381000">
              <a:spcBef>
                <a:spcPts val="0"/>
              </a:spcBef>
              <a:buSzPts val="2400"/>
              <a:buChar char="–"/>
            </a:pPr>
            <a:endParaRP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80672" y="1389084"/>
            <a:ext cx="8062664" cy="2013679"/>
          </a:xfrm>
        </p:spPr>
        <p:txBody>
          <a:bodyPr anchor="t">
            <a:noAutofit/>
          </a:bodyPr>
          <a:lstStyle/>
          <a:p>
            <a:pPr algn="l" eaLnBrk="1" hangingPunct="1">
              <a:lnSpc>
                <a:spcPct val="100000"/>
              </a:lnSpc>
            </a:pPr>
            <a:r>
              <a:rPr lang="en-NZ" sz="2400" dirty="0">
                <a:latin typeface="+mn-lt"/>
              </a:rPr>
              <a:t>Big Ideas in BIM – Topic 5</a:t>
            </a:r>
            <a:br>
              <a:rPr lang="en-NZ" sz="2400" dirty="0">
                <a:latin typeface="+mn-lt"/>
              </a:rPr>
            </a:br>
            <a:r>
              <a:rPr lang="en-NZ" sz="2400" dirty="0">
                <a:solidFill>
                  <a:srgbClr val="FF0000"/>
                </a:solidFill>
                <a:latin typeface="+mn-lt"/>
              </a:rPr>
              <a:t>Improved Human-Computer Interface (HCI) – Closer representations of human mental models than 2-3D drawings</a:t>
            </a:r>
            <a:endParaRPr lang="en-US" sz="2400" dirty="0">
              <a:solidFill>
                <a:srgbClr val="FF0000"/>
              </a:solidFill>
              <a:latin typeface="+mn-lt"/>
            </a:endParaRPr>
          </a:p>
        </p:txBody>
      </p:sp>
      <p:sp>
        <p:nvSpPr>
          <p:cNvPr id="3076" name="Rectangle 4"/>
          <p:cNvSpPr>
            <a:spLocks noChangeArrowheads="1"/>
          </p:cNvSpPr>
          <p:nvPr/>
        </p:nvSpPr>
        <p:spPr bwMode="auto">
          <a:xfrm>
            <a:off x="685800" y="5282773"/>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US" sz="2000" dirty="0">
              <a:latin typeface="Verdana" pitchFamily="64" charset="0"/>
            </a:endParaRPr>
          </a:p>
        </p:txBody>
      </p:sp>
      <p:sp>
        <p:nvSpPr>
          <p:cNvPr id="7" name="Rectangle 3">
            <a:extLst>
              <a:ext uri="{FF2B5EF4-FFF2-40B4-BE49-F238E27FC236}">
                <a16:creationId xmlns:a16="http://schemas.microsoft.com/office/drawing/2014/main" id="{E242558A-2699-4E62-ACB3-E4F5EE2F7E2C}"/>
              </a:ext>
            </a:extLst>
          </p:cNvPr>
          <p:cNvSpPr txBox="1">
            <a:spLocks noChangeArrowheads="1"/>
          </p:cNvSpPr>
          <p:nvPr/>
        </p:nvSpPr>
        <p:spPr>
          <a:xfrm>
            <a:off x="685800" y="3999873"/>
            <a:ext cx="7772400" cy="1700840"/>
          </a:xfrm>
          <a:prstGeom prst="rect">
            <a:avLst/>
          </a:prstGeom>
          <a:noFill/>
        </p:spPr>
        <p:txBody>
          <a:bodyPr vert="horz" lIns="91440" tIns="45720" rIns="91440" bIns="45720" rtlCol="0">
            <a:normAutofit fontScale="925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US" altLang="zh-CN" sz="2000" b="1" dirty="0">
                <a:ea typeface="宋体"/>
                <a:cs typeface="宋体"/>
              </a:rPr>
              <a:t>Robert Amor, Ph.D.</a:t>
            </a:r>
          </a:p>
          <a:p>
            <a:pPr>
              <a:lnSpc>
                <a:spcPct val="100000"/>
              </a:lnSpc>
              <a:spcBef>
                <a:spcPts val="0"/>
              </a:spcBef>
            </a:pPr>
            <a:r>
              <a:rPr lang="en-US" altLang="zh-CN" sz="2000" dirty="0">
                <a:ea typeface="宋体"/>
                <a:cs typeface="宋体"/>
              </a:rPr>
              <a:t>Professor</a:t>
            </a:r>
          </a:p>
          <a:p>
            <a:pPr>
              <a:lnSpc>
                <a:spcPct val="100000"/>
              </a:lnSpc>
              <a:spcBef>
                <a:spcPts val="0"/>
              </a:spcBef>
            </a:pPr>
            <a:r>
              <a:rPr lang="en-US" altLang="zh-CN" sz="2000" dirty="0">
                <a:ea typeface="宋体"/>
                <a:cs typeface="宋体"/>
              </a:rPr>
              <a:t>School of Computer Science</a:t>
            </a:r>
          </a:p>
          <a:p>
            <a:pPr>
              <a:lnSpc>
                <a:spcPct val="100000"/>
              </a:lnSpc>
              <a:spcBef>
                <a:spcPts val="0"/>
              </a:spcBef>
            </a:pPr>
            <a:r>
              <a:rPr lang="en-US" altLang="zh-CN" sz="2000" dirty="0">
                <a:ea typeface="宋体"/>
                <a:cs typeface="宋体"/>
              </a:rPr>
              <a:t>University of Auckland</a:t>
            </a:r>
          </a:p>
          <a:p>
            <a:pPr>
              <a:lnSpc>
                <a:spcPct val="100000"/>
              </a:lnSpc>
              <a:spcBef>
                <a:spcPts val="0"/>
              </a:spcBef>
            </a:pPr>
            <a:r>
              <a:rPr lang="en-US" altLang="zh-CN" sz="2000" dirty="0">
                <a:ea typeface="宋体"/>
                <a:cs typeface="宋体"/>
              </a:rPr>
              <a:t>New Zealand</a:t>
            </a:r>
          </a:p>
          <a:p>
            <a:pPr>
              <a:lnSpc>
                <a:spcPct val="100000"/>
              </a:lnSpc>
              <a:spcBef>
                <a:spcPts val="0"/>
              </a:spcBef>
            </a:pPr>
            <a:r>
              <a:rPr lang="en-US" altLang="zh-CN" sz="2000" dirty="0">
                <a:ea typeface="宋体"/>
                <a:cs typeface="宋体"/>
              </a:rPr>
              <a:t>http://www.cs.auckland.ac.nz/~trebor/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a:t>16/12/2018</a:t>
            </a:r>
          </a:p>
        </p:txBody>
      </p:sp>
      <p:sp>
        <p:nvSpPr>
          <p:cNvPr id="4099" name="Rectangle 2"/>
          <p:cNvSpPr>
            <a:spLocks noGrp="1" noChangeArrowheads="1"/>
          </p:cNvSpPr>
          <p:nvPr>
            <p:ph type="title"/>
          </p:nvPr>
        </p:nvSpPr>
        <p:spPr>
          <a:xfrm>
            <a:off x="628650" y="365126"/>
            <a:ext cx="7886700" cy="611619"/>
          </a:xfrm>
        </p:spPr>
        <p:txBody>
          <a:bodyPr anchor="t">
            <a:normAutofit/>
          </a:bodyPr>
          <a:lstStyle/>
          <a:p>
            <a:pPr eaLnBrk="1" hangingPunct="1"/>
            <a:r>
              <a:rPr lang="en-NZ" sz="2400" dirty="0">
                <a:solidFill>
                  <a:srgbClr val="FF0000"/>
                </a:solidFill>
                <a:latin typeface="+mn-lt"/>
              </a:rPr>
              <a:t>Why this is a big idea</a:t>
            </a:r>
            <a:endParaRPr lang="en-US" sz="2400" dirty="0">
              <a:solidFill>
                <a:srgbClr val="FF0000"/>
              </a:solidFill>
              <a:latin typeface="+mn-lt"/>
            </a:endParaRPr>
          </a:p>
        </p:txBody>
      </p:sp>
      <p:sp>
        <p:nvSpPr>
          <p:cNvPr id="4100" name="Rectangle 3"/>
          <p:cNvSpPr>
            <a:spLocks noGrp="1" noChangeArrowheads="1"/>
          </p:cNvSpPr>
          <p:nvPr>
            <p:ph type="body" idx="1"/>
          </p:nvPr>
        </p:nvSpPr>
        <p:spPr>
          <a:xfrm>
            <a:off x="685800" y="1070264"/>
            <a:ext cx="7772400" cy="5091546"/>
          </a:xfrm>
        </p:spPr>
        <p:txBody>
          <a:bodyPr>
            <a:noAutofit/>
          </a:bodyPr>
          <a:lstStyle/>
          <a:p>
            <a:pPr marL="0" indent="0" eaLnBrk="1" hangingPunct="1">
              <a:lnSpc>
                <a:spcPct val="100000"/>
              </a:lnSpc>
              <a:buNone/>
            </a:pPr>
            <a:r>
              <a:rPr lang="en-US" sz="2000" dirty="0"/>
              <a:t>Architecture, engineering, construction and owner-operated (AECO) professionals are most efficient in their use of software tools when their mental model aligns closely with the model that is embodied in the software.</a:t>
            </a:r>
          </a:p>
          <a:p>
            <a:pPr marL="0" indent="0" eaLnBrk="1" hangingPunct="1">
              <a:lnSpc>
                <a:spcPct val="100000"/>
              </a:lnSpc>
              <a:spcBef>
                <a:spcPts val="0"/>
              </a:spcBef>
              <a:buNone/>
            </a:pPr>
            <a:endParaRPr lang="en-US" sz="2000" dirty="0"/>
          </a:p>
          <a:p>
            <a:pPr marL="0" indent="0" eaLnBrk="1" hangingPunct="1">
              <a:lnSpc>
                <a:spcPct val="100000"/>
              </a:lnSpc>
              <a:buNone/>
            </a:pPr>
            <a:r>
              <a:rPr lang="en-US" sz="2000" dirty="0"/>
              <a:t>With thousands of software tools developed for AECO professionals by several hundred companies and thousands of developers there is great variation in the embodied software models.</a:t>
            </a:r>
          </a:p>
          <a:p>
            <a:pPr marL="0" indent="0" eaLnBrk="1" hangingPunct="1">
              <a:lnSpc>
                <a:spcPct val="100000"/>
              </a:lnSpc>
              <a:spcBef>
                <a:spcPts val="0"/>
              </a:spcBef>
              <a:buNone/>
            </a:pPr>
            <a:endParaRPr lang="en-US" sz="2000" dirty="0"/>
          </a:p>
          <a:p>
            <a:pPr marL="0" indent="0" eaLnBrk="1" hangingPunct="1">
              <a:lnSpc>
                <a:spcPct val="100000"/>
              </a:lnSpc>
              <a:buNone/>
            </a:pPr>
            <a:r>
              <a:rPr lang="en-US" sz="2000" dirty="0"/>
              <a:t>Other industries (e.g., medicine) have developed standardized HCI approaches to bring uniformity to the software in their industry, thus reducing the potential for conflicting mental models.</a:t>
            </a:r>
          </a:p>
          <a:p>
            <a:pPr marL="0" indent="0" eaLnBrk="1" hangingPunct="1">
              <a:lnSpc>
                <a:spcPct val="100000"/>
              </a:lnSpc>
              <a:spcBef>
                <a:spcPts val="0"/>
              </a:spcBef>
              <a:buNone/>
            </a:pPr>
            <a:endParaRPr lang="en-US" sz="2000" dirty="0"/>
          </a:p>
          <a:p>
            <a:pPr marL="0" indent="0" eaLnBrk="1" hangingPunct="1">
              <a:lnSpc>
                <a:spcPct val="100000"/>
              </a:lnSpc>
              <a:buNone/>
            </a:pPr>
            <a:r>
              <a:rPr lang="en-US" sz="2000" dirty="0"/>
              <a:t>The 2D heritage of AECO still dominates interactions in a world that offers a multitude of HCI approaches.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68C997-4944-497E-A6C4-7F792E0610F9}"/>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90FB5438-03F1-4D57-BF75-A5361B9F07AD}"/>
              </a:ext>
            </a:extLst>
          </p:cNvPr>
          <p:cNvSpPr>
            <a:spLocks noGrp="1"/>
          </p:cNvSpPr>
          <p:nvPr>
            <p:ph type="sldNum" sz="quarter" idx="12"/>
          </p:nvPr>
        </p:nvSpPr>
        <p:spPr/>
        <p:txBody>
          <a:bodyPr/>
          <a:lstStyle/>
          <a:p>
            <a:fld id="{5C15455A-0388-4F18-A87C-FAE3CBC4DF4B}" type="slidenum">
              <a:rPr lang="en-US" smtClean="0"/>
              <a:t>3</a:t>
            </a:fld>
            <a:endParaRPr lang="en-US"/>
          </a:p>
        </p:txBody>
      </p:sp>
      <p:sp>
        <p:nvSpPr>
          <p:cNvPr id="4" name="TextBox 3">
            <a:extLst>
              <a:ext uri="{FF2B5EF4-FFF2-40B4-BE49-F238E27FC236}">
                <a16:creationId xmlns:a16="http://schemas.microsoft.com/office/drawing/2014/main" id="{0A4EFE97-11CD-4A51-ADDC-706558E5405E}"/>
              </a:ext>
            </a:extLst>
          </p:cNvPr>
          <p:cNvSpPr txBox="1"/>
          <p:nvPr/>
        </p:nvSpPr>
        <p:spPr>
          <a:xfrm>
            <a:off x="393108" y="812343"/>
            <a:ext cx="8311278" cy="5386090"/>
          </a:xfrm>
          <a:prstGeom prst="rect">
            <a:avLst/>
          </a:prstGeom>
          <a:noFill/>
        </p:spPr>
        <p:txBody>
          <a:bodyPr wrap="square" rtlCol="0">
            <a:spAutoFit/>
          </a:bodyPr>
          <a:lstStyle/>
          <a:p>
            <a:r>
              <a:rPr lang="en-US" sz="2400" dirty="0">
                <a:solidFill>
                  <a:srgbClr val="FF0000"/>
                </a:solidFill>
              </a:rPr>
              <a:t>What is BIM? A working definition.</a:t>
            </a:r>
          </a:p>
          <a:p>
            <a:endParaRPr lang="en-US" sz="2400" dirty="0"/>
          </a:p>
          <a:p>
            <a:r>
              <a:rPr lang="en-US" sz="2000" dirty="0"/>
              <a:t>Building Information Modeling (BIM) involves …</a:t>
            </a:r>
          </a:p>
          <a:p>
            <a:r>
              <a:rPr lang="en-US" sz="2000" dirty="0"/>
              <a:t>the creation and maintenance of a digital representation of physical and functional characteristics of a facility.</a:t>
            </a:r>
          </a:p>
          <a:p>
            <a:endParaRPr lang="en-US" sz="2000" dirty="0"/>
          </a:p>
          <a:p>
            <a:r>
              <a:rPr lang="en-US" sz="2000" dirty="0"/>
              <a:t>BIM results in a shared knowledge resource for information about a facility forming a reliable basis for decisions during its life-cycle; defined as existing from earliest conception to demolition. </a:t>
            </a:r>
          </a:p>
          <a:p>
            <a:endParaRPr lang="en-US" sz="2000" dirty="0"/>
          </a:p>
          <a:p>
            <a:r>
              <a:rPr lang="en-US" sz="2000" dirty="0"/>
              <a:t>For the purpose of these slides BIM is an act, not a noun. Also, a facility is a building, industrial plant, road, bridge, tower, tunnel and any other element of civil infrastructure, either vertical or horizontal.</a:t>
            </a:r>
          </a:p>
          <a:p>
            <a:endParaRPr lang="en-US" sz="2000" dirty="0"/>
          </a:p>
          <a:p>
            <a:r>
              <a:rPr lang="en-US" sz="2000" dirty="0"/>
              <a:t> </a:t>
            </a:r>
          </a:p>
          <a:p>
            <a:endParaRPr lang="en-US" dirty="0"/>
          </a:p>
          <a:p>
            <a:endParaRPr lang="x-none" dirty="0"/>
          </a:p>
        </p:txBody>
      </p:sp>
    </p:spTree>
    <p:extLst>
      <p:ext uri="{BB962C8B-B14F-4D97-AF65-F5344CB8AC3E}">
        <p14:creationId xmlns:p14="http://schemas.microsoft.com/office/powerpoint/2010/main" val="742919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a:t>16/12/2018</a:t>
            </a:r>
          </a:p>
        </p:txBody>
      </p:sp>
      <p:sp>
        <p:nvSpPr>
          <p:cNvPr id="4099" name="Rectangle 2"/>
          <p:cNvSpPr>
            <a:spLocks noGrp="1" noChangeArrowheads="1"/>
          </p:cNvSpPr>
          <p:nvPr>
            <p:ph type="title"/>
          </p:nvPr>
        </p:nvSpPr>
        <p:spPr/>
        <p:txBody>
          <a:bodyPr>
            <a:normAutofit/>
          </a:bodyPr>
          <a:lstStyle/>
          <a:p>
            <a:pPr eaLnBrk="1" hangingPunct="1"/>
            <a:r>
              <a:rPr lang="en-NZ" sz="2400" dirty="0">
                <a:solidFill>
                  <a:srgbClr val="FF0000"/>
                </a:solidFill>
                <a:latin typeface="+mn-lt"/>
              </a:rPr>
              <a:t>Opportunities</a:t>
            </a:r>
            <a:endParaRPr lang="en-US" sz="2400" dirty="0">
              <a:solidFill>
                <a:srgbClr val="FF0000"/>
              </a:solidFill>
              <a:latin typeface="+mn-lt"/>
            </a:endParaRPr>
          </a:p>
        </p:txBody>
      </p:sp>
      <p:sp>
        <p:nvSpPr>
          <p:cNvPr id="4100" name="Rectangle 3"/>
          <p:cNvSpPr>
            <a:spLocks noGrp="1" noChangeArrowheads="1"/>
          </p:cNvSpPr>
          <p:nvPr>
            <p:ph type="body" idx="1"/>
          </p:nvPr>
        </p:nvSpPr>
        <p:spPr>
          <a:xfrm>
            <a:off x="649432" y="1555459"/>
            <a:ext cx="7886700" cy="4351338"/>
          </a:xfrm>
        </p:spPr>
        <p:txBody>
          <a:bodyPr>
            <a:normAutofit/>
          </a:bodyPr>
          <a:lstStyle/>
          <a:p>
            <a:pPr marL="0" indent="0" eaLnBrk="1" hangingPunct="1">
              <a:lnSpc>
                <a:spcPct val="100000"/>
              </a:lnSpc>
              <a:buNone/>
            </a:pPr>
            <a:r>
              <a:rPr lang="en-US" sz="2000" dirty="0"/>
              <a:t>Standardized HCI approaches that are developed to be specific to the needs of AECO professionals could be widely propagated and utilized.</a:t>
            </a:r>
          </a:p>
          <a:p>
            <a:pPr marL="0" indent="0" eaLnBrk="1" hangingPunct="1">
              <a:lnSpc>
                <a:spcPct val="100000"/>
              </a:lnSpc>
              <a:spcBef>
                <a:spcPts val="0"/>
              </a:spcBef>
              <a:buNone/>
            </a:pPr>
            <a:endParaRPr lang="en-US" sz="2000" dirty="0"/>
          </a:p>
          <a:p>
            <a:pPr marL="0" indent="0" eaLnBrk="1" hangingPunct="1">
              <a:lnSpc>
                <a:spcPct val="100000"/>
              </a:lnSpc>
              <a:buNone/>
            </a:pPr>
            <a:r>
              <a:rPr lang="en-US" sz="2000" dirty="0"/>
              <a:t>More efficient HCI would lead to productivity improvements and reduce errors in use of software</a:t>
            </a:r>
          </a:p>
          <a:p>
            <a:pPr marL="0" indent="0" eaLnBrk="1" hangingPunct="1">
              <a:lnSpc>
                <a:spcPct val="100000"/>
              </a:lnSpc>
              <a:spcBef>
                <a:spcPts val="0"/>
              </a:spcBef>
              <a:buNone/>
            </a:pPr>
            <a:endParaRPr lang="en-US" sz="2000" dirty="0"/>
          </a:p>
          <a:p>
            <a:pPr marL="0" indent="0" eaLnBrk="1" hangingPunct="1">
              <a:lnSpc>
                <a:spcPct val="100000"/>
              </a:lnSpc>
              <a:buNone/>
            </a:pPr>
            <a:r>
              <a:rPr lang="en-US" sz="2000" dirty="0"/>
              <a:t>Approaches utilizing new HCI software and hardware technologies could move the AECO profession away from the limitations of traditional 2D.</a:t>
            </a:r>
          </a:p>
          <a:p>
            <a:pPr marL="0" indent="0" eaLnBrk="1" hangingPunct="1">
              <a:lnSpc>
                <a:spcPct val="100000"/>
              </a:lnSpc>
              <a:buNone/>
            </a:pPr>
            <a:endParaRPr lang="en-US" sz="2000" dirty="0"/>
          </a:p>
          <a:p>
            <a:pPr marL="0" indent="0" eaLnBrk="1" hangingPunct="1">
              <a:lnSpc>
                <a:spcPct val="100000"/>
              </a:lnSpc>
              <a:buNone/>
            </a:pPr>
            <a:r>
              <a:rPr lang="en-US" sz="2000" dirty="0"/>
              <a:t>A greater percentage of the population would understand a designer’s intent and thus they would more readily partake in discussions related to design proposals.</a:t>
            </a:r>
          </a:p>
        </p:txBody>
      </p:sp>
    </p:spTree>
    <p:extLst>
      <p:ext uri="{BB962C8B-B14F-4D97-AF65-F5344CB8AC3E}">
        <p14:creationId xmlns:p14="http://schemas.microsoft.com/office/powerpoint/2010/main" val="3630550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a:t>16/12/2018</a:t>
            </a:r>
          </a:p>
        </p:txBody>
      </p:sp>
      <p:sp>
        <p:nvSpPr>
          <p:cNvPr id="4099" name="Rectangle 2"/>
          <p:cNvSpPr>
            <a:spLocks noGrp="1" noChangeArrowheads="1"/>
          </p:cNvSpPr>
          <p:nvPr>
            <p:ph type="title"/>
          </p:nvPr>
        </p:nvSpPr>
        <p:spPr/>
        <p:txBody>
          <a:bodyPr>
            <a:normAutofit/>
          </a:bodyPr>
          <a:lstStyle/>
          <a:p>
            <a:pPr eaLnBrk="1" hangingPunct="1"/>
            <a:r>
              <a:rPr lang="en-NZ" sz="2400" dirty="0">
                <a:solidFill>
                  <a:srgbClr val="FF0000"/>
                </a:solidFill>
                <a:latin typeface="+mn-lt"/>
              </a:rPr>
              <a:t>Risks</a:t>
            </a:r>
            <a:endParaRPr lang="en-US" sz="2400" dirty="0">
              <a:solidFill>
                <a:srgbClr val="FF0000"/>
              </a:solidFill>
              <a:latin typeface="+mn-lt"/>
            </a:endParaRPr>
          </a:p>
        </p:txBody>
      </p:sp>
      <p:sp>
        <p:nvSpPr>
          <p:cNvPr id="4100" name="Rectangle 3"/>
          <p:cNvSpPr>
            <a:spLocks noGrp="1" noChangeArrowheads="1"/>
          </p:cNvSpPr>
          <p:nvPr>
            <p:ph type="body" idx="1"/>
          </p:nvPr>
        </p:nvSpPr>
        <p:spPr>
          <a:xfrm>
            <a:off x="628650" y="1721715"/>
            <a:ext cx="7886700" cy="4351338"/>
          </a:xfrm>
        </p:spPr>
        <p:txBody>
          <a:bodyPr>
            <a:normAutofit/>
          </a:bodyPr>
          <a:lstStyle/>
          <a:p>
            <a:pPr marL="0" indent="0" eaLnBrk="1" hangingPunct="1">
              <a:lnSpc>
                <a:spcPct val="100000"/>
              </a:lnSpc>
              <a:buNone/>
            </a:pPr>
            <a:r>
              <a:rPr lang="en-US" sz="2000" dirty="0"/>
              <a:t>Poorly crafted HCI solutions would provide no benefit to AECO professionals and degrade performance in the industry.</a:t>
            </a:r>
          </a:p>
          <a:p>
            <a:pPr marL="0" indent="0" eaLnBrk="1" hangingPunct="1">
              <a:lnSpc>
                <a:spcPct val="100000"/>
              </a:lnSpc>
              <a:spcBef>
                <a:spcPts val="0"/>
              </a:spcBef>
              <a:buNone/>
            </a:pPr>
            <a:endParaRPr lang="en-US" sz="2000" dirty="0"/>
          </a:p>
          <a:p>
            <a:pPr marL="0" indent="0" eaLnBrk="1" hangingPunct="1">
              <a:lnSpc>
                <a:spcPct val="100000"/>
              </a:lnSpc>
              <a:buNone/>
            </a:pPr>
            <a:r>
              <a:rPr lang="en-US" sz="2000" dirty="0"/>
              <a:t>Cost of defining standardized HCI approaches may be beyond what is affordable by AECO community.</a:t>
            </a:r>
          </a:p>
          <a:p>
            <a:pPr marL="0" indent="0">
              <a:lnSpc>
                <a:spcPct val="100000"/>
              </a:lnSpc>
              <a:spcBef>
                <a:spcPts val="0"/>
              </a:spcBef>
              <a:buNone/>
            </a:pPr>
            <a:endParaRPr lang="en-US" sz="2000" dirty="0"/>
          </a:p>
          <a:p>
            <a:pPr marL="0" indent="0">
              <a:lnSpc>
                <a:spcPct val="100000"/>
              </a:lnSpc>
              <a:buNone/>
            </a:pPr>
            <a:r>
              <a:rPr lang="en-US" sz="2000" dirty="0"/>
              <a:t>BIM models offer much more information than traditional means of communication. There is a risk of information overload. Engineers might no longer be able to quickly find the information that is relevant to them.</a:t>
            </a:r>
          </a:p>
        </p:txBody>
      </p:sp>
    </p:spTree>
    <p:extLst>
      <p:ext uri="{BB962C8B-B14F-4D97-AF65-F5344CB8AC3E}">
        <p14:creationId xmlns:p14="http://schemas.microsoft.com/office/powerpoint/2010/main" val="3575758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a:t>16/12/2018</a:t>
            </a:r>
          </a:p>
        </p:txBody>
      </p:sp>
      <p:sp>
        <p:nvSpPr>
          <p:cNvPr id="4099" name="Rectangle 2"/>
          <p:cNvSpPr>
            <a:spLocks noGrp="1" noChangeArrowheads="1"/>
          </p:cNvSpPr>
          <p:nvPr>
            <p:ph type="title"/>
          </p:nvPr>
        </p:nvSpPr>
        <p:spPr/>
        <p:txBody>
          <a:bodyPr>
            <a:normAutofit/>
          </a:bodyPr>
          <a:lstStyle/>
          <a:p>
            <a:pPr eaLnBrk="1" hangingPunct="1"/>
            <a:r>
              <a:rPr lang="en-US" sz="2400" dirty="0">
                <a:solidFill>
                  <a:srgbClr val="FF0000"/>
                </a:solidFill>
                <a:latin typeface="+mn-lt"/>
              </a:rPr>
              <a:t>References</a:t>
            </a:r>
          </a:p>
        </p:txBody>
      </p:sp>
      <p:sp>
        <p:nvSpPr>
          <p:cNvPr id="7" name="Rectangle 3">
            <a:extLst>
              <a:ext uri="{FF2B5EF4-FFF2-40B4-BE49-F238E27FC236}">
                <a16:creationId xmlns:a16="http://schemas.microsoft.com/office/drawing/2014/main" id="{512359D0-1957-4C81-BA08-95FF69E8E3B0}"/>
              </a:ext>
            </a:extLst>
          </p:cNvPr>
          <p:cNvSpPr txBox="1">
            <a:spLocks noChangeArrowheads="1"/>
          </p:cNvSpPr>
          <p:nvPr/>
        </p:nvSpPr>
        <p:spPr>
          <a:xfrm>
            <a:off x="659823" y="1524286"/>
            <a:ext cx="7886700" cy="4351338"/>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NZ" sz="2000"/>
              <a:t>Alavi, H.S., Churchill, E.F., Wiberg, M., Lalanne, D., Dalsgaard, P., Fatah gen Schieck, A., and Rogers, Y. (2019) Introduction to human-building interaction (HBI): Interfacing HCI with architecture and urban design. ACM Trans. Comput.-Hum. Interact. 26, 2 (Mar. 2019), Article 6.</a:t>
            </a:r>
          </a:p>
          <a:p>
            <a:pPr marL="0" indent="0">
              <a:lnSpc>
                <a:spcPct val="100000"/>
              </a:lnSpc>
              <a:spcBef>
                <a:spcPts val="0"/>
              </a:spcBef>
              <a:buFont typeface="Arial" panose="020B0604020202020204" pitchFamily="34" charset="0"/>
              <a:buNone/>
            </a:pPr>
            <a:endParaRPr lang="en-NZ" sz="2000"/>
          </a:p>
          <a:p>
            <a:pPr marL="0" indent="0">
              <a:lnSpc>
                <a:spcPct val="100000"/>
              </a:lnSpc>
              <a:spcBef>
                <a:spcPts val="0"/>
              </a:spcBef>
              <a:buFont typeface="Arial" panose="020B0604020202020204" pitchFamily="34" charset="0"/>
              <a:buNone/>
            </a:pPr>
            <a:r>
              <a:rPr lang="en-NZ" sz="2000"/>
              <a:t>Anshuman, S. and Kumar, B. (2004) ‘Architecture and HCI: a review of trends towards an integrative approach to designing responsive space’. International Journal of IT in Architecture, Engineering and Construction, 2(4), December, 273-283.</a:t>
            </a:r>
          </a:p>
          <a:p>
            <a:pPr marL="0" indent="0">
              <a:lnSpc>
                <a:spcPct val="100000"/>
              </a:lnSpc>
              <a:spcBef>
                <a:spcPts val="0"/>
              </a:spcBef>
              <a:buFont typeface="Arial" panose="020B0604020202020204" pitchFamily="34" charset="0"/>
              <a:buNone/>
            </a:pPr>
            <a:endParaRPr lang="en-NZ" sz="2000"/>
          </a:p>
          <a:p>
            <a:pPr marL="0" indent="0">
              <a:lnSpc>
                <a:spcPct val="100000"/>
              </a:lnSpc>
              <a:spcBef>
                <a:spcPts val="0"/>
              </a:spcBef>
              <a:buFont typeface="Arial" panose="020B0604020202020204" pitchFamily="34" charset="0"/>
              <a:buNone/>
            </a:pPr>
            <a:r>
              <a:rPr lang="en-NZ" sz="2000"/>
              <a:t>Dalton, N.S., Schnädelbach, H., Wiberg, M., and Varoudis, T., Eds. (2016) Architecture and Interaction: Human Computer Interaction in Space and Place. Springer.</a:t>
            </a:r>
          </a:p>
          <a:p>
            <a:pPr marL="0" indent="0">
              <a:lnSpc>
                <a:spcPct val="100000"/>
              </a:lnSpc>
              <a:spcBef>
                <a:spcPts val="0"/>
              </a:spcBef>
              <a:buFont typeface="Arial" panose="020B0604020202020204" pitchFamily="34" charset="0"/>
              <a:buNone/>
            </a:pPr>
            <a:endParaRPr lang="en-NZ" sz="2000"/>
          </a:p>
          <a:p>
            <a:pPr marL="0" indent="0">
              <a:lnSpc>
                <a:spcPct val="100000"/>
              </a:lnSpc>
              <a:spcBef>
                <a:spcPts val="0"/>
              </a:spcBef>
              <a:buFont typeface="Arial" panose="020B0604020202020204" pitchFamily="34" charset="0"/>
              <a:buNone/>
            </a:pPr>
            <a:r>
              <a:rPr lang="en-NZ" sz="2000"/>
              <a:t>Gül, L.F. (2014) ‘The Impact of Digital Design Representations on Synchronous Collaboration Behaviour’, Journal of Information Technology in Construction, 47-71.</a:t>
            </a:r>
            <a:endParaRPr lang="en-NZ" sz="2000" dirty="0"/>
          </a:p>
        </p:txBody>
      </p:sp>
    </p:spTree>
    <p:extLst>
      <p:ext uri="{BB962C8B-B14F-4D97-AF65-F5344CB8AC3E}">
        <p14:creationId xmlns:p14="http://schemas.microsoft.com/office/powerpoint/2010/main" val="3566248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868770"/>
            <a:ext cx="8062664" cy="1143000"/>
          </a:xfrm>
        </p:spPr>
        <p:txBody>
          <a:bodyPr>
            <a:noAutofit/>
          </a:bodyPr>
          <a:lstStyle/>
          <a:p>
            <a:pPr algn="l" eaLnBrk="1" hangingPunct="1">
              <a:lnSpc>
                <a:spcPct val="100000"/>
              </a:lnSpc>
            </a:pPr>
            <a:r>
              <a:rPr lang="en-NZ" sz="2400" dirty="0">
                <a:latin typeface="+mn-lt"/>
              </a:rPr>
              <a:t>Big Ideas in BIM – Topic 6</a:t>
            </a:r>
            <a:br>
              <a:rPr lang="en-NZ" sz="2400" dirty="0">
                <a:latin typeface="+mn-lt"/>
              </a:rPr>
            </a:br>
            <a:r>
              <a:rPr lang="en-NZ" sz="2400" dirty="0">
                <a:solidFill>
                  <a:srgbClr val="FF0000"/>
                </a:solidFill>
                <a:latin typeface="+mn-lt"/>
              </a:rPr>
              <a:t>Interoperability between software that is developed by several competing vendors</a:t>
            </a:r>
            <a:endParaRPr lang="en-US" sz="2400" dirty="0">
              <a:solidFill>
                <a:srgbClr val="FF0000"/>
              </a:solidFill>
              <a:latin typeface="+mn-lt"/>
            </a:endParaRPr>
          </a:p>
        </p:txBody>
      </p:sp>
      <p:sp>
        <p:nvSpPr>
          <p:cNvPr id="6" name="Rectangle 3">
            <a:extLst>
              <a:ext uri="{FF2B5EF4-FFF2-40B4-BE49-F238E27FC236}">
                <a16:creationId xmlns:a16="http://schemas.microsoft.com/office/drawing/2014/main" id="{6962B47F-8CCA-46AC-9F91-0F78C46D0654}"/>
              </a:ext>
            </a:extLst>
          </p:cNvPr>
          <p:cNvSpPr>
            <a:spLocks noGrp="1" noChangeArrowheads="1"/>
          </p:cNvSpPr>
          <p:nvPr>
            <p:ph type="subTitle" idx="1"/>
          </p:nvPr>
        </p:nvSpPr>
        <p:spPr>
          <a:xfrm>
            <a:off x="685800" y="3999873"/>
            <a:ext cx="7772400" cy="1700840"/>
          </a:xfrm>
          <a:noFill/>
        </p:spPr>
        <p:txBody>
          <a:bodyPr>
            <a:normAutofit fontScale="92500" lnSpcReduction="10000"/>
          </a:bodyPr>
          <a:lstStyle/>
          <a:p>
            <a:pPr>
              <a:lnSpc>
                <a:spcPct val="100000"/>
              </a:lnSpc>
              <a:spcBef>
                <a:spcPts val="0"/>
              </a:spcBef>
            </a:pPr>
            <a:r>
              <a:rPr lang="en-US" altLang="zh-CN" sz="2000" b="1" dirty="0">
                <a:ea typeface="宋体"/>
                <a:cs typeface="宋体"/>
              </a:rPr>
              <a:t>Robert Amor, Ph.D.</a:t>
            </a:r>
          </a:p>
          <a:p>
            <a:pPr>
              <a:lnSpc>
                <a:spcPct val="100000"/>
              </a:lnSpc>
              <a:spcBef>
                <a:spcPts val="0"/>
              </a:spcBef>
            </a:pPr>
            <a:r>
              <a:rPr lang="en-US" altLang="zh-CN" sz="2000" dirty="0">
                <a:ea typeface="宋体"/>
                <a:cs typeface="宋体"/>
              </a:rPr>
              <a:t>Professor</a:t>
            </a:r>
          </a:p>
          <a:p>
            <a:pPr>
              <a:lnSpc>
                <a:spcPct val="100000"/>
              </a:lnSpc>
              <a:spcBef>
                <a:spcPts val="0"/>
              </a:spcBef>
            </a:pPr>
            <a:r>
              <a:rPr lang="en-US" altLang="zh-CN" sz="2000" dirty="0">
                <a:ea typeface="宋体"/>
                <a:cs typeface="宋体"/>
              </a:rPr>
              <a:t>School of Computer Science</a:t>
            </a:r>
          </a:p>
          <a:p>
            <a:pPr>
              <a:lnSpc>
                <a:spcPct val="100000"/>
              </a:lnSpc>
              <a:spcBef>
                <a:spcPts val="0"/>
              </a:spcBef>
            </a:pPr>
            <a:r>
              <a:rPr lang="en-US" altLang="zh-CN" sz="2000" dirty="0">
                <a:ea typeface="宋体"/>
                <a:cs typeface="宋体"/>
              </a:rPr>
              <a:t>University of Auckland</a:t>
            </a:r>
          </a:p>
          <a:p>
            <a:pPr>
              <a:lnSpc>
                <a:spcPct val="100000"/>
              </a:lnSpc>
              <a:spcBef>
                <a:spcPts val="0"/>
              </a:spcBef>
            </a:pPr>
            <a:r>
              <a:rPr lang="en-US" altLang="zh-CN" sz="2000" dirty="0">
                <a:ea typeface="宋体"/>
                <a:cs typeface="宋体"/>
              </a:rPr>
              <a:t>New Zealand</a:t>
            </a:r>
          </a:p>
          <a:p>
            <a:pPr>
              <a:lnSpc>
                <a:spcPct val="100000"/>
              </a:lnSpc>
              <a:spcBef>
                <a:spcPts val="0"/>
              </a:spcBef>
            </a:pPr>
            <a:r>
              <a:rPr lang="en-US" altLang="zh-CN" sz="2000" dirty="0">
                <a:ea typeface="宋体"/>
                <a:cs typeface="宋体"/>
              </a:rPr>
              <a:t>http://www.cs.auckland.ac.nz/~trebor/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28650" y="365126"/>
            <a:ext cx="7886700" cy="482919"/>
          </a:xfrm>
        </p:spPr>
        <p:txBody>
          <a:bodyPr anchor="t">
            <a:normAutofit/>
          </a:bodyPr>
          <a:lstStyle/>
          <a:p>
            <a:pPr eaLnBrk="1" hangingPunct="1"/>
            <a:r>
              <a:rPr lang="en-NZ" sz="2400" dirty="0">
                <a:solidFill>
                  <a:srgbClr val="FF0000"/>
                </a:solidFill>
                <a:latin typeface="+mn-lt"/>
              </a:rPr>
              <a:t>Why this is a big idea</a:t>
            </a:r>
            <a:endParaRPr lang="en-US" sz="2400" dirty="0">
              <a:solidFill>
                <a:srgbClr val="FF0000"/>
              </a:solidFill>
              <a:latin typeface="+mn-lt"/>
            </a:endParaRPr>
          </a:p>
        </p:txBody>
      </p:sp>
      <p:sp>
        <p:nvSpPr>
          <p:cNvPr id="4100" name="Rectangle 3"/>
          <p:cNvSpPr>
            <a:spLocks noGrp="1" noChangeArrowheads="1"/>
          </p:cNvSpPr>
          <p:nvPr>
            <p:ph type="body" idx="1"/>
          </p:nvPr>
        </p:nvSpPr>
        <p:spPr>
          <a:xfrm>
            <a:off x="685800" y="879218"/>
            <a:ext cx="8208818" cy="4107904"/>
          </a:xfrm>
        </p:spPr>
        <p:txBody>
          <a:bodyPr>
            <a:noAutofit/>
          </a:bodyPr>
          <a:lstStyle/>
          <a:p>
            <a:pPr marL="0" indent="0" eaLnBrk="1" hangingPunct="1">
              <a:lnSpc>
                <a:spcPct val="100000"/>
              </a:lnSpc>
              <a:buNone/>
            </a:pPr>
            <a:r>
              <a:rPr lang="en-US" sz="2000" dirty="0"/>
              <a:t>Interoperability is a perennial and surprisingly unsolved issue for the domain.</a:t>
            </a:r>
          </a:p>
          <a:p>
            <a:pPr marL="0" indent="0" eaLnBrk="1" hangingPunct="1">
              <a:lnSpc>
                <a:spcPct val="100000"/>
              </a:lnSpc>
              <a:buNone/>
            </a:pPr>
            <a:r>
              <a:rPr lang="en-US" sz="2000" dirty="0"/>
              <a:t>AECO professionals and their software tools require consistent information about the building across all processes and stages of a project.</a:t>
            </a:r>
          </a:p>
          <a:p>
            <a:pPr marL="0" indent="0" eaLnBrk="1" hangingPunct="1">
              <a:lnSpc>
                <a:spcPct val="100000"/>
              </a:lnSpc>
              <a:buNone/>
            </a:pPr>
            <a:r>
              <a:rPr lang="en-US" sz="2000" dirty="0"/>
              <a:t>The information required about the building for each process and software tool is specific to the tool and process. This information is represented in very different ways to suit process viewpoints and the efficiency of the software tools (e.g., for rendering or simulation).</a:t>
            </a:r>
          </a:p>
          <a:p>
            <a:pPr marL="0" indent="0" eaLnBrk="1" hangingPunct="1">
              <a:lnSpc>
                <a:spcPct val="100000"/>
              </a:lnSpc>
              <a:buNone/>
            </a:pPr>
            <a:r>
              <a:rPr lang="en-US" sz="2000" dirty="0"/>
              <a:t>Having a complete (in its mathematical sense) mapping between different tool representations, or to an industry standard representation, is impossible in the vast majority of instances.</a:t>
            </a:r>
          </a:p>
          <a:p>
            <a:pPr marL="0" indent="0" eaLnBrk="1" hangingPunct="1">
              <a:lnSpc>
                <a:spcPct val="100000"/>
              </a:lnSpc>
              <a:buNone/>
            </a:pPr>
            <a:r>
              <a:rPr lang="en-US" sz="2000" dirty="0"/>
              <a:t>AECO professionals hold a deep understanding of the domain and are able to interoperate through paper representations, which gives hope to computerized interoperability.</a:t>
            </a:r>
          </a:p>
          <a:p>
            <a:pPr marL="0" indent="0" eaLnBrk="1" hangingPunct="1">
              <a:lnSpc>
                <a:spcPct val="100000"/>
              </a:lnSpc>
              <a:buNone/>
            </a:pPr>
            <a:r>
              <a:rPr lang="en-US" sz="2000" dirty="0"/>
              <a:t>The volume and complexity of information exchanged about a building is too great for non-computerized interoperability approaches.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28650" y="593729"/>
            <a:ext cx="7886700" cy="570056"/>
          </a:xfrm>
        </p:spPr>
        <p:txBody>
          <a:bodyPr anchor="t">
            <a:normAutofit/>
          </a:bodyPr>
          <a:lstStyle/>
          <a:p>
            <a:pPr eaLnBrk="1" hangingPunct="1"/>
            <a:r>
              <a:rPr lang="en-NZ" sz="2400" dirty="0">
                <a:solidFill>
                  <a:srgbClr val="FF0000"/>
                </a:solidFill>
                <a:latin typeface="+mn-lt"/>
              </a:rPr>
              <a:t>Opportunities</a:t>
            </a:r>
            <a:endParaRPr lang="en-US" sz="2400" dirty="0">
              <a:solidFill>
                <a:srgbClr val="FF0000"/>
              </a:solidFill>
              <a:latin typeface="+mn-lt"/>
            </a:endParaRPr>
          </a:p>
        </p:txBody>
      </p:sp>
      <p:sp>
        <p:nvSpPr>
          <p:cNvPr id="4100" name="Rectangle 3"/>
          <p:cNvSpPr>
            <a:spLocks noGrp="1" noChangeArrowheads="1"/>
          </p:cNvSpPr>
          <p:nvPr>
            <p:ph type="body" idx="1"/>
          </p:nvPr>
        </p:nvSpPr>
        <p:spPr>
          <a:xfrm>
            <a:off x="628650" y="1460500"/>
            <a:ext cx="8151668" cy="4351338"/>
          </a:xfrm>
        </p:spPr>
        <p:txBody>
          <a:bodyPr>
            <a:normAutofit lnSpcReduction="10000"/>
          </a:bodyPr>
          <a:lstStyle/>
          <a:p>
            <a:pPr marL="0" indent="0" eaLnBrk="1" hangingPunct="1">
              <a:lnSpc>
                <a:spcPct val="100000"/>
              </a:lnSpc>
              <a:spcBef>
                <a:spcPts val="1200"/>
              </a:spcBef>
              <a:buNone/>
            </a:pPr>
            <a:r>
              <a:rPr lang="en-US" sz="2000" dirty="0"/>
              <a:t>Semantic web, IoT and AI offer new approaches to tackling interoperability, which has not been successfully addressed by past technologies and techniques.</a:t>
            </a:r>
          </a:p>
          <a:p>
            <a:pPr marL="0" indent="0" eaLnBrk="1" hangingPunct="1">
              <a:lnSpc>
                <a:spcPct val="100000"/>
              </a:lnSpc>
              <a:spcBef>
                <a:spcPts val="1200"/>
              </a:spcBef>
              <a:buNone/>
            </a:pPr>
            <a:r>
              <a:rPr lang="en-US" sz="2000" dirty="0"/>
              <a:t>Metrics and measures of a software tool’s level of interoperability could provide AECO professionals with the information needed to make rational choices for project needs.</a:t>
            </a:r>
          </a:p>
          <a:p>
            <a:pPr marL="0" indent="0" eaLnBrk="1" hangingPunct="1">
              <a:lnSpc>
                <a:spcPct val="100000"/>
              </a:lnSpc>
              <a:spcBef>
                <a:spcPts val="1200"/>
              </a:spcBef>
              <a:buNone/>
            </a:pPr>
            <a:r>
              <a:rPr lang="en-US" sz="2000" dirty="0"/>
              <a:t>Model View Definition(MVD) provision for specific processes and software tools to be further explored and standardized.</a:t>
            </a:r>
          </a:p>
          <a:p>
            <a:pPr marL="0" indent="0" eaLnBrk="1" hangingPunct="1">
              <a:lnSpc>
                <a:spcPct val="100000"/>
              </a:lnSpc>
              <a:spcBef>
                <a:spcPts val="1200"/>
              </a:spcBef>
              <a:buNone/>
            </a:pPr>
            <a:r>
              <a:rPr lang="en-US" sz="2000" dirty="0"/>
              <a:t>Interoperability approaches from other domains have some bearing on AECO, for example military systems and database federation.</a:t>
            </a:r>
          </a:p>
          <a:p>
            <a:pPr marL="0" indent="0" eaLnBrk="1" hangingPunct="1">
              <a:lnSpc>
                <a:spcPct val="100000"/>
              </a:lnSpc>
              <a:spcBef>
                <a:spcPts val="1200"/>
              </a:spcBef>
              <a:buNone/>
            </a:pPr>
            <a:r>
              <a:rPr lang="en-US" sz="2000" dirty="0"/>
              <a:t>A sufficient open standard BIM representation reduces the size of the interoperability problem from O(n</a:t>
            </a:r>
            <a:r>
              <a:rPr lang="en-US" sz="2000" baseline="30000" dirty="0"/>
              <a:t>2</a:t>
            </a:r>
            <a:r>
              <a:rPr lang="en-US" sz="2000" dirty="0"/>
              <a:t>) to O(n).</a:t>
            </a:r>
          </a:p>
        </p:txBody>
      </p:sp>
    </p:spTree>
    <p:extLst>
      <p:ext uri="{BB962C8B-B14F-4D97-AF65-F5344CB8AC3E}">
        <p14:creationId xmlns:p14="http://schemas.microsoft.com/office/powerpoint/2010/main" val="2366744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28650" y="967802"/>
            <a:ext cx="7886700" cy="611619"/>
          </a:xfrm>
        </p:spPr>
        <p:txBody>
          <a:bodyPr anchor="t">
            <a:normAutofit/>
          </a:bodyPr>
          <a:lstStyle/>
          <a:p>
            <a:pPr eaLnBrk="1" hangingPunct="1"/>
            <a:r>
              <a:rPr lang="en-NZ" sz="2400" dirty="0">
                <a:solidFill>
                  <a:srgbClr val="FF0000"/>
                </a:solidFill>
                <a:latin typeface="+mn-lt"/>
              </a:rPr>
              <a:t>Risks</a:t>
            </a:r>
            <a:endParaRPr lang="en-US" sz="2400" dirty="0">
              <a:solidFill>
                <a:srgbClr val="FF0000"/>
              </a:solidFill>
              <a:latin typeface="+mn-lt"/>
            </a:endParaRPr>
          </a:p>
        </p:txBody>
      </p:sp>
      <p:sp>
        <p:nvSpPr>
          <p:cNvPr id="4100" name="Rectangle 3"/>
          <p:cNvSpPr>
            <a:spLocks noGrp="1" noChangeArrowheads="1"/>
          </p:cNvSpPr>
          <p:nvPr>
            <p:ph type="body" idx="1"/>
          </p:nvPr>
        </p:nvSpPr>
        <p:spPr>
          <a:xfrm>
            <a:off x="628650" y="1607414"/>
            <a:ext cx="7886700" cy="4351338"/>
          </a:xfrm>
        </p:spPr>
        <p:txBody>
          <a:bodyPr>
            <a:normAutofit/>
          </a:bodyPr>
          <a:lstStyle/>
          <a:p>
            <a:pPr marL="0" indent="0" eaLnBrk="1" hangingPunct="1">
              <a:lnSpc>
                <a:spcPct val="100000"/>
              </a:lnSpc>
              <a:spcBef>
                <a:spcPts val="1200"/>
              </a:spcBef>
              <a:buNone/>
            </a:pPr>
            <a:r>
              <a:rPr lang="en-US" sz="2000" dirty="0"/>
              <a:t>Poorly crafted interoperability solutions degrade trust in BIM and computerized project systems.</a:t>
            </a:r>
          </a:p>
          <a:p>
            <a:pPr marL="0" indent="0" eaLnBrk="1" hangingPunct="1">
              <a:lnSpc>
                <a:spcPct val="100000"/>
              </a:lnSpc>
              <a:spcBef>
                <a:spcPts val="1200"/>
              </a:spcBef>
              <a:buNone/>
            </a:pPr>
            <a:r>
              <a:rPr lang="en-US" sz="2000" dirty="0"/>
              <a:t>Inadequate testing of open standard BIM compliance leads to degraded trust in open standard BIM approach.</a:t>
            </a:r>
          </a:p>
          <a:p>
            <a:pPr marL="0" indent="0" eaLnBrk="1" hangingPunct="1">
              <a:lnSpc>
                <a:spcPct val="100000"/>
              </a:lnSpc>
              <a:spcBef>
                <a:spcPts val="1200"/>
              </a:spcBef>
              <a:buNone/>
            </a:pPr>
            <a:r>
              <a:rPr lang="en-US" sz="2000" dirty="0"/>
              <a:t>Cost of defining interoperability metrics and measures is beyond what is affordable by AECO community.</a:t>
            </a:r>
          </a:p>
          <a:p>
            <a:pPr marL="0" indent="0" eaLnBrk="1" hangingPunct="1">
              <a:lnSpc>
                <a:spcPct val="100000"/>
              </a:lnSpc>
              <a:spcBef>
                <a:spcPts val="1200"/>
              </a:spcBef>
              <a:buNone/>
            </a:pPr>
            <a:r>
              <a:rPr lang="en-US" sz="2000" dirty="0"/>
              <a:t>Poor interoperability solutions lead to invalid decisions in design and construction, with significant losses to project participants.</a:t>
            </a:r>
          </a:p>
        </p:txBody>
      </p:sp>
    </p:spTree>
    <p:extLst>
      <p:ext uri="{BB962C8B-B14F-4D97-AF65-F5344CB8AC3E}">
        <p14:creationId xmlns:p14="http://schemas.microsoft.com/office/powerpoint/2010/main" val="3575758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13014" y="469036"/>
            <a:ext cx="7886700" cy="549274"/>
          </a:xfrm>
        </p:spPr>
        <p:txBody>
          <a:bodyPr anchor="t">
            <a:normAutofit/>
          </a:bodyPr>
          <a:lstStyle/>
          <a:p>
            <a:pPr eaLnBrk="1" hangingPunct="1"/>
            <a:r>
              <a:rPr lang="en-US" sz="2400" dirty="0">
                <a:solidFill>
                  <a:srgbClr val="FF0000"/>
                </a:solidFill>
                <a:latin typeface="+mn-lt"/>
              </a:rPr>
              <a:t>References</a:t>
            </a:r>
          </a:p>
        </p:txBody>
      </p:sp>
      <p:sp>
        <p:nvSpPr>
          <p:cNvPr id="4100" name="Rectangle 3"/>
          <p:cNvSpPr>
            <a:spLocks noGrp="1" noChangeArrowheads="1"/>
          </p:cNvSpPr>
          <p:nvPr>
            <p:ph type="body" idx="1"/>
          </p:nvPr>
        </p:nvSpPr>
        <p:spPr>
          <a:xfrm>
            <a:off x="213014" y="914401"/>
            <a:ext cx="8780317" cy="4351338"/>
          </a:xfrm>
        </p:spPr>
        <p:txBody>
          <a:bodyPr>
            <a:noAutofit/>
          </a:bodyPr>
          <a:lstStyle/>
          <a:p>
            <a:pPr marL="0" indent="0" eaLnBrk="1" hangingPunct="1">
              <a:lnSpc>
                <a:spcPct val="100000"/>
              </a:lnSpc>
              <a:spcBef>
                <a:spcPts val="1200"/>
              </a:spcBef>
              <a:buNone/>
            </a:pPr>
            <a:r>
              <a:rPr lang="en-NZ" sz="2000" dirty="0"/>
              <a:t>Amor, R., Jiang, Y., and Chen, X. (2007) ‘BIM in 2007 – are we there yet?’. Proceedings of CIB W78 conference on Bringing ITC knowledge to work, Maribor, Slovenia, 26-29 June, 159-162.</a:t>
            </a:r>
          </a:p>
          <a:p>
            <a:pPr marL="0" indent="0" eaLnBrk="1" hangingPunct="1">
              <a:lnSpc>
                <a:spcPct val="100000"/>
              </a:lnSpc>
              <a:spcBef>
                <a:spcPts val="1200"/>
              </a:spcBef>
              <a:buNone/>
            </a:pPr>
            <a:r>
              <a:rPr lang="en-NZ" sz="2000" dirty="0"/>
              <a:t>Hartmann, T., Amor, R., and East, B. (2017) ‘Information Model Purposes in Building and Facility Design’, ASCE Journal of Computing in Civil Engineering, 31(6).</a:t>
            </a:r>
          </a:p>
          <a:p>
            <a:pPr marL="0" indent="0" eaLnBrk="1" hangingPunct="1">
              <a:lnSpc>
                <a:spcPct val="100000"/>
              </a:lnSpc>
              <a:spcBef>
                <a:spcPts val="1200"/>
              </a:spcBef>
              <a:buNone/>
            </a:pPr>
            <a:r>
              <a:rPr lang="en-NZ" sz="2000" dirty="0" err="1"/>
              <a:t>Jeong</a:t>
            </a:r>
            <a:r>
              <a:rPr lang="en-NZ" sz="2000" dirty="0"/>
              <a:t>, Y.-S., Eastman, C., Sacks, R., and </a:t>
            </a:r>
            <a:r>
              <a:rPr lang="en-NZ" sz="2000" dirty="0" err="1"/>
              <a:t>Kaner</a:t>
            </a:r>
            <a:r>
              <a:rPr lang="en-NZ" sz="2000" dirty="0"/>
              <a:t>, I. (2009). “Benchmark tests for BIM data exchanges of precast concrete.” </a:t>
            </a:r>
            <a:r>
              <a:rPr lang="en-NZ" sz="2000" dirty="0" err="1"/>
              <a:t>Autom</a:t>
            </a:r>
            <a:r>
              <a:rPr lang="en-NZ" sz="2000" dirty="0"/>
              <a:t>. Constr., 18(4), 469–484.</a:t>
            </a:r>
          </a:p>
          <a:p>
            <a:pPr marL="0" indent="0" eaLnBrk="1" hangingPunct="1">
              <a:lnSpc>
                <a:spcPct val="100000"/>
              </a:lnSpc>
              <a:spcBef>
                <a:spcPts val="1200"/>
              </a:spcBef>
              <a:buNone/>
            </a:pPr>
            <a:r>
              <a:rPr lang="en-NZ" sz="2000" dirty="0"/>
              <a:t>Kent, W., and </a:t>
            </a:r>
            <a:r>
              <a:rPr lang="en-NZ" sz="2000" dirty="0" err="1"/>
              <a:t>Hoberman</a:t>
            </a:r>
            <a:r>
              <a:rPr lang="en-NZ" sz="2000" dirty="0"/>
              <a:t>, S. (2012). Data and reality: A timeless perspective on perceiving and managing information in our imprecise world, Technics Publications, London.</a:t>
            </a:r>
          </a:p>
          <a:p>
            <a:pPr marL="0" indent="0" eaLnBrk="1" hangingPunct="1">
              <a:lnSpc>
                <a:spcPct val="100000"/>
              </a:lnSpc>
              <a:spcBef>
                <a:spcPts val="1200"/>
              </a:spcBef>
              <a:buNone/>
            </a:pPr>
            <a:r>
              <a:rPr lang="en-NZ" sz="2000" dirty="0"/>
              <a:t>Sowa, J. F. (1999). Knowledge representation: Logical, philosophical, and computational foundations, Brooks Cole, Pacific Grove, CA.</a:t>
            </a:r>
          </a:p>
          <a:p>
            <a:pPr marL="0" indent="0" eaLnBrk="1" hangingPunct="1">
              <a:lnSpc>
                <a:spcPct val="100000"/>
              </a:lnSpc>
              <a:spcBef>
                <a:spcPts val="1200"/>
              </a:spcBef>
              <a:buNone/>
            </a:pPr>
            <a:r>
              <a:rPr lang="en-NZ" sz="2000" dirty="0"/>
              <a:t>Turk, Ž. (2001). “Phenomenological foundations of conceptual product modelling in architecture, engineering and construction.” </a:t>
            </a:r>
            <a:r>
              <a:rPr lang="en-NZ" sz="2000" dirty="0" err="1"/>
              <a:t>Artif</a:t>
            </a:r>
            <a:r>
              <a:rPr lang="en-NZ" sz="2000" dirty="0"/>
              <a:t>. </a:t>
            </a:r>
            <a:r>
              <a:rPr lang="en-NZ" sz="2000" dirty="0" err="1"/>
              <a:t>Intell</a:t>
            </a:r>
            <a:r>
              <a:rPr lang="en-NZ" sz="2000" dirty="0"/>
              <a:t>. Eng., 15(2), 83–92.</a:t>
            </a:r>
            <a:endParaRPr lang="en-US" sz="2000" dirty="0"/>
          </a:p>
        </p:txBody>
      </p:sp>
    </p:spTree>
    <p:extLst>
      <p:ext uri="{BB962C8B-B14F-4D97-AF65-F5344CB8AC3E}">
        <p14:creationId xmlns:p14="http://schemas.microsoft.com/office/powerpoint/2010/main" val="3566248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AF0F64-2412-4166-A156-F5CBC73A5D9C}"/>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26D55B4F-C911-402E-B143-15211BC27065}"/>
              </a:ext>
            </a:extLst>
          </p:cNvPr>
          <p:cNvSpPr>
            <a:spLocks noGrp="1"/>
          </p:cNvSpPr>
          <p:nvPr>
            <p:ph type="sldNum" sz="quarter" idx="12"/>
          </p:nvPr>
        </p:nvSpPr>
        <p:spPr/>
        <p:txBody>
          <a:bodyPr/>
          <a:lstStyle/>
          <a:p>
            <a:fld id="{5C15455A-0388-4F18-A87C-FAE3CBC4DF4B}" type="slidenum">
              <a:rPr lang="en-US" smtClean="0"/>
              <a:t>38</a:t>
            </a:fld>
            <a:endParaRPr lang="en-US"/>
          </a:p>
        </p:txBody>
      </p:sp>
      <p:sp>
        <p:nvSpPr>
          <p:cNvPr id="4" name="Rectangle 2">
            <a:extLst>
              <a:ext uri="{FF2B5EF4-FFF2-40B4-BE49-F238E27FC236}">
                <a16:creationId xmlns:a16="http://schemas.microsoft.com/office/drawing/2014/main" id="{8E155316-9D0B-4A8F-8D15-75995486E86B}"/>
              </a:ext>
            </a:extLst>
          </p:cNvPr>
          <p:cNvSpPr txBox="1">
            <a:spLocks noChangeArrowheads="1"/>
          </p:cNvSpPr>
          <p:nvPr/>
        </p:nvSpPr>
        <p:spPr>
          <a:xfrm>
            <a:off x="701391" y="708029"/>
            <a:ext cx="7886700" cy="549274"/>
          </a:xfrm>
          <a:prstGeom prst="rect">
            <a:avLst/>
          </a:prstGeom>
        </p:spPr>
        <p:txBody>
          <a:bodyPr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dirty="0">
                <a:solidFill>
                  <a:srgbClr val="FF0000"/>
                </a:solidFill>
                <a:latin typeface="+mn-lt"/>
              </a:rPr>
              <a:t>Conclusions</a:t>
            </a:r>
          </a:p>
        </p:txBody>
      </p:sp>
      <p:sp>
        <p:nvSpPr>
          <p:cNvPr id="5" name="Rectangle 3">
            <a:extLst>
              <a:ext uri="{FF2B5EF4-FFF2-40B4-BE49-F238E27FC236}">
                <a16:creationId xmlns:a16="http://schemas.microsoft.com/office/drawing/2014/main" id="{FF17E3E7-F6B1-440D-9F15-45C734D5844F}"/>
              </a:ext>
            </a:extLst>
          </p:cNvPr>
          <p:cNvSpPr txBox="1">
            <a:spLocks noChangeArrowheads="1"/>
          </p:cNvSpPr>
          <p:nvPr/>
        </p:nvSpPr>
        <p:spPr>
          <a:xfrm>
            <a:off x="742956" y="1226131"/>
            <a:ext cx="7746422" cy="4351338"/>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1200"/>
              </a:spcBef>
              <a:buNone/>
            </a:pPr>
            <a:r>
              <a:rPr lang="en-NZ" sz="2000" dirty="0"/>
              <a:t>Knowledge of “big ideas”, including their opportunities, risks and needs for future work, supports current practical applications through </a:t>
            </a:r>
          </a:p>
          <a:p>
            <a:pPr lvl="1">
              <a:lnSpc>
                <a:spcPct val="100000"/>
              </a:lnSpc>
              <a:spcBef>
                <a:spcPts val="1200"/>
              </a:spcBef>
            </a:pPr>
            <a:r>
              <a:rPr lang="en-NZ" sz="2000" dirty="0"/>
              <a:t>providing high-level criteria for evaluating software products</a:t>
            </a:r>
          </a:p>
          <a:p>
            <a:pPr lvl="1">
              <a:lnSpc>
                <a:spcPct val="100000"/>
              </a:lnSpc>
              <a:spcBef>
                <a:spcPts val="1200"/>
              </a:spcBef>
            </a:pPr>
            <a:r>
              <a:rPr lang="en-NZ" sz="2000" dirty="0"/>
              <a:t>exposing possible weaknesses and challenges in applications</a:t>
            </a:r>
          </a:p>
          <a:p>
            <a:pPr lvl="1">
              <a:lnSpc>
                <a:spcPct val="100000"/>
              </a:lnSpc>
              <a:spcBef>
                <a:spcPts val="1200"/>
              </a:spcBef>
            </a:pPr>
            <a:r>
              <a:rPr lang="en-NZ" sz="2000" dirty="0"/>
              <a:t>identifying areas where generic solutions are feasible</a:t>
            </a:r>
          </a:p>
          <a:p>
            <a:pPr lvl="1">
              <a:lnSpc>
                <a:spcPct val="100000"/>
              </a:lnSpc>
              <a:spcBef>
                <a:spcPts val="1200"/>
              </a:spcBef>
            </a:pPr>
            <a:r>
              <a:rPr lang="en-NZ" sz="2000" dirty="0"/>
              <a:t>identifying areas where application-specific solutions are needed</a:t>
            </a:r>
          </a:p>
          <a:p>
            <a:pPr lvl="1">
              <a:lnSpc>
                <a:spcPct val="100000"/>
              </a:lnSpc>
              <a:spcBef>
                <a:spcPts val="1200"/>
              </a:spcBef>
            </a:pPr>
            <a:r>
              <a:rPr lang="en-NZ" sz="2000" dirty="0"/>
              <a:t>pointing to what to look for in new software products</a:t>
            </a:r>
          </a:p>
          <a:p>
            <a:pPr marL="0" indent="0">
              <a:lnSpc>
                <a:spcPct val="100000"/>
              </a:lnSpc>
              <a:spcBef>
                <a:spcPts val="1200"/>
              </a:spcBef>
              <a:buNone/>
            </a:pPr>
            <a:r>
              <a:rPr lang="en-NZ" sz="2000" dirty="0"/>
              <a:t>Research efforts are expected to be supported in analogous ways.</a:t>
            </a:r>
          </a:p>
          <a:p>
            <a:pPr lvl="1">
              <a:lnSpc>
                <a:spcPct val="100000"/>
              </a:lnSpc>
              <a:spcBef>
                <a:spcPts val="1200"/>
              </a:spcBef>
            </a:pPr>
            <a:endParaRPr lang="en-US" sz="2000" dirty="0"/>
          </a:p>
        </p:txBody>
      </p:sp>
    </p:spTree>
    <p:extLst>
      <p:ext uri="{BB962C8B-B14F-4D97-AF65-F5344CB8AC3E}">
        <p14:creationId xmlns:p14="http://schemas.microsoft.com/office/powerpoint/2010/main" val="428553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9E3D2A-F5D2-4540-A1CD-F20FACEA64AF}"/>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25B7DD1A-5564-4A94-AF55-890465CE49B7}"/>
              </a:ext>
            </a:extLst>
          </p:cNvPr>
          <p:cNvSpPr>
            <a:spLocks noGrp="1"/>
          </p:cNvSpPr>
          <p:nvPr>
            <p:ph type="sldNum" sz="quarter" idx="12"/>
          </p:nvPr>
        </p:nvSpPr>
        <p:spPr/>
        <p:txBody>
          <a:bodyPr/>
          <a:lstStyle/>
          <a:p>
            <a:fld id="{5C15455A-0388-4F18-A87C-FAE3CBC4DF4B}" type="slidenum">
              <a:rPr lang="en-US" smtClean="0"/>
              <a:t>4</a:t>
            </a:fld>
            <a:endParaRPr lang="en-US"/>
          </a:p>
        </p:txBody>
      </p:sp>
      <p:sp>
        <p:nvSpPr>
          <p:cNvPr id="4" name="Rectangle 3">
            <a:extLst>
              <a:ext uri="{FF2B5EF4-FFF2-40B4-BE49-F238E27FC236}">
                <a16:creationId xmlns:a16="http://schemas.microsoft.com/office/drawing/2014/main" id="{D81A0852-14D6-4442-8660-8D78374A37E6}"/>
              </a:ext>
            </a:extLst>
          </p:cNvPr>
          <p:cNvSpPr/>
          <p:nvPr/>
        </p:nvSpPr>
        <p:spPr>
          <a:xfrm>
            <a:off x="316195" y="299254"/>
            <a:ext cx="8289420" cy="6586418"/>
          </a:xfrm>
          <a:prstGeom prst="rect">
            <a:avLst/>
          </a:prstGeom>
        </p:spPr>
        <p:txBody>
          <a:bodyPr wrap="square">
            <a:spAutoFit/>
          </a:bodyPr>
          <a:lstStyle/>
          <a:p>
            <a:r>
              <a:rPr lang="en-US" sz="2400" dirty="0">
                <a:solidFill>
                  <a:srgbClr val="FF0000"/>
                </a:solidFill>
              </a:rPr>
              <a:t>What are the core ideas in BIM?</a:t>
            </a:r>
          </a:p>
          <a:p>
            <a:endParaRPr lang="en-US" sz="2000" dirty="0"/>
          </a:p>
          <a:p>
            <a:r>
              <a:rPr lang="en-US" sz="2000" dirty="0"/>
              <a:t>Answering this question involves separating technological details and software dependent aspects from fundamental challenges. This can be facilitated by responding to the following questions:</a:t>
            </a:r>
          </a:p>
          <a:p>
            <a:endParaRPr lang="en-US" sz="2000" dirty="0"/>
          </a:p>
          <a:p>
            <a:pPr marL="285750" indent="-285750">
              <a:buFont typeface="Arial" panose="020B0604020202020204" pitchFamily="34" charset="0"/>
              <a:buChar char="•"/>
            </a:pPr>
            <a:r>
              <a:rPr lang="en-US" sz="2000" dirty="0"/>
              <a:t>What are the fundamental challenges of BIM in the context of the field of information science?</a:t>
            </a:r>
          </a:p>
          <a:p>
            <a:pPr marL="285750" indent="-285750">
              <a:buFont typeface="Arial" panose="020B0604020202020204" pitchFamily="34" charset="0"/>
              <a:buChar char="•"/>
            </a:pPr>
            <a:r>
              <a:rPr lang="en-US" sz="2000" dirty="0"/>
              <a:t>What challenges are present in BIM regardless of the software that is used?</a:t>
            </a:r>
          </a:p>
          <a:p>
            <a:endParaRPr lang="en-US" sz="2000" dirty="0"/>
          </a:p>
          <a:p>
            <a:r>
              <a:rPr lang="en-US" sz="2000" dirty="0"/>
              <a:t>The goal of these slides is to present ideas that form the basic challenges in BIM.  In this module, they are called “Big Ideas”.</a:t>
            </a:r>
          </a:p>
          <a:p>
            <a:endParaRPr lang="en-US" sz="2000" dirty="0"/>
          </a:p>
          <a:p>
            <a:r>
              <a:rPr lang="en-US" sz="2000" dirty="0"/>
              <a:t>Each idea is then expanded through responding to the following questions</a:t>
            </a:r>
          </a:p>
          <a:p>
            <a:endParaRPr lang="en-US" sz="2000" dirty="0"/>
          </a:p>
          <a:p>
            <a:pPr marL="285750" indent="-285750">
              <a:buFont typeface="Arial" panose="020B0604020202020204" pitchFamily="34" charset="0"/>
              <a:buChar char="•"/>
            </a:pPr>
            <a:r>
              <a:rPr lang="en-US" sz="2000" dirty="0"/>
              <a:t>What are the opportunities and risks?</a:t>
            </a:r>
          </a:p>
          <a:p>
            <a:pPr marL="285750" indent="-285750">
              <a:buFont typeface="Arial" panose="020B0604020202020204" pitchFamily="34" charset="0"/>
              <a:buChar char="•"/>
            </a:pPr>
            <a:r>
              <a:rPr lang="en-US" sz="2000" dirty="0"/>
              <a:t>Are there needs for future research?</a:t>
            </a:r>
          </a:p>
          <a:p>
            <a:pPr marL="285750" indent="-285750">
              <a:buFont typeface="Arial" panose="020B0604020202020204" pitchFamily="34" charset="0"/>
              <a:buChar char="•"/>
            </a:pPr>
            <a:endParaRPr lang="en-US" sz="2000" dirty="0"/>
          </a:p>
          <a:p>
            <a:r>
              <a:rPr lang="en-US" sz="2000" dirty="0"/>
              <a:t>While such ideas may support formulation of future research agendas, a more immediate goal is to help ensure the quality of practical implementations.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0182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518696-9E85-41C3-82D0-20C63A22058B}"/>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D2B00FD0-A871-4679-B935-185A764BBF9D}"/>
              </a:ext>
            </a:extLst>
          </p:cNvPr>
          <p:cNvSpPr>
            <a:spLocks noGrp="1"/>
          </p:cNvSpPr>
          <p:nvPr>
            <p:ph type="sldNum" sz="quarter" idx="12"/>
          </p:nvPr>
        </p:nvSpPr>
        <p:spPr/>
        <p:txBody>
          <a:bodyPr/>
          <a:lstStyle/>
          <a:p>
            <a:fld id="{5C15455A-0388-4F18-A87C-FAE3CBC4DF4B}" type="slidenum">
              <a:rPr lang="en-US" smtClean="0"/>
              <a:t>5</a:t>
            </a:fld>
            <a:endParaRPr lang="en-US"/>
          </a:p>
        </p:txBody>
      </p:sp>
      <p:sp>
        <p:nvSpPr>
          <p:cNvPr id="4" name="Rectangle 3">
            <a:extLst>
              <a:ext uri="{FF2B5EF4-FFF2-40B4-BE49-F238E27FC236}">
                <a16:creationId xmlns:a16="http://schemas.microsoft.com/office/drawing/2014/main" id="{DF916CA5-64F8-474D-B05E-69D9A4B8BF5D}"/>
              </a:ext>
            </a:extLst>
          </p:cNvPr>
          <p:cNvSpPr/>
          <p:nvPr/>
        </p:nvSpPr>
        <p:spPr>
          <a:xfrm>
            <a:off x="316195" y="505726"/>
            <a:ext cx="8289420" cy="4801314"/>
          </a:xfrm>
          <a:prstGeom prst="rect">
            <a:avLst/>
          </a:prstGeom>
        </p:spPr>
        <p:txBody>
          <a:bodyPr wrap="square">
            <a:spAutoFit/>
          </a:bodyPr>
          <a:lstStyle/>
          <a:p>
            <a:r>
              <a:rPr lang="en-US" sz="2400" dirty="0">
                <a:solidFill>
                  <a:srgbClr val="FF0000"/>
                </a:solidFill>
              </a:rPr>
              <a:t>How does knowledge of fundamentals improve practical implementations?</a:t>
            </a:r>
          </a:p>
          <a:p>
            <a:endParaRPr lang="en-US" sz="2000" dirty="0"/>
          </a:p>
          <a:p>
            <a:r>
              <a:rPr lang="en-US" sz="2000" dirty="0"/>
              <a:t>Software products provide support for fundamental ideas in varying ways. This needs to be evaluated for specific cases when selecting software.</a:t>
            </a:r>
          </a:p>
          <a:p>
            <a:endParaRPr lang="en-US" sz="2000" dirty="0"/>
          </a:p>
          <a:p>
            <a:r>
              <a:rPr lang="en-US" sz="2000" dirty="0"/>
              <a:t>Using generic support code for fundamentals, rather than devising case-specific solutions, is more stable and resilient to change over time.</a:t>
            </a:r>
          </a:p>
          <a:p>
            <a:endParaRPr lang="en-US" sz="2000" dirty="0"/>
          </a:p>
          <a:p>
            <a:r>
              <a:rPr lang="en-US" sz="2000" dirty="0"/>
              <a:t>Solutions in other areas of information science can be evaluated rationally according to their ability to enhance support  of fundamental aspects.</a:t>
            </a:r>
          </a:p>
          <a:p>
            <a:endParaRPr lang="en-US" sz="2000" dirty="0"/>
          </a:p>
          <a:p>
            <a:r>
              <a:rPr lang="en-US" sz="2000" dirty="0"/>
              <a:t>Aspects where much research is still necessary can be identified and evaluated for specific cases.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2129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C15455A-0388-4F18-A87C-FAE3CBC4DF4B}" type="slidenum">
              <a:rPr lang="en-US" smtClean="0"/>
              <a:t>6</a:t>
            </a:fld>
            <a:endParaRPr lang="en-US"/>
          </a:p>
        </p:txBody>
      </p:sp>
      <p:sp>
        <p:nvSpPr>
          <p:cNvPr id="4" name="TextBox 3"/>
          <p:cNvSpPr txBox="1"/>
          <p:nvPr/>
        </p:nvSpPr>
        <p:spPr>
          <a:xfrm>
            <a:off x="371448" y="377686"/>
            <a:ext cx="8772551" cy="5878532"/>
          </a:xfrm>
          <a:prstGeom prst="rect">
            <a:avLst/>
          </a:prstGeom>
          <a:noFill/>
        </p:spPr>
        <p:txBody>
          <a:bodyPr wrap="square" rtlCol="0">
            <a:spAutoFit/>
          </a:bodyPr>
          <a:lstStyle/>
          <a:p>
            <a:r>
              <a:rPr lang="en-US" sz="2400" dirty="0">
                <a:solidFill>
                  <a:srgbClr val="FF0000"/>
                </a:solidFill>
              </a:rPr>
              <a:t>Big Ideas in BIM (not necessarily present in all implementations) - at the root of the body of knowledge associated with BIM</a:t>
            </a:r>
          </a:p>
          <a:p>
            <a:pPr marL="457200" indent="-457200">
              <a:spcBef>
                <a:spcPts val="1200"/>
              </a:spcBef>
              <a:buFont typeface="+mj-lt"/>
              <a:buAutoNum type="arabicPeriod"/>
            </a:pPr>
            <a:r>
              <a:rPr lang="en-US" sz="2000" dirty="0"/>
              <a:t>Collaboration between partners (architects, engineers, trades, suppliers, contractors)  through shared concurrent information</a:t>
            </a:r>
          </a:p>
          <a:p>
            <a:pPr marL="457200" indent="-457200">
              <a:spcBef>
                <a:spcPts val="1200"/>
              </a:spcBef>
              <a:buFont typeface="+mj-lt"/>
              <a:buAutoNum type="arabicPeriod"/>
            </a:pPr>
            <a:r>
              <a:rPr lang="en-US" sz="2000" dirty="0"/>
              <a:t>Support for objectifying the world - links from domain knowledge to geometry (and back) in a complex environment</a:t>
            </a:r>
          </a:p>
          <a:p>
            <a:pPr marL="457200" indent="-457200">
              <a:spcBef>
                <a:spcPts val="1200"/>
              </a:spcBef>
              <a:buFont typeface="+mj-lt"/>
              <a:buAutoNum type="arabicPeriod"/>
            </a:pPr>
            <a:r>
              <a:rPr lang="en-US" sz="2000" dirty="0">
                <a:solidFill>
                  <a:schemeClr val="tx1">
                    <a:lumMod val="75000"/>
                    <a:lumOff val="25000"/>
                  </a:schemeClr>
                </a:solidFill>
                <a:ea typeface="宋体"/>
                <a:cs typeface="宋体"/>
              </a:rPr>
              <a:t>Fusion of data from heterogeneous sources to support tasks such as simulation and prediction </a:t>
            </a:r>
          </a:p>
          <a:p>
            <a:pPr marL="457200" indent="-457200">
              <a:spcBef>
                <a:spcPts val="1200"/>
              </a:spcBef>
              <a:buFont typeface="+mj-lt"/>
              <a:buAutoNum type="arabicPeriod"/>
            </a:pPr>
            <a:r>
              <a:rPr lang="en-US" sz="2000" dirty="0"/>
              <a:t>Platform for managing change</a:t>
            </a:r>
          </a:p>
          <a:p>
            <a:pPr marL="457200" indent="-457200">
              <a:spcBef>
                <a:spcPts val="1200"/>
              </a:spcBef>
              <a:buFont typeface="+mj-lt"/>
              <a:buAutoNum type="arabicPeriod"/>
            </a:pPr>
            <a:r>
              <a:rPr lang="en-US" sz="2000" dirty="0"/>
              <a:t>Improved HCI - Closer representations of human mental models than 2-3D drawings</a:t>
            </a:r>
          </a:p>
          <a:p>
            <a:pPr marL="457200" indent="-457200">
              <a:spcBef>
                <a:spcPts val="1200"/>
              </a:spcBef>
              <a:buFont typeface="+mj-lt"/>
              <a:buAutoNum type="arabicPeriod"/>
            </a:pPr>
            <a:r>
              <a:rPr lang="en-US" sz="2000" dirty="0"/>
              <a:t>Interoperability between software that is developed by several competing vendors</a:t>
            </a:r>
          </a:p>
          <a:p>
            <a:br>
              <a:rPr lang="en-US" sz="2400" dirty="0"/>
            </a:br>
            <a:endParaRPr lang="en-US" sz="2400" dirty="0"/>
          </a:p>
        </p:txBody>
      </p:sp>
    </p:spTree>
    <p:extLst>
      <p:ext uri="{BB962C8B-B14F-4D97-AF65-F5344CB8AC3E}">
        <p14:creationId xmlns:p14="http://schemas.microsoft.com/office/powerpoint/2010/main" val="177268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947056"/>
            <a:ext cx="8052216" cy="2548174"/>
          </a:xfrm>
        </p:spPr>
        <p:txBody>
          <a:bodyPr anchor="t">
            <a:normAutofit/>
          </a:bodyPr>
          <a:lstStyle/>
          <a:p>
            <a:pPr algn="l">
              <a:lnSpc>
                <a:spcPct val="100000"/>
              </a:lnSpc>
            </a:pPr>
            <a:r>
              <a:rPr lang="en-US" altLang="zh-CN" sz="2400" dirty="0">
                <a:latin typeface="+mn-lt"/>
                <a:ea typeface="宋体"/>
                <a:cs typeface="宋体"/>
              </a:rPr>
              <a:t>Big Ideas in BIM – Topic 1</a:t>
            </a:r>
            <a:br>
              <a:rPr lang="en-US" altLang="zh-CN" sz="2400" dirty="0">
                <a:latin typeface="+mn-lt"/>
                <a:ea typeface="宋体"/>
                <a:cs typeface="宋体"/>
              </a:rPr>
            </a:br>
            <a:r>
              <a:rPr lang="en-US" altLang="zh-CN" sz="2400" dirty="0">
                <a:solidFill>
                  <a:srgbClr val="FF0000"/>
                </a:solidFill>
                <a:latin typeface="+mn-lt"/>
                <a:ea typeface="宋体"/>
                <a:cs typeface="宋体"/>
              </a:rPr>
              <a:t>Collaboration between multiple project stakeholders (architects, engineers, trades, suppliers, contractors)  through shared concurrent information</a:t>
            </a:r>
          </a:p>
        </p:txBody>
      </p:sp>
      <p:sp>
        <p:nvSpPr>
          <p:cNvPr id="5123" name="Rectangle 8"/>
          <p:cNvSpPr>
            <a:spLocks noGrp="1" noChangeArrowheads="1"/>
          </p:cNvSpPr>
          <p:nvPr>
            <p:ph type="subTitle" idx="1"/>
          </p:nvPr>
        </p:nvSpPr>
        <p:spPr>
          <a:xfrm>
            <a:off x="963538" y="3672935"/>
            <a:ext cx="7086600" cy="1800871"/>
          </a:xfrm>
        </p:spPr>
        <p:txBody>
          <a:bodyPr>
            <a:noAutofit/>
          </a:bodyPr>
          <a:lstStyle/>
          <a:p>
            <a:pPr eaLnBrk="1" hangingPunct="1">
              <a:lnSpc>
                <a:spcPct val="100000"/>
              </a:lnSpc>
              <a:spcBef>
                <a:spcPts val="0"/>
              </a:spcBef>
            </a:pPr>
            <a:r>
              <a:rPr lang="en-US" altLang="zh-CN" sz="2000" b="1" dirty="0">
                <a:ea typeface="宋体"/>
                <a:cs typeface="宋体"/>
              </a:rPr>
              <a:t>Fernanda Leite, Ph.D., P.E., M.ASCE</a:t>
            </a:r>
          </a:p>
          <a:p>
            <a:pPr eaLnBrk="1" hangingPunct="1">
              <a:lnSpc>
                <a:spcPct val="100000"/>
              </a:lnSpc>
              <a:spcBef>
                <a:spcPts val="0"/>
              </a:spcBef>
            </a:pPr>
            <a:r>
              <a:rPr lang="en-US" altLang="zh-CN" sz="2000" dirty="0">
                <a:ea typeface="宋体"/>
                <a:cs typeface="宋体"/>
              </a:rPr>
              <a:t>Associate Professor</a:t>
            </a:r>
          </a:p>
          <a:p>
            <a:pPr eaLnBrk="1" hangingPunct="1">
              <a:lnSpc>
                <a:spcPct val="100000"/>
              </a:lnSpc>
              <a:spcBef>
                <a:spcPts val="0"/>
              </a:spcBef>
            </a:pPr>
            <a:r>
              <a:rPr lang="en-US" altLang="zh-CN" sz="2000" dirty="0">
                <a:ea typeface="宋体"/>
                <a:cs typeface="宋体"/>
              </a:rPr>
              <a:t>Department of Civil, Architectural and Environmental Engineering</a:t>
            </a:r>
          </a:p>
          <a:p>
            <a:pPr eaLnBrk="1" hangingPunct="1">
              <a:lnSpc>
                <a:spcPct val="100000"/>
              </a:lnSpc>
              <a:spcBef>
                <a:spcPts val="0"/>
              </a:spcBef>
            </a:pPr>
            <a:r>
              <a:rPr lang="en-US" altLang="zh-CN" sz="2000" dirty="0">
                <a:ea typeface="宋体"/>
                <a:cs typeface="宋体"/>
              </a:rPr>
              <a:t>The University of Texas at Austin</a:t>
            </a:r>
          </a:p>
          <a:p>
            <a:pPr eaLnBrk="1" hangingPunct="1">
              <a:lnSpc>
                <a:spcPct val="100000"/>
              </a:lnSpc>
              <a:spcBef>
                <a:spcPts val="0"/>
              </a:spcBef>
            </a:pPr>
            <a:r>
              <a:rPr lang="en-US" altLang="zh-CN" sz="2000" dirty="0">
                <a:ea typeface="宋体"/>
                <a:cs typeface="宋体"/>
              </a:rPr>
              <a:t>http://www.caee.utexas.edu/prof/leite/ </a:t>
            </a:r>
          </a:p>
          <a:p>
            <a:pPr eaLnBrk="1" hangingPunct="1">
              <a:lnSpc>
                <a:spcPct val="100000"/>
              </a:lnSpc>
              <a:spcBef>
                <a:spcPts val="0"/>
              </a:spcBef>
            </a:pPr>
            <a:r>
              <a:rPr lang="en-US" altLang="zh-CN" sz="2000" dirty="0">
                <a:ea typeface="宋体"/>
                <a:cs typeface="宋体"/>
              </a:rPr>
              <a:t>Twitter: @</a:t>
            </a:r>
            <a:r>
              <a:rPr lang="en-US" altLang="zh-CN" sz="2000" dirty="0" err="1">
                <a:ea typeface="宋体"/>
                <a:cs typeface="宋体"/>
              </a:rPr>
              <a:t>LeiteBuild</a:t>
            </a:r>
            <a:endParaRPr lang="en-US" altLang="zh-CN" sz="2000" dirty="0">
              <a:ea typeface="宋体"/>
              <a:cs typeface="宋体"/>
            </a:endParaRPr>
          </a:p>
          <a:p>
            <a:pPr eaLnBrk="1" hangingPunct="1">
              <a:lnSpc>
                <a:spcPct val="100000"/>
              </a:lnSpc>
              <a:spcBef>
                <a:spcPts val="0"/>
              </a:spcBef>
            </a:pPr>
            <a:r>
              <a:rPr lang="en-US" altLang="zh-CN" sz="2000" dirty="0">
                <a:ea typeface="宋体"/>
                <a:cs typeface="宋体"/>
              </a:rPr>
              <a:t>Fernanda.Leite@utexas.edu</a:t>
            </a:r>
          </a:p>
          <a:p>
            <a:pPr eaLnBrk="1" hangingPunct="1">
              <a:lnSpc>
                <a:spcPct val="90000"/>
              </a:lnSpc>
            </a:pPr>
            <a:endParaRPr lang="en-US" sz="1200" dirty="0">
              <a:ea typeface="宋体"/>
              <a:cs typeface="宋体"/>
            </a:endParaRPr>
          </a:p>
        </p:txBody>
      </p:sp>
    </p:spTree>
    <p:extLst>
      <p:ext uri="{BB962C8B-B14F-4D97-AF65-F5344CB8AC3E}">
        <p14:creationId xmlns:p14="http://schemas.microsoft.com/office/powerpoint/2010/main" val="124723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65287"/>
            <a:ext cx="8352064" cy="4966519"/>
          </a:xfrm>
        </p:spPr>
        <p:txBody>
          <a:bodyPr>
            <a:normAutofit/>
          </a:bodyPr>
          <a:lstStyle/>
          <a:p>
            <a:pPr marL="0" indent="0">
              <a:lnSpc>
                <a:spcPct val="100000"/>
              </a:lnSpc>
              <a:spcBef>
                <a:spcPts val="1200"/>
              </a:spcBef>
              <a:buNone/>
            </a:pPr>
            <a:r>
              <a:rPr lang="en-US" sz="2000" dirty="0"/>
              <a:t>Construction projects are usually accomplished through several sequential phases. Each phase involves multiple parties such as owners, architects and engineers (A/E), contractors, subcontractors, materials and equipment suppliers. These parties, with various organizational backgrounds and cultures, are increasingly dispersed both geographically and over time. Some parties may have conflicting goals</a:t>
            </a:r>
          </a:p>
          <a:p>
            <a:pPr marL="0" indent="0">
              <a:lnSpc>
                <a:spcPct val="100000"/>
              </a:lnSpc>
              <a:spcBef>
                <a:spcPts val="1200"/>
              </a:spcBef>
              <a:buNone/>
            </a:pPr>
            <a:r>
              <a:rPr lang="en-US" sz="2000" dirty="0"/>
              <a:t>The fragmented nature of the Architecture, Engineering, Construction, and Operations (AECO) industry results in a sequential and cultural separation between disciplines and project phases. The information silos and inadequate collaboration often leads to information loss, duplication, physical or soft clashes and inaccuracy. This leads to productivity loss, schedule delays, cost overruns, increased litigation and unsatisfied production quality (</a:t>
            </a:r>
            <a:r>
              <a:rPr lang="en-US" sz="2000" dirty="0" err="1"/>
              <a:t>Tommelein</a:t>
            </a:r>
            <a:r>
              <a:rPr lang="en-US" sz="2000" dirty="0"/>
              <a:t> 2015; </a:t>
            </a:r>
            <a:r>
              <a:rPr lang="en-US" sz="2000" dirty="0" err="1"/>
              <a:t>Shokri</a:t>
            </a:r>
            <a:r>
              <a:rPr lang="en-US" sz="2000" dirty="0"/>
              <a:t> et al. 2016; Leite 2019). </a:t>
            </a:r>
          </a:p>
          <a:p>
            <a:endParaRPr lang="en-US" dirty="0"/>
          </a:p>
        </p:txBody>
      </p:sp>
      <p:sp>
        <p:nvSpPr>
          <p:cNvPr id="2" name="Title 1"/>
          <p:cNvSpPr>
            <a:spLocks noGrp="1"/>
          </p:cNvSpPr>
          <p:nvPr>
            <p:ph type="title"/>
          </p:nvPr>
        </p:nvSpPr>
        <p:spPr>
          <a:xfrm>
            <a:off x="457200" y="522287"/>
            <a:ext cx="8229600" cy="1143000"/>
          </a:xfrm>
        </p:spPr>
        <p:txBody>
          <a:bodyPr>
            <a:normAutofit/>
          </a:bodyPr>
          <a:lstStyle/>
          <a:p>
            <a:r>
              <a:rPr lang="en-US" sz="2400" dirty="0">
                <a:solidFill>
                  <a:srgbClr val="FF0000"/>
                </a:solidFill>
                <a:latin typeface="+mn-lt"/>
              </a:rPr>
              <a:t>Why this is a big idea</a:t>
            </a:r>
          </a:p>
        </p:txBody>
      </p:sp>
    </p:spTree>
    <p:extLst>
      <p:ext uri="{BB962C8B-B14F-4D97-AF65-F5344CB8AC3E}">
        <p14:creationId xmlns:p14="http://schemas.microsoft.com/office/powerpoint/2010/main" val="101054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54" y="150418"/>
            <a:ext cx="7956097" cy="528008"/>
          </a:xfrm>
        </p:spPr>
        <p:txBody>
          <a:bodyPr anchor="t">
            <a:normAutofit/>
          </a:bodyPr>
          <a:lstStyle/>
          <a:p>
            <a:pPr>
              <a:lnSpc>
                <a:spcPct val="100000"/>
              </a:lnSpc>
            </a:pPr>
            <a:r>
              <a:rPr lang="en-US" sz="2400" dirty="0">
                <a:solidFill>
                  <a:srgbClr val="FF0000"/>
                </a:solidFill>
                <a:latin typeface="+mn-lt"/>
              </a:rPr>
              <a:t>Opportunities</a:t>
            </a:r>
          </a:p>
        </p:txBody>
      </p:sp>
      <p:sp>
        <p:nvSpPr>
          <p:cNvPr id="3" name="Content Placeholder 2"/>
          <p:cNvSpPr>
            <a:spLocks noGrp="1"/>
          </p:cNvSpPr>
          <p:nvPr>
            <p:ph idx="1"/>
          </p:nvPr>
        </p:nvSpPr>
        <p:spPr>
          <a:xfrm>
            <a:off x="308044" y="635383"/>
            <a:ext cx="4640866" cy="4966519"/>
          </a:xfrm>
        </p:spPr>
        <p:txBody>
          <a:bodyPr>
            <a:noAutofit/>
          </a:bodyPr>
          <a:lstStyle/>
          <a:p>
            <a:pPr marL="0" indent="0">
              <a:lnSpc>
                <a:spcPct val="120000"/>
              </a:lnSpc>
              <a:buNone/>
            </a:pPr>
            <a:r>
              <a:rPr lang="en-US" sz="2000" dirty="0"/>
              <a:t>BIM speakers often include this graph, adapted from a figure in Paulson (1976). Patrick </a:t>
            </a:r>
            <a:r>
              <a:rPr lang="en-US" sz="2000" dirty="0" err="1"/>
              <a:t>MacLeamy</a:t>
            </a:r>
            <a:r>
              <a:rPr lang="en-US" sz="2000" dirty="0"/>
              <a:t> of the design firm HOK made it widely known. </a:t>
            </a:r>
          </a:p>
          <a:p>
            <a:pPr marL="0" indent="0">
              <a:lnSpc>
                <a:spcPct val="120000"/>
              </a:lnSpc>
              <a:spcBef>
                <a:spcPts val="1200"/>
              </a:spcBef>
              <a:buNone/>
            </a:pPr>
            <a:r>
              <a:rPr lang="en-US" sz="2000" dirty="0"/>
              <a:t>The idea is simple: as design develops, changes become more difficult and costly to implement. Therefore, increasing early design effort minimizes cost impact of  design changes. BIM enables teams to collaborate more seamlessly.</a:t>
            </a:r>
          </a:p>
          <a:p>
            <a:pPr marL="0" indent="0">
              <a:lnSpc>
                <a:spcPct val="120000"/>
              </a:lnSpc>
              <a:spcBef>
                <a:spcPts val="1200"/>
              </a:spcBef>
              <a:buNone/>
            </a:pPr>
            <a:r>
              <a:rPr lang="en-US" sz="2000" dirty="0"/>
              <a:t>For example, with the assistance of BIM, construction teams can perform automated clash detection more efficiently and intuitively, as compared with paper-based design reviews. </a:t>
            </a:r>
          </a:p>
          <a:p>
            <a:endParaRPr lang="en-US" dirty="0"/>
          </a:p>
          <a:p>
            <a:endParaRPr lang="en-US" dirty="0"/>
          </a:p>
        </p:txBody>
      </p:sp>
      <p:pic>
        <p:nvPicPr>
          <p:cNvPr id="4" name="Picture 3" descr="C:\Users\fl3638\Documents\Fernanda Leite\PapersImWriting\BIM Book_Wiley\Figures\2-1Level of influence on project cost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504" y="211930"/>
            <a:ext cx="3951514" cy="2906713"/>
          </a:xfrm>
          <a:prstGeom prst="rect">
            <a:avLst/>
          </a:prstGeom>
          <a:noFill/>
          <a:ln>
            <a:noFill/>
          </a:ln>
        </p:spPr>
      </p:pic>
      <p:pic>
        <p:nvPicPr>
          <p:cNvPr id="5" name="Picture 4" descr="C:\Users\fl3638\Documents\Fernanda Leite\PapersImWriting\BIM Book_Wiley\Files ready for Box Folder\Chapter 4\Chapter 4 figures\Hard Clash 3.jpg"/>
          <p:cNvPicPr/>
          <p:nvPr/>
        </p:nvPicPr>
        <p:blipFill rotWithShape="1">
          <a:blip r:embed="rId3" cstate="print">
            <a:extLst>
              <a:ext uri="{28A0092B-C50C-407E-A947-70E740481C1C}">
                <a14:useLocalDpi xmlns:a14="http://schemas.microsoft.com/office/drawing/2010/main" val="0"/>
              </a:ext>
            </a:extLst>
          </a:blip>
          <a:srcRect l="28461"/>
          <a:stretch/>
        </p:blipFill>
        <p:spPr bwMode="auto">
          <a:xfrm>
            <a:off x="5159075" y="3654215"/>
            <a:ext cx="3539347" cy="2666821"/>
          </a:xfrm>
          <a:prstGeom prst="rect">
            <a:avLst/>
          </a:prstGeom>
          <a:noFill/>
          <a:ln>
            <a:noFill/>
          </a:ln>
        </p:spPr>
      </p:pic>
      <p:sp>
        <p:nvSpPr>
          <p:cNvPr id="8" name="Rectangle 7"/>
          <p:cNvSpPr/>
          <p:nvPr/>
        </p:nvSpPr>
        <p:spPr>
          <a:xfrm>
            <a:off x="5051587" y="3118643"/>
            <a:ext cx="3715824" cy="523220"/>
          </a:xfrm>
          <a:prstGeom prst="rect">
            <a:avLst/>
          </a:prstGeom>
        </p:spPr>
        <p:txBody>
          <a:bodyPr wrap="square">
            <a:spAutoFit/>
          </a:bodyPr>
          <a:lstStyle/>
          <a:p>
            <a:pPr algn="ctr"/>
            <a:r>
              <a:rPr lang="en-US" sz="1400" dirty="0">
                <a:ea typeface="Calibri" panose="020F0502020204030204" pitchFamily="34" charset="0"/>
              </a:rPr>
              <a:t>Level of Influence of Design on Project Cost (adapted from Paulson 1976) </a:t>
            </a:r>
            <a:endParaRPr lang="en-US" sz="1400" dirty="0"/>
          </a:p>
        </p:txBody>
      </p:sp>
      <p:sp>
        <p:nvSpPr>
          <p:cNvPr id="9" name="Rectangle 8"/>
          <p:cNvSpPr/>
          <p:nvPr/>
        </p:nvSpPr>
        <p:spPr>
          <a:xfrm>
            <a:off x="5085275" y="6321036"/>
            <a:ext cx="3715824" cy="523220"/>
          </a:xfrm>
          <a:prstGeom prst="rect">
            <a:avLst/>
          </a:prstGeom>
        </p:spPr>
        <p:txBody>
          <a:bodyPr wrap="square">
            <a:spAutoFit/>
          </a:bodyPr>
          <a:lstStyle/>
          <a:p>
            <a:pPr algn="ctr"/>
            <a:r>
              <a:rPr lang="en-US" sz="1400" dirty="0">
                <a:ea typeface="Calibri" panose="020F0502020204030204" pitchFamily="34" charset="0"/>
              </a:rPr>
              <a:t>Example Hard Clash – clash between HVAC duct and light fixtures  (Leite 2019)</a:t>
            </a:r>
            <a:endParaRPr lang="en-US" sz="1400" dirty="0"/>
          </a:p>
        </p:txBody>
      </p:sp>
    </p:spTree>
    <p:extLst>
      <p:ext uri="{BB962C8B-B14F-4D97-AF65-F5344CB8AC3E}">
        <p14:creationId xmlns:p14="http://schemas.microsoft.com/office/powerpoint/2010/main" val="1445906795"/>
      </p:ext>
    </p:extLst>
  </p:cSld>
  <p:clrMapOvr>
    <a:masterClrMapping/>
  </p:clrMapOvr>
</p:sld>
</file>

<file path=ppt/theme/theme1.xml><?xml version="1.0" encoding="utf-8"?>
<a:theme xmlns:a="http://schemas.openxmlformats.org/drawingml/2006/main" name="4-3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accent6">
              <a:lumMod val="75000"/>
            </a:schemeClr>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4440</TotalTime>
  <Words>4240</Words>
  <Application>Microsoft Office PowerPoint</Application>
  <PresentationFormat>On-screen Show (4:3)</PresentationFormat>
  <Paragraphs>338</Paragraphs>
  <Slides>38</Slides>
  <Notes>23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38</vt:i4>
      </vt:variant>
    </vt:vector>
  </HeadingPairs>
  <TitlesOfParts>
    <vt:vector size="52" baseType="lpstr">
      <vt:lpstr>DengXian</vt:lpstr>
      <vt:lpstr>MS PGothic</vt:lpstr>
      <vt:lpstr>宋体</vt:lpstr>
      <vt:lpstr>宋体</vt:lpstr>
      <vt:lpstr>Arial</vt:lpstr>
      <vt:lpstr>Calibri</vt:lpstr>
      <vt:lpstr>Calibri Light</vt:lpstr>
      <vt:lpstr>Helvetica Neue</vt:lpstr>
      <vt:lpstr>Tahoma</vt:lpstr>
      <vt:lpstr>Times</vt:lpstr>
      <vt:lpstr>Times New Roman</vt:lpstr>
      <vt:lpstr>Verdana</vt:lpstr>
      <vt:lpstr>4-3 White Backgroud</vt:lpstr>
      <vt:lpstr>Office Theme</vt:lpstr>
      <vt:lpstr>PowerPoint Presentation</vt:lpstr>
      <vt:lpstr>PowerPoint Presentation</vt:lpstr>
      <vt:lpstr>PowerPoint Presentation</vt:lpstr>
      <vt:lpstr>PowerPoint Presentation</vt:lpstr>
      <vt:lpstr>PowerPoint Presentation</vt:lpstr>
      <vt:lpstr>PowerPoint Presentation</vt:lpstr>
      <vt:lpstr>Big Ideas in BIM – Topic 1 Collaboration between multiple project stakeholders (architects, engineers, trades, suppliers, contractors)  through shared concurrent information</vt:lpstr>
      <vt:lpstr>Why this is a big idea</vt:lpstr>
      <vt:lpstr>Opportunities</vt:lpstr>
      <vt:lpstr>Future research needs</vt:lpstr>
      <vt:lpstr>References</vt:lpstr>
      <vt:lpstr>Big Ideas in BIM – Topic 2 Support for objectifying the world - links from domain knowledge to geometry (and back) in a complex environment</vt:lpstr>
      <vt:lpstr>Why this is a big idea</vt:lpstr>
      <vt:lpstr>Opportunities</vt:lpstr>
      <vt:lpstr>Risks and needs for further research</vt:lpstr>
      <vt:lpstr>References</vt:lpstr>
      <vt:lpstr>Big Ideas in BIM - Topic 3 Fusion of data from heterogeneous sources to support tasks such as simulation and prediction</vt:lpstr>
      <vt:lpstr>PowerPoint Presentation</vt:lpstr>
      <vt:lpstr>PowerPoint Presentation</vt:lpstr>
      <vt:lpstr>PowerPoint Presentation</vt:lpstr>
      <vt:lpstr>Example Research – Self-Managing Framework for HVAC Systems</vt:lpstr>
      <vt:lpstr>PowerPoint Presentation</vt:lpstr>
      <vt:lpstr>PowerPoint Presentation</vt:lpstr>
      <vt:lpstr>Why this is a big idea</vt:lpstr>
      <vt:lpstr>Opportunities</vt:lpstr>
      <vt:lpstr>Risks</vt:lpstr>
      <vt:lpstr>Managing changes</vt:lpstr>
      <vt:lpstr>Big Ideas in BIM – Topic 5 Improved Human-Computer Interface (HCI) – Closer representations of human mental models than 2-3D drawings</vt:lpstr>
      <vt:lpstr>Why this is a big idea</vt:lpstr>
      <vt:lpstr>Opportunities</vt:lpstr>
      <vt:lpstr>Risks</vt:lpstr>
      <vt:lpstr>References</vt:lpstr>
      <vt:lpstr>Big Ideas in BIM – Topic 6 Interoperability between software that is developed by several competing vendors</vt:lpstr>
      <vt:lpstr>Why this is a big idea</vt:lpstr>
      <vt:lpstr>Opportunities</vt:lpstr>
      <vt:lpstr>Risks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Yuanshen Ji</dc:creator>
  <cp:lastModifiedBy>Smith Ian</cp:lastModifiedBy>
  <cp:revision>186</cp:revision>
  <cp:lastPrinted>2019-02-28T12:45:36Z</cp:lastPrinted>
  <dcterms:created xsi:type="dcterms:W3CDTF">2017-02-10T08:57:33Z</dcterms:created>
  <dcterms:modified xsi:type="dcterms:W3CDTF">2019-08-30T16:11:11Z</dcterms:modified>
</cp:coreProperties>
</file>