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77" r:id="rId2"/>
    <p:sldId id="256" r:id="rId3"/>
    <p:sldId id="257" r:id="rId4"/>
    <p:sldId id="258" r:id="rId5"/>
    <p:sldId id="259" r:id="rId6"/>
    <p:sldId id="260" r:id="rId7"/>
    <p:sldId id="262" r:id="rId8"/>
    <p:sldId id="278" r:id="rId9"/>
    <p:sldId id="263" r:id="rId10"/>
    <p:sldId id="266" r:id="rId11"/>
    <p:sldId id="267" r:id="rId12"/>
    <p:sldId id="268" r:id="rId13"/>
    <p:sldId id="273" r:id="rId14"/>
    <p:sldId id="272"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100" d="100"/>
          <a:sy n="100" d="100"/>
        </p:scale>
        <p:origin x="82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FB7F98-4D0E-43E0-AE22-71279726BBF1}" type="datetimeFigureOut">
              <a:rPr lang="en-US" smtClean="0"/>
              <a:t>5/4/2016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F84275-D213-4A8C-B251-B8101B982D64}" type="slidenum">
              <a:rPr lang="en-US" smtClean="0"/>
              <a:t>‹#›</a:t>
            </a:fld>
            <a:endParaRPr lang="en-US"/>
          </a:p>
        </p:txBody>
      </p:sp>
    </p:spTree>
    <p:extLst>
      <p:ext uri="{BB962C8B-B14F-4D97-AF65-F5344CB8AC3E}">
        <p14:creationId xmlns:p14="http://schemas.microsoft.com/office/powerpoint/2010/main" val="4085805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your own theme and layout (View-slide</a:t>
            </a:r>
            <a:r>
              <a:rPr lang="en-US" baseline="0" dirty="0" smtClean="0"/>
              <a:t> master or similar)</a:t>
            </a:r>
            <a:r>
              <a:rPr lang="en-US" dirty="0" smtClean="0"/>
              <a:t>.  Add photos,</a:t>
            </a:r>
            <a:r>
              <a:rPr lang="en-US" baseline="0" dirty="0" smtClean="0"/>
              <a:t> logos and graphics.  Throughout this template file, text in italics should be replaced with more specific titles.</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2</a:t>
            </a:fld>
            <a:endParaRPr lang="en-US"/>
          </a:p>
        </p:txBody>
      </p:sp>
    </p:spTree>
    <p:extLst>
      <p:ext uri="{BB962C8B-B14F-4D97-AF65-F5344CB8AC3E}">
        <p14:creationId xmlns:p14="http://schemas.microsoft.com/office/powerpoint/2010/main" val="102917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a:t>
            </a:r>
            <a:r>
              <a:rPr lang="en-US" baseline="0" dirty="0" smtClean="0"/>
              <a:t> is just a description of acceptable special projects.</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13</a:t>
            </a:fld>
            <a:endParaRPr lang="en-US"/>
          </a:p>
        </p:txBody>
      </p:sp>
    </p:spTree>
    <p:extLst>
      <p:ext uri="{BB962C8B-B14F-4D97-AF65-F5344CB8AC3E}">
        <p14:creationId xmlns:p14="http://schemas.microsoft.com/office/powerpoint/2010/main" val="3405603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as many slides as necessary to adequately describe each</a:t>
            </a:r>
            <a:r>
              <a:rPr lang="en-US" baseline="0" dirty="0" smtClean="0"/>
              <a:t> special project</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14</a:t>
            </a:fld>
            <a:endParaRPr lang="en-US"/>
          </a:p>
        </p:txBody>
      </p:sp>
    </p:spTree>
    <p:extLst>
      <p:ext uri="{BB962C8B-B14F-4D97-AF65-F5344CB8AC3E}">
        <p14:creationId xmlns:p14="http://schemas.microsoft.com/office/powerpoint/2010/main" val="424223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would prefer that you limit to 60 slides or less, but if you have more that’s ok.  When actually presenting to other groups, reorder the slides (instead of deleting, move extras to the end so you have them if questions come up) to only present a reasonable amount in the time you are given.</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15</a:t>
            </a:fld>
            <a:endParaRPr lang="en-US"/>
          </a:p>
        </p:txBody>
      </p:sp>
    </p:spTree>
    <p:extLst>
      <p:ext uri="{BB962C8B-B14F-4D97-AF65-F5344CB8AC3E}">
        <p14:creationId xmlns:p14="http://schemas.microsoft.com/office/powerpoint/2010/main" val="3743877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3</a:t>
            </a:fld>
            <a:endParaRPr lang="en-US"/>
          </a:p>
        </p:txBody>
      </p:sp>
    </p:spTree>
    <p:extLst>
      <p:ext uri="{BB962C8B-B14F-4D97-AF65-F5344CB8AC3E}">
        <p14:creationId xmlns:p14="http://schemas.microsoft.com/office/powerpoint/2010/main" val="413526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Photos!</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4</a:t>
            </a:fld>
            <a:endParaRPr lang="en-US"/>
          </a:p>
        </p:txBody>
      </p:sp>
    </p:spTree>
    <p:extLst>
      <p:ext uri="{BB962C8B-B14F-4D97-AF65-F5344CB8AC3E}">
        <p14:creationId xmlns:p14="http://schemas.microsoft.com/office/powerpoint/2010/main" val="833244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Photos!</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5</a:t>
            </a:fld>
            <a:endParaRPr lang="en-US"/>
          </a:p>
        </p:txBody>
      </p:sp>
    </p:spTree>
    <p:extLst>
      <p:ext uri="{BB962C8B-B14F-4D97-AF65-F5344CB8AC3E}">
        <p14:creationId xmlns:p14="http://schemas.microsoft.com/office/powerpoint/2010/main" val="2924479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7</a:t>
            </a:fld>
            <a:endParaRPr lang="en-US"/>
          </a:p>
        </p:txBody>
      </p:sp>
    </p:spTree>
    <p:extLst>
      <p:ext uri="{BB962C8B-B14F-4D97-AF65-F5344CB8AC3E}">
        <p14:creationId xmlns:p14="http://schemas.microsoft.com/office/powerpoint/2010/main" val="26496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a:t>
            </a:r>
            <a:r>
              <a:rPr lang="en-US" baseline="0" dirty="0" smtClean="0"/>
              <a:t> goals are suggested, add more if you wish</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8</a:t>
            </a:fld>
            <a:endParaRPr lang="en-US"/>
          </a:p>
        </p:txBody>
      </p:sp>
    </p:spTree>
    <p:extLst>
      <p:ext uri="{BB962C8B-B14F-4D97-AF65-F5344CB8AC3E}">
        <p14:creationId xmlns:p14="http://schemas.microsoft.com/office/powerpoint/2010/main" val="26496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Fill in numbers (from Statistical</a:t>
            </a:r>
            <a:r>
              <a:rPr lang="en-US" baseline="0" dirty="0" smtClean="0"/>
              <a:t> Data tab in excel sheet) </a:t>
            </a:r>
            <a:r>
              <a:rPr lang="en-US" dirty="0" smtClean="0"/>
              <a:t>where words are underlined.</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10</a:t>
            </a:fld>
            <a:endParaRPr lang="en-US"/>
          </a:p>
        </p:txBody>
      </p:sp>
    </p:spTree>
    <p:extLst>
      <p:ext uri="{BB962C8B-B14F-4D97-AF65-F5344CB8AC3E}">
        <p14:creationId xmlns:p14="http://schemas.microsoft.com/office/powerpoint/2010/main" val="733892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Fill in numbers (from Statistical Data tab in excel sheet) where words are underlined.</a:t>
            </a:r>
          </a:p>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11</a:t>
            </a:fld>
            <a:endParaRPr lang="en-US"/>
          </a:p>
        </p:txBody>
      </p:sp>
    </p:spTree>
    <p:extLst>
      <p:ext uri="{BB962C8B-B14F-4D97-AF65-F5344CB8AC3E}">
        <p14:creationId xmlns:p14="http://schemas.microsoft.com/office/powerpoint/2010/main" val="2579715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a:t>
            </a:r>
            <a:r>
              <a:rPr lang="en-US" baseline="0" dirty="0" smtClean="0"/>
              <a:t> photos, logos, etc.</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12</a:t>
            </a:fld>
            <a:endParaRPr lang="en-US"/>
          </a:p>
        </p:txBody>
      </p:sp>
    </p:spTree>
    <p:extLst>
      <p:ext uri="{BB962C8B-B14F-4D97-AF65-F5344CB8AC3E}">
        <p14:creationId xmlns:p14="http://schemas.microsoft.com/office/powerpoint/2010/main" val="511040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D7CDD7-822E-4FA1-B9E6-A9947F7B01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2872387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7CDD7-822E-4FA1-B9E6-A9947F7B01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101890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7CDD7-822E-4FA1-B9E6-A9947F7B01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1197189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7CDD7-822E-4FA1-B9E6-A9947F7B01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2683480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D7CDD7-822E-4FA1-B9E6-A9947F7B01F1}" type="datetimeFigureOut">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279596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D7CDD7-822E-4FA1-B9E6-A9947F7B01F1}" type="datetimeFigureOut">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167260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D7CDD7-822E-4FA1-B9E6-A9947F7B01F1}" type="datetimeFigureOut">
              <a:rPr lang="en-US" smtClean="0"/>
              <a:t>5/4/2016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39964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D7CDD7-822E-4FA1-B9E6-A9947F7B01F1}" type="datetimeFigureOut">
              <a:rPr lang="en-US" smtClean="0"/>
              <a:t>5/4/2016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25953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D7CDD7-822E-4FA1-B9E6-A9947F7B01F1}" type="datetimeFigureOut">
              <a:rPr lang="en-US" smtClean="0"/>
              <a:t>5/4/2016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64594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D7CDD7-822E-4FA1-B9E6-A9947F7B01F1}" type="datetimeFigureOut">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378754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D7CDD7-822E-4FA1-B9E6-A9947F7B01F1}" type="datetimeFigureOut">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4050423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7CDD7-822E-4FA1-B9E6-A9947F7B01F1}" type="datetimeFigureOut">
              <a:rPr lang="en-US" smtClean="0"/>
              <a:t>5/4/2016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A4B6B-0627-4696-AC76-FC96BF27512A}" type="slidenum">
              <a:rPr lang="en-US" smtClean="0"/>
              <a:t>‹#›</a:t>
            </a:fld>
            <a:endParaRPr lang="en-US"/>
          </a:p>
        </p:txBody>
      </p:sp>
    </p:spTree>
    <p:extLst>
      <p:ext uri="{BB962C8B-B14F-4D97-AF65-F5344CB8AC3E}">
        <p14:creationId xmlns:p14="http://schemas.microsoft.com/office/powerpoint/2010/main" val="1573432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Before you begin</a:t>
            </a:r>
            <a:endParaRPr lang="en-US" dirty="0">
              <a:solidFill>
                <a:srgbClr val="FF0000"/>
              </a:solidFill>
            </a:endParaRPr>
          </a:p>
        </p:txBody>
      </p:sp>
      <p:sp>
        <p:nvSpPr>
          <p:cNvPr id="3" name="TextBox 2"/>
          <p:cNvSpPr txBox="1"/>
          <p:nvPr/>
        </p:nvSpPr>
        <p:spPr>
          <a:xfrm>
            <a:off x="1143000" y="1676400"/>
            <a:ext cx="7162800" cy="3693319"/>
          </a:xfrm>
          <a:prstGeom prst="rect">
            <a:avLst/>
          </a:prstGeom>
          <a:noFill/>
        </p:spPr>
        <p:txBody>
          <a:bodyPr wrap="square" rtlCol="0">
            <a:spAutoFit/>
          </a:bodyPr>
          <a:lstStyle/>
          <a:p>
            <a:pPr fontAlgn="ctr"/>
            <a:r>
              <a:rPr lang="en-US" dirty="0"/>
              <a:t>The activities documented in this file should </a:t>
            </a:r>
            <a:r>
              <a:rPr lang="en-US" b="1" dirty="0"/>
              <a:t>cover the previous 12 months</a:t>
            </a:r>
            <a:r>
              <a:rPr lang="en-US" dirty="0" smtClean="0"/>
              <a:t>.</a:t>
            </a:r>
          </a:p>
          <a:p>
            <a:pPr fontAlgn="ctr"/>
            <a:endParaRPr lang="en-US" dirty="0"/>
          </a:p>
          <a:p>
            <a:pPr fontAlgn="ctr"/>
            <a:r>
              <a:rPr lang="en-US" dirty="0" smtClean="0"/>
              <a:t>The Committee on Student Members </a:t>
            </a:r>
            <a:r>
              <a:rPr lang="en-US" dirty="0"/>
              <a:t>reviews Applications </a:t>
            </a:r>
            <a:r>
              <a:rPr lang="en-US" b="1" dirty="0"/>
              <a:t>three times a </a:t>
            </a:r>
            <a:r>
              <a:rPr lang="en-US" b="1" dirty="0" smtClean="0"/>
              <a:t>year - </a:t>
            </a:r>
            <a:r>
              <a:rPr lang="en-US" dirty="0" smtClean="0"/>
              <a:t>in </a:t>
            </a:r>
            <a:r>
              <a:rPr lang="en-US" dirty="0"/>
              <a:t>the spring, in the summer and in the fall.  </a:t>
            </a:r>
            <a:endParaRPr lang="en-US" dirty="0" smtClean="0"/>
          </a:p>
          <a:p>
            <a:pPr fontAlgn="ctr"/>
            <a:endParaRPr lang="en-US" dirty="0"/>
          </a:p>
          <a:p>
            <a:pPr fontAlgn="ctr"/>
            <a:r>
              <a:rPr lang="en-US" b="1" dirty="0"/>
              <a:t>Submission deadlines are</a:t>
            </a:r>
            <a:r>
              <a:rPr lang="en-US" b="1" dirty="0" smtClean="0"/>
              <a:t>:</a:t>
            </a:r>
          </a:p>
          <a:p>
            <a:pPr fontAlgn="ctr"/>
            <a:endParaRPr lang="en-US" dirty="0"/>
          </a:p>
          <a:p>
            <a:pPr marL="285750" indent="-285750" fontAlgn="ctr">
              <a:buFont typeface="Arial" panose="020B0604020202020204" pitchFamily="34" charset="0"/>
              <a:buChar char="•"/>
            </a:pPr>
            <a:r>
              <a:rPr lang="en-US" b="1" dirty="0"/>
              <a:t>February 28 </a:t>
            </a:r>
            <a:r>
              <a:rPr lang="en-US" dirty="0"/>
              <a:t>for the spring meeting</a:t>
            </a:r>
          </a:p>
          <a:p>
            <a:pPr marL="285750" indent="-285750" fontAlgn="ctr">
              <a:buFont typeface="Arial" panose="020B0604020202020204" pitchFamily="34" charset="0"/>
              <a:buChar char="•"/>
            </a:pPr>
            <a:r>
              <a:rPr lang="en-US" b="1" smtClean="0"/>
              <a:t>June </a:t>
            </a:r>
            <a:r>
              <a:rPr lang="en-US" b="1" dirty="0"/>
              <a:t>30</a:t>
            </a:r>
            <a:r>
              <a:rPr lang="en-US" dirty="0"/>
              <a:t>  for the summer meeting</a:t>
            </a:r>
          </a:p>
          <a:p>
            <a:pPr marL="285750" indent="-285750" fontAlgn="ctr">
              <a:buFont typeface="Arial" panose="020B0604020202020204" pitchFamily="34" charset="0"/>
              <a:buChar char="•"/>
            </a:pPr>
            <a:r>
              <a:rPr lang="en-US" b="1" dirty="0" smtClean="0"/>
              <a:t>September 30 </a:t>
            </a:r>
            <a:r>
              <a:rPr lang="en-US" dirty="0" smtClean="0"/>
              <a:t>for </a:t>
            </a:r>
            <a:r>
              <a:rPr lang="en-US" dirty="0"/>
              <a:t>the fall </a:t>
            </a:r>
            <a:r>
              <a:rPr lang="en-US" dirty="0" smtClean="0"/>
              <a:t>meeting</a:t>
            </a:r>
          </a:p>
          <a:p>
            <a:pPr fontAlgn="ctr"/>
            <a:endParaRPr lang="en-US" dirty="0"/>
          </a:p>
          <a:p>
            <a:pPr fontAlgn="ctr"/>
            <a:r>
              <a:rPr lang="en-US" dirty="0"/>
              <a:t>(delete this slide before you submit your application)</a:t>
            </a:r>
          </a:p>
        </p:txBody>
      </p:sp>
    </p:spTree>
    <p:extLst>
      <p:ext uri="{BB962C8B-B14F-4D97-AF65-F5344CB8AC3E}">
        <p14:creationId xmlns:p14="http://schemas.microsoft.com/office/powerpoint/2010/main" val="3327170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 Statistics</a:t>
            </a:r>
            <a:endParaRPr lang="en-US" dirty="0"/>
          </a:p>
        </p:txBody>
      </p:sp>
      <p:sp>
        <p:nvSpPr>
          <p:cNvPr id="3" name="Content Placeholder 2"/>
          <p:cNvSpPr>
            <a:spLocks noGrp="1"/>
          </p:cNvSpPr>
          <p:nvPr>
            <p:ph idx="1"/>
          </p:nvPr>
        </p:nvSpPr>
        <p:spPr/>
        <p:txBody>
          <a:bodyPr>
            <a:normAutofit/>
          </a:bodyPr>
          <a:lstStyle/>
          <a:p>
            <a:r>
              <a:rPr lang="en-US" u="sng" dirty="0" smtClean="0"/>
              <a:t>Total number of Student Group </a:t>
            </a:r>
            <a:r>
              <a:rPr lang="en-US" dirty="0" smtClean="0"/>
              <a:t>members</a:t>
            </a:r>
            <a:br>
              <a:rPr lang="en-US" dirty="0" smtClean="0"/>
            </a:br>
            <a:endParaRPr lang="en-US" dirty="0" smtClean="0"/>
          </a:p>
          <a:p>
            <a:r>
              <a:rPr lang="en-US" u="sng" dirty="0" smtClean="0"/>
              <a:t>Total number of </a:t>
            </a:r>
            <a:r>
              <a:rPr lang="en-US" dirty="0" smtClean="0"/>
              <a:t>ASCE National Society-level members</a:t>
            </a:r>
          </a:p>
          <a:p>
            <a:endParaRPr lang="en-US" dirty="0" smtClean="0"/>
          </a:p>
        </p:txBody>
      </p:sp>
    </p:spTree>
    <p:extLst>
      <p:ext uri="{BB962C8B-B14F-4D97-AF65-F5344CB8AC3E}">
        <p14:creationId xmlns:p14="http://schemas.microsoft.com/office/powerpoint/2010/main" val="3786946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Statistics</a:t>
            </a:r>
            <a:endParaRPr lang="en-US" dirty="0"/>
          </a:p>
        </p:txBody>
      </p:sp>
      <p:sp>
        <p:nvSpPr>
          <p:cNvPr id="3" name="Content Placeholder 2"/>
          <p:cNvSpPr>
            <a:spLocks noGrp="1"/>
          </p:cNvSpPr>
          <p:nvPr>
            <p:ph idx="1"/>
          </p:nvPr>
        </p:nvSpPr>
        <p:spPr/>
        <p:txBody>
          <a:bodyPr/>
          <a:lstStyle/>
          <a:p>
            <a:r>
              <a:rPr lang="en-US" u="sng" dirty="0" smtClean="0"/>
              <a:t>Number of</a:t>
            </a:r>
            <a:r>
              <a:rPr lang="en-US" dirty="0" smtClean="0"/>
              <a:t> professional meetings with an invited speaker</a:t>
            </a:r>
          </a:p>
          <a:p>
            <a:r>
              <a:rPr lang="en-US" u="sng" dirty="0" smtClean="0"/>
              <a:t>Number of</a:t>
            </a:r>
            <a:r>
              <a:rPr lang="en-US" dirty="0" smtClean="0"/>
              <a:t> meetings with student presentations and/or paper(s) presented</a:t>
            </a:r>
          </a:p>
          <a:p>
            <a:r>
              <a:rPr lang="en-US" u="sng" dirty="0" smtClean="0"/>
              <a:t>Number of</a:t>
            </a:r>
            <a:r>
              <a:rPr lang="en-US" dirty="0" smtClean="0"/>
              <a:t> field trips</a:t>
            </a:r>
          </a:p>
          <a:p>
            <a:r>
              <a:rPr lang="en-US" u="sng" dirty="0" smtClean="0"/>
              <a:t>Number of</a:t>
            </a:r>
            <a:r>
              <a:rPr lang="en-US" dirty="0" smtClean="0"/>
              <a:t> social functions</a:t>
            </a:r>
          </a:p>
          <a:p>
            <a:r>
              <a:rPr lang="en-US" dirty="0" smtClean="0"/>
              <a:t>Number of Officer/Planning Meetings</a:t>
            </a:r>
            <a:endParaRPr lang="en-US" dirty="0"/>
          </a:p>
        </p:txBody>
      </p:sp>
    </p:spTree>
    <p:extLst>
      <p:ext uri="{BB962C8B-B14F-4D97-AF65-F5344CB8AC3E}">
        <p14:creationId xmlns:p14="http://schemas.microsoft.com/office/powerpoint/2010/main" val="2982014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Meeting Title</a:t>
            </a:r>
            <a:endParaRPr lang="en-US" i="1" dirty="0"/>
          </a:p>
        </p:txBody>
      </p:sp>
      <p:sp>
        <p:nvSpPr>
          <p:cNvPr id="3" name="Content Placeholder 2"/>
          <p:cNvSpPr>
            <a:spLocks noGrp="1"/>
          </p:cNvSpPr>
          <p:nvPr>
            <p:ph idx="1"/>
          </p:nvPr>
        </p:nvSpPr>
        <p:spPr/>
        <p:txBody>
          <a:bodyPr/>
          <a:lstStyle/>
          <a:p>
            <a:r>
              <a:rPr lang="en-US" i="1" dirty="0" smtClean="0"/>
              <a:t>Highlight a FEW of the best-attended meetings, using one slide per meeting</a:t>
            </a:r>
          </a:p>
          <a:p>
            <a:r>
              <a:rPr lang="en-US" i="1" dirty="0" smtClean="0"/>
              <a:t>Briefly describe the </a:t>
            </a:r>
            <a:r>
              <a:rPr lang="en-US" i="1" u="sng" dirty="0" smtClean="0"/>
              <a:t>program and speaker</a:t>
            </a:r>
          </a:p>
          <a:p>
            <a:r>
              <a:rPr lang="en-US" i="1" dirty="0" smtClean="0"/>
              <a:t>Report the number of attendees</a:t>
            </a:r>
          </a:p>
          <a:p>
            <a:r>
              <a:rPr lang="en-US" i="1" dirty="0" smtClean="0"/>
              <a:t>Explain why it was popular</a:t>
            </a:r>
          </a:p>
          <a:p>
            <a:r>
              <a:rPr lang="en-US" i="1" dirty="0" smtClean="0"/>
              <a:t>You DON’T need a slide for every meeting throughout the year</a:t>
            </a:r>
            <a:endParaRPr lang="en-US" i="1" dirty="0"/>
          </a:p>
        </p:txBody>
      </p:sp>
    </p:spTree>
    <p:extLst>
      <p:ext uri="{BB962C8B-B14F-4D97-AF65-F5344CB8AC3E}">
        <p14:creationId xmlns:p14="http://schemas.microsoft.com/office/powerpoint/2010/main" val="1546981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Special Projects</a:t>
            </a:r>
            <a:endParaRPr lang="en-US" i="1" dirty="0"/>
          </a:p>
        </p:txBody>
      </p:sp>
      <p:sp>
        <p:nvSpPr>
          <p:cNvPr id="3" name="Content Placeholder 2"/>
          <p:cNvSpPr>
            <a:spLocks noGrp="1"/>
          </p:cNvSpPr>
          <p:nvPr>
            <p:ph idx="1"/>
          </p:nvPr>
        </p:nvSpPr>
        <p:spPr/>
        <p:txBody>
          <a:bodyPr>
            <a:noAutofit/>
          </a:bodyPr>
          <a:lstStyle/>
          <a:p>
            <a:r>
              <a:rPr lang="en-US" sz="2400" dirty="0"/>
              <a:t>I</a:t>
            </a:r>
            <a:r>
              <a:rPr lang="en-US" sz="2400" dirty="0" smtClean="0"/>
              <a:t>t is appropriate for ASCE Student Organizations to undertake special projects that will fit in with the “people serving” role of civil engineering. The project should be directed toward community service or a project on campus or in the community that is for the benefit of people outside the ASCE Student Organization and ASCE.</a:t>
            </a:r>
          </a:p>
          <a:p>
            <a:r>
              <a:rPr lang="en-US" sz="2400" dirty="0"/>
              <a:t>T</a:t>
            </a:r>
            <a:r>
              <a:rPr lang="en-US" sz="2400" dirty="0" smtClean="0"/>
              <a:t>he most desirable activities are those requiring engineering expertise, although other service efforts are also worthwhile.</a:t>
            </a:r>
          </a:p>
          <a:p>
            <a:r>
              <a:rPr lang="en-US" sz="2400" dirty="0" smtClean="0"/>
              <a:t>Other examples include community service projects, National Engineers Week activities, outreach to K-12 students, and other activities that benefit more than the ASCE Student Organization</a:t>
            </a:r>
          </a:p>
          <a:p>
            <a:r>
              <a:rPr lang="en-US" sz="2400" dirty="0" smtClean="0"/>
              <a:t>You may include more than one special project.</a:t>
            </a:r>
            <a:endParaRPr lang="en-US" sz="2400" dirty="0"/>
          </a:p>
        </p:txBody>
      </p:sp>
    </p:spTree>
    <p:extLst>
      <p:ext uri="{BB962C8B-B14F-4D97-AF65-F5344CB8AC3E}">
        <p14:creationId xmlns:p14="http://schemas.microsoft.com/office/powerpoint/2010/main" val="3662034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Special Project Title</a:t>
            </a:r>
            <a:endParaRPr lang="en-US" i="1" dirty="0"/>
          </a:p>
        </p:txBody>
      </p:sp>
      <p:sp>
        <p:nvSpPr>
          <p:cNvPr id="3" name="Content Placeholder 2"/>
          <p:cNvSpPr>
            <a:spLocks noGrp="1"/>
          </p:cNvSpPr>
          <p:nvPr>
            <p:ph idx="1"/>
          </p:nvPr>
        </p:nvSpPr>
        <p:spPr/>
        <p:txBody>
          <a:bodyPr>
            <a:normAutofit fontScale="62500" lnSpcReduction="20000"/>
          </a:bodyPr>
          <a:lstStyle/>
          <a:p>
            <a:r>
              <a:rPr lang="en-US" i="1" dirty="0" smtClean="0"/>
              <a:t>Description</a:t>
            </a:r>
          </a:p>
          <a:p>
            <a:pPr lvl="1"/>
            <a:r>
              <a:rPr lang="en-US" i="1" dirty="0" smtClean="0"/>
              <a:t>Goals, objectives</a:t>
            </a:r>
          </a:p>
          <a:p>
            <a:pPr lvl="1"/>
            <a:r>
              <a:rPr lang="en-US" i="1" dirty="0" smtClean="0"/>
              <a:t>How project goals and objectives matched with your Student Group goals</a:t>
            </a:r>
          </a:p>
          <a:p>
            <a:pPr lvl="1"/>
            <a:r>
              <a:rPr lang="en-US" i="1" dirty="0" smtClean="0"/>
              <a:t>Pictures, sketches and graphics</a:t>
            </a:r>
          </a:p>
          <a:p>
            <a:r>
              <a:rPr lang="en-US" i="1" dirty="0" smtClean="0"/>
              <a:t>Engineering component </a:t>
            </a:r>
          </a:p>
          <a:p>
            <a:pPr lvl="1"/>
            <a:r>
              <a:rPr lang="en-US" i="1" dirty="0" smtClean="0"/>
              <a:t>Describe the  engineering skills used and how they were applied</a:t>
            </a:r>
          </a:p>
          <a:p>
            <a:r>
              <a:rPr lang="en-US" i="1" dirty="0" smtClean="0"/>
              <a:t>Project impact</a:t>
            </a:r>
          </a:p>
          <a:p>
            <a:pPr lvl="1"/>
            <a:r>
              <a:rPr lang="en-US" i="1" dirty="0" smtClean="0"/>
              <a:t>Describe the anticipated short and long term impacts of the project for the people and/or community that it will serve</a:t>
            </a:r>
          </a:p>
          <a:p>
            <a:r>
              <a:rPr lang="en-US" i="1" dirty="0"/>
              <a:t>Participation</a:t>
            </a:r>
          </a:p>
          <a:p>
            <a:pPr lvl="1"/>
            <a:r>
              <a:rPr lang="en-US" i="1" dirty="0"/>
              <a:t>Number of students and percent of total membership that worked on the project</a:t>
            </a:r>
          </a:p>
          <a:p>
            <a:pPr lvl="1"/>
            <a:r>
              <a:rPr lang="en-US" i="1" dirty="0"/>
              <a:t>Number of faculty and practitioners</a:t>
            </a:r>
          </a:p>
          <a:p>
            <a:pPr lvl="1"/>
            <a:r>
              <a:rPr lang="en-US" i="1" dirty="0"/>
              <a:t>Total person-hours spent on the </a:t>
            </a:r>
            <a:r>
              <a:rPr lang="en-US" i="1" dirty="0" smtClean="0"/>
              <a:t>project</a:t>
            </a:r>
            <a:endParaRPr lang="en-US" i="1" dirty="0"/>
          </a:p>
        </p:txBody>
      </p:sp>
    </p:spTree>
    <p:extLst>
      <p:ext uri="{BB962C8B-B14F-4D97-AF65-F5344CB8AC3E}">
        <p14:creationId xmlns:p14="http://schemas.microsoft.com/office/powerpoint/2010/main" val="3073034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Questions</a:t>
            </a:r>
            <a:endParaRPr lang="en-US" dirty="0"/>
          </a:p>
        </p:txBody>
      </p:sp>
      <p:sp>
        <p:nvSpPr>
          <p:cNvPr id="3" name="Content Placeholder 2"/>
          <p:cNvSpPr>
            <a:spLocks noGrp="1"/>
          </p:cNvSpPr>
          <p:nvPr>
            <p:ph idx="1"/>
          </p:nvPr>
        </p:nvSpPr>
        <p:spPr/>
        <p:txBody>
          <a:bodyPr>
            <a:normAutofit/>
          </a:bodyPr>
          <a:lstStyle/>
          <a:p>
            <a:r>
              <a:rPr lang="en-US" i="1" dirty="0" smtClean="0"/>
              <a:t>What were the most significant events of the year?</a:t>
            </a:r>
          </a:p>
          <a:p>
            <a:r>
              <a:rPr lang="en-US" i="1" dirty="0" smtClean="0"/>
              <a:t>What were the most significant challenges?</a:t>
            </a:r>
          </a:p>
          <a:p>
            <a:r>
              <a:rPr lang="en-US" i="1" dirty="0" smtClean="0"/>
              <a:t>Future plans</a:t>
            </a:r>
          </a:p>
        </p:txBody>
      </p:sp>
    </p:spTree>
    <p:extLst>
      <p:ext uri="{BB962C8B-B14F-4D97-AF65-F5344CB8AC3E}">
        <p14:creationId xmlns:p14="http://schemas.microsoft.com/office/powerpoint/2010/main" val="403428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&lt;Name of your  University&gt;</a:t>
            </a:r>
            <a:endParaRPr lang="en-US" dirty="0"/>
          </a:p>
        </p:txBody>
      </p:sp>
      <p:sp>
        <p:nvSpPr>
          <p:cNvPr id="3" name="Subtitle 2"/>
          <p:cNvSpPr>
            <a:spLocks noGrp="1"/>
          </p:cNvSpPr>
          <p:nvPr>
            <p:ph type="subTitle" idx="1"/>
          </p:nvPr>
        </p:nvSpPr>
        <p:spPr/>
        <p:txBody>
          <a:bodyPr/>
          <a:lstStyle/>
          <a:p>
            <a:r>
              <a:rPr lang="en-US" dirty="0" smtClean="0"/>
              <a:t>Activities Record for</a:t>
            </a:r>
          </a:p>
          <a:p>
            <a:r>
              <a:rPr lang="en-US" dirty="0" smtClean="0"/>
              <a:t>&lt;Date Range covered&gt;</a:t>
            </a:r>
            <a:endParaRPr lang="en-US" dirty="0"/>
          </a:p>
        </p:txBody>
      </p:sp>
    </p:spTree>
    <p:extLst>
      <p:ext uri="{BB962C8B-B14F-4D97-AF65-F5344CB8AC3E}">
        <p14:creationId xmlns:p14="http://schemas.microsoft.com/office/powerpoint/2010/main" val="1599530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i="1" dirty="0" smtClean="0"/>
              <a:t>Mailing address</a:t>
            </a:r>
          </a:p>
          <a:p>
            <a:r>
              <a:rPr lang="en-US" i="1" dirty="0" smtClean="0"/>
              <a:t>Email addresses</a:t>
            </a:r>
          </a:p>
          <a:p>
            <a:r>
              <a:rPr lang="en-US" i="1" dirty="0" smtClean="0"/>
              <a:t>Web site, Facebook, newsletter, etc. addresses</a:t>
            </a:r>
          </a:p>
          <a:p>
            <a:endParaRPr lang="en-US" dirty="0"/>
          </a:p>
        </p:txBody>
      </p:sp>
    </p:spTree>
    <p:extLst>
      <p:ext uri="{BB962C8B-B14F-4D97-AF65-F5344CB8AC3E}">
        <p14:creationId xmlns:p14="http://schemas.microsoft.com/office/powerpoint/2010/main" val="3653407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Officers</a:t>
            </a:r>
            <a:endParaRPr lang="en-US" dirty="0"/>
          </a:p>
        </p:txBody>
      </p:sp>
      <p:sp>
        <p:nvSpPr>
          <p:cNvPr id="3" name="Content Placeholder 2"/>
          <p:cNvSpPr>
            <a:spLocks noGrp="1"/>
          </p:cNvSpPr>
          <p:nvPr>
            <p:ph idx="1"/>
          </p:nvPr>
        </p:nvSpPr>
        <p:spPr/>
        <p:txBody>
          <a:bodyPr/>
          <a:lstStyle/>
          <a:p>
            <a:r>
              <a:rPr lang="en-US" i="1" dirty="0" smtClean="0"/>
              <a:t>Officer names, email, phone numbers</a:t>
            </a:r>
          </a:p>
          <a:p>
            <a:r>
              <a:rPr lang="en-US" i="1" dirty="0" smtClean="0"/>
              <a:t>Include dates of service, and it may include 2 sets of officers</a:t>
            </a:r>
          </a:p>
        </p:txBody>
      </p:sp>
    </p:spTree>
    <p:extLst>
      <p:ext uri="{BB962C8B-B14F-4D97-AF65-F5344CB8AC3E}">
        <p14:creationId xmlns:p14="http://schemas.microsoft.com/office/powerpoint/2010/main" val="368583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Advisors</a:t>
            </a:r>
            <a:endParaRPr lang="en-US" dirty="0"/>
          </a:p>
        </p:txBody>
      </p:sp>
      <p:sp>
        <p:nvSpPr>
          <p:cNvPr id="3" name="Content Placeholder 2"/>
          <p:cNvSpPr>
            <a:spLocks noGrp="1"/>
          </p:cNvSpPr>
          <p:nvPr>
            <p:ph idx="1"/>
          </p:nvPr>
        </p:nvSpPr>
        <p:spPr/>
        <p:txBody>
          <a:bodyPr/>
          <a:lstStyle/>
          <a:p>
            <a:r>
              <a:rPr lang="en-US" i="1" dirty="0" smtClean="0"/>
              <a:t>Faculty and Practitioner names, email, phone numbers</a:t>
            </a:r>
          </a:p>
        </p:txBody>
      </p:sp>
    </p:spTree>
    <p:extLst>
      <p:ext uri="{BB962C8B-B14F-4D97-AF65-F5344CB8AC3E}">
        <p14:creationId xmlns:p14="http://schemas.microsoft.com/office/powerpoint/2010/main" val="2361337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Summary (if applicable)</a:t>
            </a:r>
            <a:endParaRPr lang="en-US" dirty="0"/>
          </a:p>
        </p:txBody>
      </p:sp>
      <p:sp>
        <p:nvSpPr>
          <p:cNvPr id="3" name="Content Placeholder 2"/>
          <p:cNvSpPr>
            <a:spLocks noGrp="1"/>
          </p:cNvSpPr>
          <p:nvPr>
            <p:ph idx="1"/>
          </p:nvPr>
        </p:nvSpPr>
        <p:spPr/>
        <p:txBody>
          <a:bodyPr/>
          <a:lstStyle/>
          <a:p>
            <a:r>
              <a:rPr lang="en-US" dirty="0" smtClean="0"/>
              <a:t>Dues structure </a:t>
            </a:r>
            <a:r>
              <a:rPr lang="en-US" i="1" dirty="0" smtClean="0"/>
              <a:t>($/year, semester)</a:t>
            </a:r>
          </a:p>
          <a:p>
            <a:endParaRPr lang="en-US" i="1" dirty="0" smtClean="0"/>
          </a:p>
          <a:p>
            <a:r>
              <a:rPr lang="en-US" dirty="0" smtClean="0"/>
              <a:t>As of December 31, 201X (or August 31, 201X)</a:t>
            </a:r>
          </a:p>
          <a:p>
            <a:pPr lvl="1"/>
            <a:r>
              <a:rPr lang="en-US" dirty="0" smtClean="0"/>
              <a:t>Total income</a:t>
            </a:r>
          </a:p>
          <a:p>
            <a:pPr lvl="1"/>
            <a:r>
              <a:rPr lang="en-US" dirty="0" smtClean="0"/>
              <a:t>Total expenditures</a:t>
            </a:r>
          </a:p>
          <a:p>
            <a:pPr lvl="1"/>
            <a:r>
              <a:rPr lang="en-US" dirty="0" smtClean="0"/>
              <a:t>Cash balance</a:t>
            </a:r>
          </a:p>
          <a:p>
            <a:pPr lvl="1"/>
            <a:r>
              <a:rPr lang="en-US" dirty="0" smtClean="0"/>
              <a:t>Accounts receivable</a:t>
            </a:r>
          </a:p>
          <a:p>
            <a:pPr lvl="1"/>
            <a:r>
              <a:rPr lang="en-US" dirty="0" smtClean="0"/>
              <a:t>Accounts payable</a:t>
            </a:r>
          </a:p>
          <a:p>
            <a:endParaRPr lang="en-US" dirty="0" smtClean="0"/>
          </a:p>
          <a:p>
            <a:endParaRPr lang="en-US" dirty="0"/>
          </a:p>
        </p:txBody>
      </p:sp>
    </p:spTree>
    <p:extLst>
      <p:ext uri="{BB962C8B-B14F-4D97-AF65-F5344CB8AC3E}">
        <p14:creationId xmlns:p14="http://schemas.microsoft.com/office/powerpoint/2010/main" val="10723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Objectives</a:t>
            </a:r>
            <a:endParaRPr lang="en-US" dirty="0"/>
          </a:p>
        </p:txBody>
      </p:sp>
      <p:sp>
        <p:nvSpPr>
          <p:cNvPr id="3" name="Content Placeholder 2"/>
          <p:cNvSpPr>
            <a:spLocks noGrp="1"/>
          </p:cNvSpPr>
          <p:nvPr>
            <p:ph idx="1"/>
          </p:nvPr>
        </p:nvSpPr>
        <p:spPr/>
        <p:txBody>
          <a:bodyPr/>
          <a:lstStyle/>
          <a:p>
            <a:r>
              <a:rPr lang="en-US" i="1" dirty="0" smtClean="0"/>
              <a:t>Summary Statement or Mission Statement</a:t>
            </a:r>
          </a:p>
        </p:txBody>
      </p:sp>
    </p:spTree>
    <p:extLst>
      <p:ext uri="{BB962C8B-B14F-4D97-AF65-F5344CB8AC3E}">
        <p14:creationId xmlns:p14="http://schemas.microsoft.com/office/powerpoint/2010/main" val="4220423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Objectives</a:t>
            </a:r>
            <a:endParaRPr lang="en-US" dirty="0"/>
          </a:p>
        </p:txBody>
      </p:sp>
      <p:sp>
        <p:nvSpPr>
          <p:cNvPr id="3" name="Content Placeholder 2"/>
          <p:cNvSpPr>
            <a:spLocks noGrp="1"/>
          </p:cNvSpPr>
          <p:nvPr>
            <p:ph idx="1"/>
          </p:nvPr>
        </p:nvSpPr>
        <p:spPr/>
        <p:txBody>
          <a:bodyPr/>
          <a:lstStyle/>
          <a:p>
            <a:r>
              <a:rPr lang="en-US" i="1" dirty="0" smtClean="0"/>
              <a:t>Title of Goal 1</a:t>
            </a:r>
          </a:p>
          <a:p>
            <a:r>
              <a:rPr lang="en-US" i="1" dirty="0" smtClean="0"/>
              <a:t>Title of Goal 2</a:t>
            </a:r>
          </a:p>
          <a:p>
            <a:r>
              <a:rPr lang="en-US" i="1" dirty="0" smtClean="0"/>
              <a:t>Title of Goal 3</a:t>
            </a:r>
            <a:endParaRPr lang="en-US" i="1" dirty="0"/>
          </a:p>
        </p:txBody>
      </p:sp>
    </p:spTree>
    <p:extLst>
      <p:ext uri="{BB962C8B-B14F-4D97-AF65-F5344CB8AC3E}">
        <p14:creationId xmlns:p14="http://schemas.microsoft.com/office/powerpoint/2010/main" val="2559048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Goal: Action Plan, Target and Results</a:t>
            </a:r>
            <a:endParaRPr lang="en-US" i="1" dirty="0"/>
          </a:p>
        </p:txBody>
      </p:sp>
      <p:sp>
        <p:nvSpPr>
          <p:cNvPr id="3" name="Content Placeholder 2"/>
          <p:cNvSpPr>
            <a:spLocks noGrp="1"/>
          </p:cNvSpPr>
          <p:nvPr>
            <p:ph idx="1"/>
          </p:nvPr>
        </p:nvSpPr>
        <p:spPr/>
        <p:txBody>
          <a:bodyPr/>
          <a:lstStyle/>
          <a:p>
            <a:r>
              <a:rPr lang="en-US" i="1" dirty="0" smtClean="0"/>
              <a:t>Detailed description of goal, i.e. increase membership by 25%</a:t>
            </a:r>
          </a:p>
          <a:p>
            <a:r>
              <a:rPr lang="en-US" dirty="0" smtClean="0"/>
              <a:t>Action Plan: Listing tasks of how you planned to achieve your goal</a:t>
            </a:r>
          </a:p>
          <a:p>
            <a:r>
              <a:rPr lang="en-US" dirty="0" smtClean="0"/>
              <a:t>Target: Your expected result </a:t>
            </a:r>
          </a:p>
          <a:p>
            <a:r>
              <a:rPr lang="en-US" dirty="0" smtClean="0"/>
              <a:t>Results: Actual Result</a:t>
            </a:r>
            <a:endParaRPr lang="en-US" dirty="0"/>
          </a:p>
        </p:txBody>
      </p:sp>
    </p:spTree>
    <p:extLst>
      <p:ext uri="{BB962C8B-B14F-4D97-AF65-F5344CB8AC3E}">
        <p14:creationId xmlns:p14="http://schemas.microsoft.com/office/powerpoint/2010/main" val="2722587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1939</TotalTime>
  <Words>723</Words>
  <Application>Microsoft Office PowerPoint</Application>
  <PresentationFormat>On-screen Show (4:3)</PresentationFormat>
  <Paragraphs>103</Paragraphs>
  <Slides>15</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Before you begin</vt:lpstr>
      <vt:lpstr>&lt;Name of your  University&gt;</vt:lpstr>
      <vt:lpstr>Contact Information</vt:lpstr>
      <vt:lpstr>Student Officers</vt:lpstr>
      <vt:lpstr>Advisors</vt:lpstr>
      <vt:lpstr>Financial Summary (if applicable)</vt:lpstr>
      <vt:lpstr>Goals and Objectives</vt:lpstr>
      <vt:lpstr>Goals and Objectives</vt:lpstr>
      <vt:lpstr>Goal: Action Plan, Target and Results</vt:lpstr>
      <vt:lpstr>Membership Statistics</vt:lpstr>
      <vt:lpstr>Meeting Statistics</vt:lpstr>
      <vt:lpstr>Meeting Title</vt:lpstr>
      <vt:lpstr>Special Projects</vt:lpstr>
      <vt:lpstr>Special Project Title</vt:lpstr>
      <vt:lpstr>Summary and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dc:creator>
  <cp:lastModifiedBy>Wiley, Beth</cp:lastModifiedBy>
  <cp:revision>50</cp:revision>
  <dcterms:created xsi:type="dcterms:W3CDTF">2013-08-09T15:30:51Z</dcterms:created>
  <dcterms:modified xsi:type="dcterms:W3CDTF">2016-05-04T14:33:50Z</dcterms:modified>
</cp:coreProperties>
</file>