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3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5" r:id="rId3"/>
    <p:sldId id="257" r:id="rId4"/>
    <p:sldId id="287" r:id="rId5"/>
    <p:sldId id="258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88" r:id="rId22"/>
    <p:sldId id="275" r:id="rId23"/>
    <p:sldId id="276" r:id="rId24"/>
    <p:sldId id="270" r:id="rId25"/>
    <p:sldId id="277" r:id="rId26"/>
    <p:sldId id="289" r:id="rId27"/>
    <p:sldId id="286" r:id="rId28"/>
    <p:sldId id="278" r:id="rId29"/>
    <p:sldId id="282" r:id="rId30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940" autoAdjust="0"/>
  </p:normalViewPr>
  <p:slideViewPr>
    <p:cSldViewPr snapToGrid="0">
      <p:cViewPr varScale="1">
        <p:scale>
          <a:sx n="63" d="100"/>
          <a:sy n="63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6E97ABE-4A89-4DE7-A78D-BE06CD7B6E2F}"/>
    <pc:docChg chg="">
      <pc:chgData name="" userId="" providerId="" clId="Web-{26E97ABE-4A89-4DE7-A78D-BE06CD7B6E2F}" dt="2019-07-08T18:53:45.783" v="0" actId="20577"/>
      <pc:docMkLst>
        <pc:docMk/>
      </pc:docMkLst>
    </pc:docChg>
  </pc:docChgLst>
  <pc:docChgLst>
    <pc:chgData clId="Web-{C434150A-D2EF-443C-AAFC-C356441B061A}"/>
    <pc:docChg chg="modSld">
      <pc:chgData name="" userId="" providerId="" clId="Web-{C434150A-D2EF-443C-AAFC-C356441B061A}" dt="2019-07-08T18:53:17.471" v="237"/>
      <pc:docMkLst>
        <pc:docMk/>
      </pc:docMkLst>
      <pc:sldChg chg="addSp modSp addAnim modAnim">
        <pc:chgData name="" userId="" providerId="" clId="Web-{C434150A-D2EF-443C-AAFC-C356441B061A}" dt="2019-07-08T18:45:44.969" v="64"/>
        <pc:sldMkLst>
          <pc:docMk/>
          <pc:sldMk cId="164612477" sldId="257"/>
        </pc:sldMkLst>
        <pc:spChg chg="mod">
          <ac:chgData name="" userId="" providerId="" clId="Web-{C434150A-D2EF-443C-AAFC-C356441B061A}" dt="2019-07-08T18:44:54.718" v="58" actId="20577"/>
          <ac:spMkLst>
            <pc:docMk/>
            <pc:sldMk cId="164612477" sldId="257"/>
            <ac:spMk id="3" creationId="{00000000-0000-0000-0000-000000000000}"/>
          </ac:spMkLst>
        </pc:spChg>
        <pc:picChg chg="add mod">
          <ac:chgData name="" userId="" providerId="" clId="Web-{C434150A-D2EF-443C-AAFC-C356441B061A}" dt="2019-07-08T18:45:12.906" v="62" actId="1076"/>
          <ac:picMkLst>
            <pc:docMk/>
            <pc:sldMk cId="164612477" sldId="257"/>
            <ac:picMk id="6" creationId="{FB00F625-4EE7-4C27-9ADD-9F9B4F5A052B}"/>
          </ac:picMkLst>
        </pc:picChg>
      </pc:sldChg>
      <pc:sldChg chg="modSp addAnim modAnim">
        <pc:chgData name="" userId="" providerId="" clId="Web-{C434150A-D2EF-443C-AAFC-C356441B061A}" dt="2019-07-08T18:49:07.829" v="124" actId="20577"/>
        <pc:sldMkLst>
          <pc:docMk/>
          <pc:sldMk cId="1436365805" sldId="260"/>
        </pc:sldMkLst>
        <pc:spChg chg="mod">
          <ac:chgData name="" userId="" providerId="" clId="Web-{C434150A-D2EF-443C-AAFC-C356441B061A}" dt="2019-07-08T18:49:07.829" v="124" actId="20577"/>
          <ac:spMkLst>
            <pc:docMk/>
            <pc:sldMk cId="1436365805" sldId="260"/>
            <ac:spMk id="4" creationId="{00000000-0000-0000-0000-000000000000}"/>
          </ac:spMkLst>
        </pc:spChg>
      </pc:sldChg>
      <pc:sldChg chg="modSp modNotes">
        <pc:chgData name="" userId="" providerId="" clId="Web-{C434150A-D2EF-443C-AAFC-C356441B061A}" dt="2019-07-08T18:49:55.845" v="129"/>
        <pc:sldMkLst>
          <pc:docMk/>
          <pc:sldMk cId="817977689" sldId="264"/>
        </pc:sldMkLst>
        <pc:spChg chg="mod">
          <ac:chgData name="" userId="" providerId="" clId="Web-{C434150A-D2EF-443C-AAFC-C356441B061A}" dt="2019-07-08T18:49:40.188" v="127" actId="20577"/>
          <ac:spMkLst>
            <pc:docMk/>
            <pc:sldMk cId="817977689" sldId="264"/>
            <ac:spMk id="5" creationId="{00000000-0000-0000-0000-000000000000}"/>
          </ac:spMkLst>
        </pc:spChg>
      </pc:sldChg>
      <pc:sldChg chg="addSp modSp addAnim modAnim modNotes">
        <pc:chgData name="" userId="" providerId="" clId="Web-{C434150A-D2EF-443C-AAFC-C356441B061A}" dt="2019-07-08T18:51:57.189" v="203"/>
        <pc:sldMkLst>
          <pc:docMk/>
          <pc:sldMk cId="466184806" sldId="265"/>
        </pc:sldMkLst>
        <pc:spChg chg="mod">
          <ac:chgData name="" userId="" providerId="" clId="Web-{C434150A-D2EF-443C-AAFC-C356441B061A}" dt="2019-07-08T18:51:16.689" v="179" actId="1076"/>
          <ac:spMkLst>
            <pc:docMk/>
            <pc:sldMk cId="466184806" sldId="265"/>
            <ac:spMk id="2" creationId="{00000000-0000-0000-0000-000000000000}"/>
          </ac:spMkLst>
        </pc:spChg>
        <pc:spChg chg="add mod">
          <ac:chgData name="" userId="" providerId="" clId="Web-{C434150A-D2EF-443C-AAFC-C356441B061A}" dt="2019-07-08T18:51:13.908" v="178" actId="1076"/>
          <ac:spMkLst>
            <pc:docMk/>
            <pc:sldMk cId="466184806" sldId="265"/>
            <ac:spMk id="4" creationId="{CCFA4C96-7626-407D-8D0B-F849C36D33FA}"/>
          </ac:spMkLst>
        </pc:spChg>
      </pc:sldChg>
      <pc:sldChg chg="modSp">
        <pc:chgData name="" userId="" providerId="" clId="Web-{C434150A-D2EF-443C-AAFC-C356441B061A}" dt="2019-07-08T18:52:33.580" v="220" actId="20577"/>
        <pc:sldMkLst>
          <pc:docMk/>
          <pc:sldMk cId="531021120" sldId="270"/>
        </pc:sldMkLst>
        <pc:spChg chg="mod">
          <ac:chgData name="" userId="" providerId="" clId="Web-{C434150A-D2EF-443C-AAFC-C356441B061A}" dt="2019-07-08T18:52:33.580" v="220" actId="20577"/>
          <ac:spMkLst>
            <pc:docMk/>
            <pc:sldMk cId="531021120" sldId="270"/>
            <ac:spMk id="8" creationId="{00000000-0000-0000-0000-000000000000}"/>
          </ac:spMkLst>
        </pc:spChg>
      </pc:sldChg>
      <pc:sldChg chg="modSp">
        <pc:chgData name="" userId="" providerId="" clId="Web-{C434150A-D2EF-443C-AAFC-C356441B061A}" dt="2019-07-08T18:52:24.658" v="214" actId="20577"/>
        <pc:sldMkLst>
          <pc:docMk/>
          <pc:sldMk cId="702324937" sldId="271"/>
        </pc:sldMkLst>
        <pc:spChg chg="mod">
          <ac:chgData name="" userId="" providerId="" clId="Web-{C434150A-D2EF-443C-AAFC-C356441B061A}" dt="2019-07-08T18:52:24.658" v="214" actId="20577"/>
          <ac:spMkLst>
            <pc:docMk/>
            <pc:sldMk cId="702324937" sldId="271"/>
            <ac:spMk id="3" creationId="{00000000-0000-0000-0000-000000000000}"/>
          </ac:spMkLst>
        </pc:spChg>
      </pc:sldChg>
      <pc:sldChg chg="modNotes">
        <pc:chgData name="" userId="" providerId="" clId="Web-{C434150A-D2EF-443C-AAFC-C356441B061A}" dt="2019-07-08T18:52:52.658" v="230"/>
        <pc:sldMkLst>
          <pc:docMk/>
          <pc:sldMk cId="442305134" sldId="277"/>
        </pc:sldMkLst>
      </pc:sldChg>
      <pc:sldChg chg="modNotes">
        <pc:chgData name="" userId="" providerId="" clId="Web-{C434150A-D2EF-443C-AAFC-C356441B061A}" dt="2019-07-08T18:53:17.471" v="237"/>
        <pc:sldMkLst>
          <pc:docMk/>
          <pc:sldMk cId="691075045" sldId="2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215CB1A-AF31-407C-8414-1E7378C343B1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24E4869-C8E2-4473-B097-11C558A6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0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300B03A-06C5-4DF3-812F-35FF94DAAE26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1510716-165E-4854-BC0B-0771A8C8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84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(2:30)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5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 – Let the students</a:t>
            </a:r>
            <a:r>
              <a:rPr lang="en-US" baseline="0" dirty="0"/>
              <a:t> explore these questions and how drivers might feel when they have somewhere important to be. Let them try to guess who the most important people are on the road. </a:t>
            </a:r>
          </a:p>
          <a:p>
            <a:r>
              <a:rPr lang="en-US" baseline="0" dirty="0"/>
              <a:t>These are meant to be rhetorical questions to get them thinking beyond the self.</a:t>
            </a:r>
          </a:p>
          <a:p>
            <a:endParaRPr lang="en-US" baseline="0" dirty="0"/>
          </a:p>
          <a:p>
            <a:r>
              <a:rPr lang="en-US" baseline="0" dirty="0"/>
              <a:t>(2:41)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11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 – Present</a:t>
            </a:r>
            <a:r>
              <a:rPr lang="en-US" baseline="0" dirty="0"/>
              <a:t> information and let the students record term in packet</a:t>
            </a:r>
          </a:p>
          <a:p>
            <a:endParaRPr lang="en-US" baseline="0" dirty="0"/>
          </a:p>
          <a:p>
            <a:r>
              <a:rPr lang="en-US" baseline="0" dirty="0"/>
              <a:t>(2:42)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2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 min – Present information and let students record terms in packet</a:t>
            </a:r>
          </a:p>
          <a:p>
            <a:endParaRPr lang="en-US" baseline="0" dirty="0"/>
          </a:p>
          <a:p>
            <a:r>
              <a:rPr lang="en-US" baseline="0" dirty="0"/>
              <a:t>(2:44)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2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 min – Ask students for their ideas on these two questions; Animations will cause them to appear one at a time.</a:t>
            </a:r>
          </a:p>
          <a:p>
            <a:endParaRPr lang="en-US" dirty="0"/>
          </a:p>
          <a:p>
            <a:r>
              <a:rPr lang="en-US" dirty="0"/>
              <a:t>(2:44)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27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0" dirty="0"/>
              <a:t> min – present information and allow students to record terms in packet</a:t>
            </a:r>
          </a:p>
          <a:p>
            <a:endParaRPr lang="en-US" baseline="0" dirty="0"/>
          </a:p>
          <a:p>
            <a:r>
              <a:rPr lang="en-US" baseline="0" dirty="0"/>
              <a:t>(2:45)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7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 </a:t>
            </a:r>
            <a:r>
              <a:rPr lang="en-US" baseline="0" dirty="0"/>
              <a:t>– Ask the students to raise their hand if they know what it means to be efficient. If so, choose a student to define it in their own words. Then present </a:t>
            </a:r>
            <a:r>
              <a:rPr lang="en-US" i="1" baseline="0" dirty="0"/>
              <a:t>our</a:t>
            </a:r>
            <a:r>
              <a:rPr lang="en-US" baseline="0" dirty="0"/>
              <a:t> definition of efficiency. </a:t>
            </a:r>
          </a:p>
          <a:p>
            <a:r>
              <a:rPr lang="en-US" baseline="0" dirty="0"/>
              <a:t>Call on one student to answer the question and then ask the room if they agree. Allow time for students to draw the queues in their packets.</a:t>
            </a:r>
          </a:p>
          <a:p>
            <a:endParaRPr lang="en-US" baseline="0" dirty="0"/>
          </a:p>
          <a:p>
            <a:r>
              <a:rPr lang="en-US" baseline="0" dirty="0"/>
              <a:t>(2:47)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47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1 min – Introduce Transit Trouble game and give a brief overview of the goals/concepts</a:t>
            </a:r>
          </a:p>
          <a:p>
            <a:endParaRPr lang="en-US" baseline="0" dirty="0"/>
          </a:p>
          <a:p>
            <a:r>
              <a:rPr lang="en-US" baseline="0" dirty="0"/>
              <a:t>(2:48)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99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 – Show the</a:t>
            </a:r>
            <a:r>
              <a:rPr lang="en-US" baseline="0" dirty="0"/>
              <a:t> students how to open the Transit Trouble files and play in </a:t>
            </a:r>
            <a:r>
              <a:rPr lang="en-US" b="1" baseline="0" dirty="0"/>
              <a:t>Arcade Mode</a:t>
            </a:r>
          </a:p>
          <a:p>
            <a:endParaRPr lang="en-US" baseline="0" dirty="0"/>
          </a:p>
          <a:p>
            <a:r>
              <a:rPr lang="en-US" baseline="0" dirty="0"/>
              <a:t>(2:49)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90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0" dirty="0"/>
              <a:t> min – Explain the frustration meter, timer, the traffic lights, how to get help, and view the street from different vantage points</a:t>
            </a:r>
          </a:p>
          <a:p>
            <a:endParaRPr lang="en-US" baseline="0" dirty="0"/>
          </a:p>
          <a:p>
            <a:r>
              <a:rPr lang="en-US" baseline="0" dirty="0"/>
              <a:t>(2:51)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27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 – Leave this on the screen until someone has received</a:t>
            </a:r>
            <a:r>
              <a:rPr lang="en-US" baseline="0" dirty="0"/>
              <a:t> the prize (hardhat &amp; sunglasses). Instruct everyone to STOP at the end of Level 4.</a:t>
            </a:r>
          </a:p>
          <a:p>
            <a:endParaRPr lang="en-US" baseline="0" dirty="0"/>
          </a:p>
          <a:p>
            <a:r>
              <a:rPr lang="en-US" baseline="0" dirty="0"/>
              <a:t>(3:01)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4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 min</a:t>
            </a:r>
          </a:p>
          <a:p>
            <a:endParaRPr lang="en-US" dirty="0"/>
          </a:p>
          <a:p>
            <a:r>
              <a:rPr lang="en-US" dirty="0"/>
              <a:t>(2:30)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50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 min – Present information and allow time for students to match terms to definitions in their packet; Have a few students answer the question (offer hints as necessary); Good Answers: After a concert, After a Razorback football game, etc.</a:t>
            </a:r>
          </a:p>
          <a:p>
            <a:endParaRPr lang="en-US" baseline="0" dirty="0"/>
          </a:p>
          <a:p>
            <a:r>
              <a:rPr lang="en-US" baseline="0" dirty="0"/>
              <a:t>(3:03)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60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 min</a:t>
            </a:r>
          </a:p>
          <a:p>
            <a:endParaRPr lang="en-US" dirty="0"/>
          </a:p>
          <a:p>
            <a:r>
              <a:rPr lang="en-US" dirty="0"/>
              <a:t>(3:03)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 – Present</a:t>
            </a:r>
            <a:r>
              <a:rPr lang="en-US" baseline="0" dirty="0"/>
              <a:t> information and allow time for students to match terms to definitions in packet</a:t>
            </a:r>
          </a:p>
          <a:p>
            <a:endParaRPr lang="en-US" baseline="0" dirty="0"/>
          </a:p>
          <a:p>
            <a:r>
              <a:rPr lang="en-US" baseline="0" dirty="0"/>
              <a:t>(3:05)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90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 – Introduce the</a:t>
            </a:r>
            <a:r>
              <a:rPr lang="en-US" baseline="0" dirty="0"/>
              <a:t> new parts of Transit Trouble for Levels 5+ including how to manually set the time and how to adjust different intersections</a:t>
            </a:r>
          </a:p>
          <a:p>
            <a:endParaRPr lang="en-US" baseline="0" dirty="0"/>
          </a:p>
          <a:p>
            <a:r>
              <a:rPr lang="en-US" baseline="0" dirty="0"/>
              <a:t>(3:06)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1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 – Converse</a:t>
            </a:r>
            <a:r>
              <a:rPr lang="en-US" baseline="0" dirty="0"/>
              <a:t> with the girls about how there are different kinds of measures of success in the game and in real life; We might be looking for high scores, efficiency, the least amount of frustration, or some combination of it all that completes the task at hand.</a:t>
            </a:r>
          </a:p>
          <a:p>
            <a:endParaRPr lang="en-US" baseline="0" dirty="0"/>
          </a:p>
          <a:p>
            <a:r>
              <a:rPr lang="en-US" baseline="0" dirty="0"/>
              <a:t>(3:16)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49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 min – Present information and allow time for students to match the terms to the definitions in their packet</a:t>
            </a:r>
          </a:p>
          <a:p>
            <a:endParaRPr lang="en-US" dirty="0"/>
          </a:p>
          <a:p>
            <a:r>
              <a:rPr lang="en-US" dirty="0">
                <a:cs typeface="Calibri"/>
              </a:rPr>
              <a:t>BACK TO PACKET FOR POP QUIZ!!!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(3:18)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02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 – Introduce Sam and explain that he is the only one at this</a:t>
            </a:r>
            <a:r>
              <a:rPr lang="en-US" baseline="0" dirty="0"/>
              <a:t> intersection – there are no cars behind him or around him. </a:t>
            </a:r>
          </a:p>
          <a:p>
            <a:endParaRPr lang="en-US" baseline="0" dirty="0"/>
          </a:p>
          <a:p>
            <a:r>
              <a:rPr lang="en-US" baseline="0" dirty="0"/>
              <a:t>Explain how </a:t>
            </a:r>
            <a:r>
              <a:rPr lang="en-US" i="1" baseline="0" dirty="0"/>
              <a:t>actuated signal control </a:t>
            </a:r>
            <a:r>
              <a:rPr lang="en-US" baseline="0" dirty="0"/>
              <a:t>will automatically detect Sam’s car and change the light from red to green for him.</a:t>
            </a:r>
          </a:p>
          <a:p>
            <a:endParaRPr lang="en-US" baseline="0" dirty="0"/>
          </a:p>
          <a:p>
            <a:r>
              <a:rPr lang="en-US" baseline="0" dirty="0"/>
              <a:t>(3:19)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40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min</a:t>
            </a:r>
            <a:r>
              <a:rPr lang="en-US" baseline="0" dirty="0"/>
              <a:t> -- </a:t>
            </a:r>
            <a:r>
              <a:rPr lang="en-US" dirty="0"/>
              <a:t>Transition to the CVEG Lounge // Instruct them to sit in their groups</a:t>
            </a:r>
          </a:p>
          <a:p>
            <a:endParaRPr lang="en-US" dirty="0"/>
          </a:p>
          <a:p>
            <a:r>
              <a:rPr lang="en-US" dirty="0"/>
              <a:t>(3:25)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Keep these notes for conversation in the CVEG lounge:</a:t>
            </a:r>
          </a:p>
          <a:p>
            <a:endParaRPr lang="en-US" baseline="0" dirty="0"/>
          </a:p>
          <a:p>
            <a:r>
              <a:rPr lang="en-US" baseline="0" dirty="0"/>
              <a:t>BENEFITS OF ROUNDABOUTS DISCUSSION:</a:t>
            </a:r>
          </a:p>
          <a:p>
            <a:r>
              <a:rPr lang="en-US" dirty="0"/>
              <a:t>Traffic from all directions can continue travelling in all directions, just like a standard four-way</a:t>
            </a:r>
          </a:p>
          <a:p>
            <a:r>
              <a:rPr lang="en-US" dirty="0"/>
              <a:t>Roundabouts significantly minimize delay when properly placed; Cars rarely have to stop for long periods of time</a:t>
            </a:r>
          </a:p>
          <a:p>
            <a:r>
              <a:rPr lang="en-US" dirty="0"/>
              <a:t>Roundabouts, while still prone to collisions, minimize serious collisions because they are rear-end collisions</a:t>
            </a:r>
            <a:r>
              <a:rPr lang="en-US" baseline="0" dirty="0"/>
              <a:t> (</a:t>
            </a:r>
            <a:r>
              <a:rPr lang="en-US" dirty="0"/>
              <a:t>rather than T-bone)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60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</a:t>
            </a:r>
            <a:r>
              <a:rPr lang="en-US" baseline="0" dirty="0"/>
              <a:t> AS POSTER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0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</a:t>
            </a:r>
            <a:r>
              <a:rPr lang="en-US" baseline="0" dirty="0"/>
              <a:t> AS POSTER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 – We each introduce ourselves with one fun fact and our specialty</a:t>
            </a:r>
          </a:p>
          <a:p>
            <a:r>
              <a:rPr lang="en-US" dirty="0"/>
              <a:t>Example:</a:t>
            </a:r>
            <a:r>
              <a:rPr lang="en-US" baseline="0" dirty="0"/>
              <a:t> I’m Mariah Crews and I am working on my Bachelors Degree in Civil Engineering and when I was younger, I used to play a computer game called Roller Coaster Tycoon and build an entire theme park in the game. When I grow up, I hope to design transportation systems and roadways.</a:t>
            </a:r>
          </a:p>
          <a:p>
            <a:endParaRPr lang="en-US" baseline="0" dirty="0"/>
          </a:p>
          <a:p>
            <a:r>
              <a:rPr lang="en-US" baseline="0" dirty="0"/>
              <a:t>(2:32)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9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1 min – Ask this questions and follow-up questions as needed that will make students think about transportation infrastructure on a large scale:</a:t>
            </a:r>
          </a:p>
          <a:p>
            <a:pPr marL="233218" indent="-233218">
              <a:buAutoNum type="arabicPeriod"/>
            </a:pPr>
            <a:r>
              <a:rPr lang="en-US" baseline="0" dirty="0"/>
              <a:t>When you go to the movies, how do you get there?</a:t>
            </a:r>
          </a:p>
          <a:p>
            <a:pPr marL="233218" indent="-233218">
              <a:buAutoNum type="arabicPeriod"/>
            </a:pPr>
            <a:r>
              <a:rPr lang="en-US" baseline="0" dirty="0"/>
              <a:t>What if there were no roads?</a:t>
            </a:r>
          </a:p>
          <a:p>
            <a:pPr marL="233218" indent="-233218">
              <a:buAutoNum type="arabicPeriod"/>
            </a:pPr>
            <a:r>
              <a:rPr lang="en-US" baseline="0" dirty="0"/>
              <a:t>What if there were no sidewalks to walk or bike?</a:t>
            </a:r>
          </a:p>
          <a:p>
            <a:r>
              <a:rPr lang="en-US" baseline="0" dirty="0"/>
              <a:t>Etc.</a:t>
            </a:r>
          </a:p>
          <a:p>
            <a:endParaRPr lang="en-US" baseline="0" dirty="0"/>
          </a:p>
          <a:p>
            <a:r>
              <a:rPr lang="en-US" baseline="0" dirty="0"/>
              <a:t>(2:33)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0 min – Ask this question and let each student tell you their favorite color; Make a tally on the board for each one that likes blue, green, etc.</a:t>
            </a:r>
          </a:p>
          <a:p>
            <a:endParaRPr lang="en-US" baseline="0" dirty="0"/>
          </a:p>
          <a:p>
            <a:r>
              <a:rPr lang="en-US" baseline="0" dirty="0"/>
              <a:t>(2:33)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6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 –</a:t>
            </a:r>
            <a:r>
              <a:rPr lang="en-US" baseline="0" dirty="0"/>
              <a:t> Pick out a few students to tell you what their color might make other people think of</a:t>
            </a:r>
          </a:p>
          <a:p>
            <a:endParaRPr lang="en-US" baseline="0" dirty="0"/>
          </a:p>
          <a:p>
            <a:r>
              <a:rPr lang="en-US" baseline="0" dirty="0"/>
              <a:t>(2:34)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7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 -- Introduce the</a:t>
            </a:r>
            <a:r>
              <a:rPr lang="en-US" baseline="0" dirty="0"/>
              <a:t> basic traffic stop colors to the students and explain how they communicate to drivers on the road. </a:t>
            </a:r>
          </a:p>
          <a:p>
            <a:r>
              <a:rPr lang="en-US" baseline="0" dirty="0"/>
              <a:t>Ask them what blue might signal to drivers on the road. Good Answers: Handicap Accessibility, General Information for food/gas, Hospital</a:t>
            </a:r>
          </a:p>
          <a:p>
            <a:r>
              <a:rPr lang="en-US" baseline="0" dirty="0"/>
              <a:t>Ask them what orange might signal to drivers on the road. Good Answers: Construction, Detour</a:t>
            </a:r>
          </a:p>
          <a:p>
            <a:endParaRPr lang="en-US" baseline="0" dirty="0"/>
          </a:p>
          <a:p>
            <a:r>
              <a:rPr lang="en-US" baseline="0" dirty="0"/>
              <a:t>(2:36)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2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0" dirty="0"/>
              <a:t> min – Explain what yellow and white lines mean on the road</a:t>
            </a:r>
          </a:p>
          <a:p>
            <a:endParaRPr lang="en-US" baseline="0" dirty="0"/>
          </a:p>
          <a:p>
            <a:r>
              <a:rPr lang="en-US" baseline="0" dirty="0"/>
              <a:t>(2:37)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21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0" dirty="0"/>
              <a:t> min – Present information and allow time for students to record terms in their packet</a:t>
            </a:r>
          </a:p>
          <a:p>
            <a:endParaRPr lang="en-US" baseline="0" dirty="0"/>
          </a:p>
          <a:p>
            <a:r>
              <a:rPr lang="en-US" baseline="0" dirty="0"/>
              <a:t>(2:39)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0716-165E-4854-BC0B-0771A8C8DC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917564-008D-4E32-BE04-A490C3B4F319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3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16F9-2B4F-4EA4-B70D-3CC48177984C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2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4F85-D848-4C32-87FA-EA9B765CA6A8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9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C54A-A12C-427A-938E-7076B45B1D01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46D8-971B-4F3D-AADD-517EFE9FF6DF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8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6175-4614-4B62-AD2F-01B1070D6DB9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07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AFB6-C9CF-41B2-8148-4DB70D54DFFB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26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4FB3-A3F4-4282-811A-31894F2C6604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1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6B68-1221-400F-A125-96994D746CAD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8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6D3-D979-4F6B-9F12-440E85AB3827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58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9EED-BF62-4DE8-8450-B52D0BBEFA0B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2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3204A90-BC66-4464-829C-A926942755BE}" type="datetime1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7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microsoft.com/office/2007/relationships/hdphoto" Target="../media/hdphoto3.wdp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580624"/>
            <a:ext cx="9966960" cy="2926080"/>
          </a:xfrm>
        </p:spPr>
        <p:txBody>
          <a:bodyPr/>
          <a:lstStyle/>
          <a:p>
            <a:r>
              <a:rPr lang="en-US" dirty="0"/>
              <a:t>introduction to transportation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522" y="3954575"/>
            <a:ext cx="8767860" cy="1388165"/>
          </a:xfrm>
        </p:spPr>
        <p:txBody>
          <a:bodyPr>
            <a:normAutofit/>
          </a:bodyPr>
          <a:lstStyle/>
          <a:p>
            <a:r>
              <a:rPr lang="en-US" dirty="0"/>
              <a:t>Maritime Transportation Research and Education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78" y="4837176"/>
            <a:ext cx="2781282" cy="1606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03" y="4940404"/>
            <a:ext cx="2776562" cy="145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69" y="4850892"/>
            <a:ext cx="2776387" cy="16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WHEN WE’RE STUCK AT A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/>
              <a:t>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960" y="1499616"/>
            <a:ext cx="8650223" cy="4663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 b="1" i="1" dirty="0"/>
              <a:t>and we have somewhere important to be…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0392" y="2478024"/>
            <a:ext cx="101681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do we feel?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are we thinking?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Should other people at the intersection get to go first?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Who is most important at the intersection?</a:t>
            </a:r>
          </a:p>
          <a:p>
            <a:endParaRPr lang="en-US" sz="2800" dirty="0"/>
          </a:p>
          <a:p>
            <a:pPr algn="r"/>
            <a:r>
              <a:rPr lang="en-US" sz="2800" b="1" i="1" dirty="0"/>
              <a:t>…and why?</a:t>
            </a:r>
            <a:r>
              <a:rPr lang="en-US" sz="2800" dirty="0"/>
              <a:t>			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71" y="3090672"/>
            <a:ext cx="4022725" cy="40227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5310" y="6265779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WHILE IT MAY BE FRUSTRATING…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272" y="1783080"/>
            <a:ext cx="9872871" cy="6766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i="1" dirty="0"/>
              <a:t>our first priority as transportation engineers is </a:t>
            </a:r>
            <a:r>
              <a:rPr lang="en-US" sz="2800" b="1" u="sng" dirty="0"/>
              <a:t>SAFETY</a:t>
            </a:r>
            <a:r>
              <a:rPr lang="en-US" sz="28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12" y="2798064"/>
            <a:ext cx="3044952" cy="304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700528"/>
            <a:ext cx="683971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/>
              <a:t>SAFETY</a:t>
            </a:r>
            <a:r>
              <a:rPr lang="en-US" sz="2800" dirty="0"/>
              <a:t> includes making our intersections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Consistent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Predictable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Efficient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5411" y="6181344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z="1600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BUT WE ALSO DON’T WANT PEOPLE WAITING UNNECESSARILY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501870"/>
            <a:ext cx="1395354" cy="3051070"/>
          </a:xfrm>
        </p:spPr>
      </p:pic>
      <p:sp>
        <p:nvSpPr>
          <p:cNvPr id="5" name="TextBox 4"/>
          <p:cNvSpPr txBox="1"/>
          <p:nvPr/>
        </p:nvSpPr>
        <p:spPr>
          <a:xfrm>
            <a:off x="3913632" y="2328134"/>
            <a:ext cx="7379208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i="1" dirty="0"/>
              <a:t>When people are stopped at a red light, it causes what is referred to as a </a:t>
            </a:r>
            <a:r>
              <a:rPr lang="en-US" sz="2800" b="1" i="1" dirty="0"/>
              <a:t>delay</a:t>
            </a:r>
            <a:r>
              <a:rPr lang="en-US" sz="2800" i="1" dirty="0"/>
              <a:t>.</a:t>
            </a:r>
          </a:p>
          <a:p>
            <a:endParaRPr lang="en-US" sz="2800" i="1" dirty="0"/>
          </a:p>
          <a:p>
            <a:r>
              <a:rPr lang="en-US" sz="2800" i="1" dirty="0"/>
              <a:t>The time it takes for the light to complete both the red and green phases is called a </a:t>
            </a:r>
            <a:r>
              <a:rPr lang="en-US" sz="2800" b="1" i="1" dirty="0"/>
              <a:t>cycle</a:t>
            </a:r>
            <a:r>
              <a:rPr lang="en-US" sz="2800" i="1" dirty="0"/>
              <a:t>.</a:t>
            </a:r>
          </a:p>
          <a:p>
            <a:endParaRPr lang="en-US" sz="2800" i="1" dirty="0"/>
          </a:p>
          <a:p>
            <a:endParaRPr lang="en-US" sz="2800" i="1" dirty="0"/>
          </a:p>
          <a:p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65411" y="6205540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260" y="1327203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What happens if we </a:t>
            </a:r>
            <a:br>
              <a:rPr lang="en-US" sz="6000" b="1" dirty="0"/>
            </a:br>
            <a:r>
              <a:rPr lang="en-US" sz="6000" b="1" dirty="0"/>
              <a:t>have a really long cycle?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43346" y="6196396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A4C96-7626-407D-8D0B-F849C36D33FA}"/>
              </a:ext>
            </a:extLst>
          </p:cNvPr>
          <p:cNvSpPr txBox="1"/>
          <p:nvPr/>
        </p:nvSpPr>
        <p:spPr>
          <a:xfrm>
            <a:off x="1647645" y="3890513"/>
            <a:ext cx="873855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What happens if we have a really short cycle?</a:t>
            </a:r>
          </a:p>
        </p:txBody>
      </p:sp>
    </p:spTree>
    <p:extLst>
      <p:ext uri="{BB962C8B-B14F-4D97-AF65-F5344CB8AC3E}">
        <p14:creationId xmlns:p14="http://schemas.microsoft.com/office/powerpoint/2010/main" val="4661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9969"/>
            <a:ext cx="12286561" cy="135636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IF THE LIGHT STAYS RED FOR A LONG TIME, </a:t>
            </a:r>
            <a:br>
              <a:rPr lang="en-US" b="1" dirty="0"/>
            </a:br>
            <a:r>
              <a:rPr lang="en-US" b="1" dirty="0"/>
              <a:t>CARS BEGIN TO FORM A LINE.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9" y="4894683"/>
            <a:ext cx="691860" cy="1512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9" y="5289610"/>
            <a:ext cx="2113958" cy="1221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25" y="5347219"/>
            <a:ext cx="2110370" cy="1106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94" y="5268760"/>
            <a:ext cx="2110237" cy="1242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03" y="5431536"/>
            <a:ext cx="2021787" cy="11876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0133" y="3748034"/>
            <a:ext cx="874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This is referred to as a </a:t>
            </a:r>
            <a:r>
              <a:rPr lang="en-US" sz="2800" b="1" i="1" dirty="0"/>
              <a:t>queue</a:t>
            </a:r>
            <a:r>
              <a:rPr lang="en-US" sz="2800" i="1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4" y="5268760"/>
            <a:ext cx="2110237" cy="1242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53" y="5431536"/>
            <a:ext cx="2021787" cy="11876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48798" y="6224936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6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E F F I C I E N C 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76237"/>
            <a:ext cx="10616184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i="1" dirty="0"/>
              <a:t>Efficiency</a:t>
            </a:r>
            <a:r>
              <a:rPr lang="en-US" sz="2800" i="1" dirty="0"/>
              <a:t> refers to the ability of the traffic signal timing </a:t>
            </a:r>
          </a:p>
          <a:p>
            <a:pPr marL="45720" indent="0">
              <a:buNone/>
            </a:pPr>
            <a:r>
              <a:rPr lang="en-US" sz="2800" i="1" dirty="0"/>
              <a:t>to minimize the queue.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920" y="5138928"/>
            <a:ext cx="499495" cy="1092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0" y="5140582"/>
            <a:ext cx="1913094" cy="1105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10" y="5343912"/>
            <a:ext cx="1612786" cy="845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18" y="5217153"/>
            <a:ext cx="1770016" cy="1041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53" y="5412128"/>
            <a:ext cx="1542099" cy="905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9566" y="5138928"/>
            <a:ext cx="499495" cy="1092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815" y="5132387"/>
            <a:ext cx="1913094" cy="11052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920" y="4293195"/>
            <a:ext cx="163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29566" y="4323767"/>
            <a:ext cx="289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3286456"/>
            <a:ext cx="9365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If both traffic lights have the same amount of cars traveling down their road, which traffic light’s timing must be more efficient?</a:t>
            </a:r>
          </a:p>
          <a:p>
            <a:r>
              <a:rPr lang="en-US" sz="2400" b="1" dirty="0"/>
              <a:t>						1 or 2?</a:t>
            </a:r>
          </a:p>
          <a:p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9061" y="5188614"/>
            <a:ext cx="1767993" cy="104250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198692" y="6231120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5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Y O U R    T U R 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65" y="2057400"/>
            <a:ext cx="7179733" cy="4038600"/>
          </a:xfrm>
          <a:ln w="7620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65411" y="6223828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35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ON YOUR DESKTOP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94382"/>
            <a:ext cx="987287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US" b="1" dirty="0"/>
              <a:t>1. Click on the Transit Trouble game</a:t>
            </a:r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r>
              <a:rPr lang="en-US" b="1" dirty="0"/>
              <a:t>2. Click on Play!</a:t>
            </a:r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r>
              <a:rPr lang="en-US" b="1" dirty="0"/>
              <a:t>3. Choose Arcade Mode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84" y="3102102"/>
            <a:ext cx="3104439" cy="3081528"/>
          </a:xfrm>
          <a:prstGeom prst="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61" y="3139806"/>
            <a:ext cx="2686347" cy="2999755"/>
          </a:xfrm>
          <a:prstGeom prst="rect">
            <a:avLst/>
          </a:prstGeom>
          <a:ln w="1143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2762" y="6183630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2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571" y="24604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H O W    T O    P L A 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54" y="1547318"/>
            <a:ext cx="8613753" cy="4814074"/>
          </a:xfrm>
          <a:ln w="762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63981" y="6178829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9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1548479"/>
            <a:ext cx="9966960" cy="2926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/>
              <a:t>FIRST ONE TO </a:t>
            </a:r>
          </a:p>
          <a:p>
            <a:pPr algn="ctr">
              <a:lnSpc>
                <a:spcPct val="100000"/>
              </a:lnSpc>
            </a:pPr>
            <a:r>
              <a:rPr lang="en-US" sz="4800" b="1" dirty="0"/>
              <a:t>COMPLETE </a:t>
            </a:r>
          </a:p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00B050"/>
                </a:solidFill>
              </a:rPr>
              <a:t>LEVEL </a:t>
            </a:r>
            <a:r>
              <a:rPr lang="en-US" sz="7200" b="1" dirty="0">
                <a:solidFill>
                  <a:srgbClr val="00B050"/>
                </a:solidFill>
              </a:rPr>
              <a:t>4 </a:t>
            </a:r>
          </a:p>
          <a:p>
            <a:pPr algn="ctr">
              <a:lnSpc>
                <a:spcPct val="100000"/>
              </a:lnSpc>
            </a:pPr>
            <a:r>
              <a:rPr lang="en-US" sz="4800" b="1" dirty="0"/>
              <a:t>GETS A PRIZE!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38563" y="6232972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874776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Want to answer? Have a question?</a:t>
            </a:r>
            <a:br>
              <a:rPr lang="en-US" b="1" dirty="0"/>
            </a:br>
            <a:r>
              <a:rPr lang="en-US" b="1" dirty="0"/>
              <a:t>PLEASE RAISE YOUR HAND.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30" y="2709778"/>
            <a:ext cx="4518660" cy="307826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83699" y="6223828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59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MANUAL TRAFFIC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dirty="0"/>
              <a:t>Levels 1-4 involve </a:t>
            </a:r>
            <a:r>
              <a:rPr lang="en-US" sz="2400" b="1" dirty="0"/>
              <a:t>manual traffic control</a:t>
            </a:r>
            <a:r>
              <a:rPr lang="en-US" sz="2400" dirty="0"/>
              <a:t>, meaning that an individual is changing the traffic signals as they observe the traffic’s behavior and based on its current needs.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 algn="ctr">
              <a:buNone/>
            </a:pPr>
            <a:r>
              <a:rPr lang="en-US" sz="2400" b="1" i="1" dirty="0"/>
              <a:t>Can you think of a time that you have seen manual traffic control?</a:t>
            </a:r>
          </a:p>
          <a:p>
            <a:pPr marL="45720" indent="0" algn="ctr">
              <a:buNone/>
            </a:pPr>
            <a:r>
              <a:rPr lang="en-US" sz="2400" dirty="0"/>
              <a:t>	*</a:t>
            </a:r>
            <a:r>
              <a:rPr lang="en-US" sz="2000" i="1" dirty="0"/>
              <a:t>Hint: Stoplights don’t normally operate this way, but people do.</a:t>
            </a:r>
          </a:p>
          <a:p>
            <a:pPr marL="45720" indent="0" algn="ctr">
              <a:buNone/>
            </a:pPr>
            <a:endParaRPr lang="en-US" sz="2000" i="1" dirty="0"/>
          </a:p>
          <a:p>
            <a:pPr marL="45720" indent="0">
              <a:buNone/>
            </a:pP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2762" y="6187440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4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68" y="188352"/>
            <a:ext cx="4376252" cy="6524594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70778" y="6347821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2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FIXED-TIME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/>
              <a:t>Levels 5+ involve </a:t>
            </a:r>
            <a:r>
              <a:rPr lang="en-US" sz="2400" b="1" dirty="0"/>
              <a:t>fixed-time control</a:t>
            </a:r>
            <a:r>
              <a:rPr lang="en-US" sz="2400" dirty="0"/>
              <a:t>, which means that the phases of stoplights last the same amount of time every time and are pre-set. These phase times are based off of historical data.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dirty="0"/>
              <a:t>If done correctly, fixed-time control can be a more </a:t>
            </a:r>
            <a:r>
              <a:rPr lang="en-US" sz="2400" i="1" dirty="0"/>
              <a:t>efficient</a:t>
            </a:r>
            <a:r>
              <a:rPr lang="en-US" sz="2400" dirty="0"/>
              <a:t> method than manual traffic control.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b="1" i="1" dirty="0"/>
              <a:t>Let’s give it a try!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2762" y="6187440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74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515" y="509016"/>
            <a:ext cx="10771632" cy="13563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NEW OPTIONS IN THE </a:t>
            </a:r>
            <a:br>
              <a:rPr lang="en-US" sz="4000" b="1" dirty="0"/>
            </a:br>
            <a:r>
              <a:rPr lang="en-US" sz="4000" b="1" dirty="0"/>
              <a:t>BOTTOM LEFT CORNER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47" y="2057400"/>
            <a:ext cx="7254969" cy="4038600"/>
          </a:xfrm>
          <a:ln w="7620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70778" y="6214684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9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65408" y="6196396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2628" y="694248"/>
            <a:ext cx="71091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WHO COMPLETED ALL THE 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STAGES THE QUICKEST?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5216" y="2722047"/>
            <a:ext cx="9043950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WHO HAD THE LEAST AMOUNT OF </a:t>
            </a:r>
          </a:p>
          <a:p>
            <a:pPr algn="ctr"/>
            <a:r>
              <a:rPr lang="en-US" sz="4400" b="1" cap="none" spc="0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FRUSTRATION ON THEIR METER?</a:t>
            </a:r>
          </a:p>
        </p:txBody>
      </p:sp>
      <p:sp>
        <p:nvSpPr>
          <p:cNvPr id="8" name="Rectangle 7"/>
          <p:cNvSpPr/>
          <p:nvPr/>
        </p:nvSpPr>
        <p:spPr>
          <a:xfrm>
            <a:off x="1960610" y="4749846"/>
            <a:ext cx="8513164" cy="144655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WHO SUCCESSFULLY </a:t>
            </a:r>
          </a:p>
          <a:p>
            <a:pPr algn="ctr"/>
            <a:r>
              <a:rPr lang="en-US" sz="4400" b="1" cap="none" spc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COMPLETED ALL </a:t>
            </a:r>
            <a:r>
              <a:rPr lang="en-US" sz="4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EIGHT STAGES</a:t>
            </a:r>
            <a:r>
              <a:rPr lang="en-US" sz="4400" b="1" cap="none" spc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10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ACTUATED SIGNAL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135" y="2487058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en-US" sz="2400" b="1" dirty="0"/>
              <a:t>Actuated signal control </a:t>
            </a:r>
            <a:r>
              <a:rPr lang="en-US" sz="2400" dirty="0"/>
              <a:t>uses</a:t>
            </a:r>
            <a:r>
              <a:rPr lang="en-US" sz="2400" b="1" dirty="0"/>
              <a:t> </a:t>
            </a:r>
            <a:r>
              <a:rPr lang="en-US" sz="2400" dirty="0"/>
              <a:t>sensors to detect cars (like a giant metal detector), which changes the traffic lights to avoid </a:t>
            </a:r>
            <a:r>
              <a:rPr lang="en-US" sz="2400" i="1" dirty="0"/>
              <a:t>delays</a:t>
            </a:r>
            <a:r>
              <a:rPr lang="en-US" sz="2400" dirty="0"/>
              <a:t>.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dirty="0"/>
              <a:t>This technology is complex and expensive, but is the most </a:t>
            </a:r>
            <a:r>
              <a:rPr lang="en-US" sz="2400" i="1" dirty="0"/>
              <a:t>efficient</a:t>
            </a:r>
            <a:r>
              <a:rPr lang="en-US" sz="2400" dirty="0"/>
              <a:t> method by which traffic is controlled today.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14321" y="6232972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05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143346" y="6196396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85" y="761988"/>
            <a:ext cx="6096012" cy="6096012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rot="7069861">
            <a:off x="3712685" y="2093205"/>
            <a:ext cx="341523" cy="103558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4230" y="1134737"/>
            <a:ext cx="31992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THIS IS SAM</a:t>
            </a:r>
          </a:p>
        </p:txBody>
      </p:sp>
      <p:sp>
        <p:nvSpPr>
          <p:cNvPr id="6" name="Up Arrow 5"/>
          <p:cNvSpPr/>
          <p:nvPr/>
        </p:nvSpPr>
        <p:spPr>
          <a:xfrm rot="15159880">
            <a:off x="9022815" y="2635372"/>
            <a:ext cx="374574" cy="1232047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63372" y="620743"/>
            <a:ext cx="368619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SAM IS THE ONLY ONE AT THIS LIGHT 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0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 THE CVEG LOUNGE!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59280"/>
            <a:ext cx="4754880" cy="4023360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1800" b="1" dirty="0"/>
              <a:t>OVERVIEW: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en-US" sz="2000" dirty="0"/>
              <a:t>Live Simulation with Manual Signal Timing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en-US" sz="2000" dirty="0"/>
              <a:t>Live Simulation with Fixed-Time Control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en-US" sz="2000" dirty="0"/>
              <a:t>Introduction of Roundabouts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09" y="1965960"/>
            <a:ext cx="3810000" cy="381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5411" y="6205540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870960"/>
            <a:ext cx="4507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 WILL NEED: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packet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pencil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personal belongings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traffic route assignment taped to the bottom of your chair</a:t>
            </a:r>
          </a:p>
        </p:txBody>
      </p:sp>
    </p:spTree>
    <p:extLst>
      <p:ext uri="{BB962C8B-B14F-4D97-AF65-F5344CB8AC3E}">
        <p14:creationId xmlns:p14="http://schemas.microsoft.com/office/powerpoint/2010/main" val="6910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71" y="609600"/>
            <a:ext cx="10104120" cy="1356360"/>
          </a:xfrm>
        </p:spPr>
        <p:txBody>
          <a:bodyPr/>
          <a:lstStyle/>
          <a:p>
            <a:pPr algn="ctr"/>
            <a:r>
              <a:rPr lang="en-US" b="1" dirty="0"/>
              <a:t>FOUR-WAY INTERSECTIONS</a:t>
            </a:r>
          </a:p>
        </p:txBody>
      </p:sp>
      <p:pic>
        <p:nvPicPr>
          <p:cNvPr id="6" name="Content Placeholder 5" descr="visual design - Software that can create an intersection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13" y="1965960"/>
            <a:ext cx="4038600" cy="4038600"/>
          </a:xfrm>
          <a:ln w="76200">
            <a:solidFill>
              <a:schemeClr val="tx1"/>
            </a:solidFill>
          </a:ln>
        </p:spPr>
      </p:pic>
      <p:pic>
        <p:nvPicPr>
          <p:cNvPr id="4" name="Content Placeholder 11" descr="Roundabout - Wikipedia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77" y="1965960"/>
            <a:ext cx="4066287" cy="40662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0218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UNDER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552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STREET SIGN KEY: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LINE KEY:</a:t>
            </a:r>
          </a:p>
          <a:p>
            <a:pPr marL="45720" indent="0">
              <a:buNone/>
            </a:pPr>
            <a:r>
              <a:rPr lang="en-US" dirty="0"/>
              <a:t>		Cars may </a:t>
            </a:r>
            <a:r>
              <a:rPr lang="en-US" i="1" dirty="0"/>
              <a:t>not</a:t>
            </a:r>
            <a:r>
              <a:rPr lang="en-US" dirty="0"/>
              <a:t> switch lanes</a:t>
            </a:r>
          </a:p>
          <a:p>
            <a:pPr marL="45720" indent="0">
              <a:buNone/>
            </a:pPr>
            <a:r>
              <a:rPr lang="en-US" dirty="0"/>
              <a:t>		Cars may switch lanes</a:t>
            </a:r>
          </a:p>
          <a:p>
            <a:pPr marL="4572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769837" y="5781328"/>
            <a:ext cx="947451" cy="3676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69837" y="6235085"/>
            <a:ext cx="947450" cy="0"/>
          </a:xfrm>
          <a:prstGeom prst="line">
            <a:avLst/>
          </a:prstGeom>
          <a:ln w="508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133" y="3396409"/>
            <a:ext cx="3777867" cy="3777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00" y="2526970"/>
            <a:ext cx="643570" cy="643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78" y="3284564"/>
            <a:ext cx="711092" cy="711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35" y="3324656"/>
            <a:ext cx="637087" cy="637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92" y="2526970"/>
            <a:ext cx="662178" cy="662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35" y="4084027"/>
            <a:ext cx="656618" cy="656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71" y="4149256"/>
            <a:ext cx="746627" cy="6570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4598" y="2524209"/>
            <a:ext cx="242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Cars may not enter this side of traffic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76081" y="3284564"/>
            <a:ext cx="262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upcoming intersection is a roundabout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4598" y="4072624"/>
            <a:ext cx="320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Cars are not required to stop but need to be aware of others and the right-of-way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3636" y="2557628"/>
            <a:ext cx="3260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There is a traffic signal ahead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0457" y="3396409"/>
            <a:ext cx="3448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Drivers may not drive faster this speed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0457" y="4149256"/>
            <a:ext cx="278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Cars must come to a </a:t>
            </a:r>
          </a:p>
          <a:p>
            <a:r>
              <a:rPr lang="en-US" sz="1600" dirty="0"/>
              <a:t>complete stop</a:t>
            </a:r>
          </a:p>
        </p:txBody>
      </p:sp>
    </p:spTree>
    <p:extLst>
      <p:ext uri="{BB962C8B-B14F-4D97-AF65-F5344CB8AC3E}">
        <p14:creationId xmlns:p14="http://schemas.microsoft.com/office/powerpoint/2010/main" val="240175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35" y="4297659"/>
            <a:ext cx="2235003" cy="2235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369557"/>
            <a:ext cx="9875520" cy="1356360"/>
          </a:xfrm>
        </p:spPr>
        <p:txBody>
          <a:bodyPr/>
          <a:lstStyle/>
          <a:p>
            <a:pPr algn="ctr"/>
            <a:r>
              <a:rPr lang="en-US" sz="6000" b="1" dirty="0"/>
              <a:t>INTRODUCTIONS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186" y="1803112"/>
            <a:ext cx="9872871" cy="45598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800" b="1" dirty="0"/>
              <a:t>Sarah Hernandez, Ph.D.</a:t>
            </a:r>
          </a:p>
          <a:p>
            <a:r>
              <a:rPr lang="en-US" dirty="0"/>
              <a:t>Assistant Professor, Department of Civil Engineering</a:t>
            </a:r>
          </a:p>
          <a:p>
            <a:pPr marL="45720" indent="0">
              <a:buNone/>
            </a:pPr>
            <a:r>
              <a:rPr lang="en-US" sz="2800" b="1" dirty="0" err="1"/>
              <a:t>Taslima</a:t>
            </a:r>
            <a:r>
              <a:rPr lang="en-US" sz="2800" b="1" dirty="0"/>
              <a:t> </a:t>
            </a:r>
            <a:r>
              <a:rPr lang="en-US" sz="2800" b="1" dirty="0" err="1"/>
              <a:t>Akter</a:t>
            </a:r>
            <a:endParaRPr lang="en-US" sz="2800" b="1" dirty="0"/>
          </a:p>
          <a:p>
            <a:r>
              <a:rPr lang="en-US" dirty="0"/>
              <a:t>Ph.D. Candidate, Department of Civil Engineering</a:t>
            </a:r>
          </a:p>
          <a:p>
            <a:pPr marL="45720" indent="0">
              <a:buNone/>
            </a:pPr>
            <a:r>
              <a:rPr lang="en-US" sz="2800" b="1" dirty="0"/>
              <a:t>Karla Diaz-Corro</a:t>
            </a:r>
          </a:p>
          <a:p>
            <a:r>
              <a:rPr lang="en-US" dirty="0"/>
              <a:t>Masters Student, Department of Civil Engineering</a:t>
            </a:r>
          </a:p>
          <a:p>
            <a:pPr marL="45720" indent="0">
              <a:buNone/>
            </a:pPr>
            <a:r>
              <a:rPr lang="en-US" sz="2800" b="1" dirty="0"/>
              <a:t>Mariah Crews</a:t>
            </a:r>
          </a:p>
          <a:p>
            <a:r>
              <a:rPr lang="en-US" dirty="0"/>
              <a:t>Undergraduate Student, Department of Civil Engineering</a:t>
            </a:r>
          </a:p>
          <a:p>
            <a:pPr marL="45720" indent="0">
              <a:buNone/>
            </a:pPr>
            <a:r>
              <a:rPr lang="en-US" sz="2800" b="1" dirty="0"/>
              <a:t>Beth Francis</a:t>
            </a:r>
          </a:p>
          <a:p>
            <a:r>
              <a:rPr lang="en-US" dirty="0"/>
              <a:t>Undergraduate Student, Freshman Engineering Program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0" y="1803112"/>
            <a:ext cx="1562150" cy="15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784" y="3329172"/>
            <a:ext cx="1923187" cy="1923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3404" y="2648063"/>
            <a:ext cx="1135783" cy="16225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5411" y="6194586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9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FB00F625-4EE7-4C27-9ADD-9F9B4F5A0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2337" y="2438399"/>
            <a:ext cx="1778795" cy="177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147" y="1579210"/>
            <a:ext cx="11292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WHEN YOU GO TO THE MOVIES, </a:t>
            </a:r>
            <a:br>
              <a:rPr lang="en-US" sz="5400" b="1" dirty="0"/>
            </a:br>
            <a:r>
              <a:rPr lang="en-US" sz="5400" b="1" dirty="0"/>
              <a:t>HOW DO YOU GET THERE?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0132">
            <a:off x="7169021" y="2673753"/>
            <a:ext cx="4191916" cy="419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2475">
            <a:off x="8691485" y="3592190"/>
            <a:ext cx="4191916" cy="41919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13521" y="6223455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314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96" y="771239"/>
            <a:ext cx="9966960" cy="2926080"/>
          </a:xfrm>
        </p:spPr>
        <p:txBody>
          <a:bodyPr/>
          <a:lstStyle/>
          <a:p>
            <a:r>
              <a:rPr lang="en-US" dirty="0"/>
              <a:t>WHAT’S YOUR </a:t>
            </a:r>
            <a:br>
              <a:rPr lang="en-US" dirty="0"/>
            </a:br>
            <a:r>
              <a:rPr lang="en-US" dirty="0"/>
              <a:t>FAVORITE COLOR?</a:t>
            </a:r>
          </a:p>
        </p:txBody>
      </p:sp>
      <p:sp>
        <p:nvSpPr>
          <p:cNvPr id="4" name="Rectangle 3"/>
          <p:cNvSpPr/>
          <p:nvPr/>
        </p:nvSpPr>
        <p:spPr>
          <a:xfrm>
            <a:off x="4100316" y="4535424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79308" y="4535424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55580" y="4535424"/>
            <a:ext cx="93726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58300" y="4535424"/>
            <a:ext cx="932688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52490" y="6205540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1258824"/>
            <a:ext cx="9875520" cy="1356360"/>
          </a:xfrm>
        </p:spPr>
        <p:txBody>
          <a:bodyPr/>
          <a:lstStyle/>
          <a:p>
            <a:pPr algn="ctr"/>
            <a:r>
              <a:rPr lang="en-US" i="1" dirty="0"/>
              <a:t>When other people see it,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351" y="1258824"/>
            <a:ext cx="9872871" cy="4038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6600" b="1" i="1" dirty="0"/>
          </a:p>
          <a:p>
            <a:pPr marL="45720" indent="0" algn="ctr">
              <a:buNone/>
            </a:pPr>
            <a:r>
              <a:rPr lang="en-US" sz="6600" b="1" i="1" dirty="0"/>
              <a:t>what does your favorite color make them think of?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113" y="6178108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8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0408780" y="5997226"/>
            <a:ext cx="0" cy="860774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COLORS IN TRANSPORTATION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83" y="1837944"/>
            <a:ext cx="4022725" cy="40227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7908" y="2212848"/>
            <a:ext cx="5664584" cy="4023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US" sz="2800" i="1" dirty="0"/>
              <a:t>Colors are used in transportation as a communication tool.</a:t>
            </a:r>
            <a:endParaRPr lang="en-US" dirty="0"/>
          </a:p>
          <a:p>
            <a:pPr marL="45720" indent="0">
              <a:buNone/>
            </a:pPr>
            <a:r>
              <a:rPr lang="en-US" b="1" dirty="0"/>
              <a:t>RED:  </a:t>
            </a:r>
            <a:r>
              <a:rPr lang="en-US" dirty="0"/>
              <a:t>Stop</a:t>
            </a:r>
          </a:p>
          <a:p>
            <a:pPr marL="45720" indent="0">
              <a:buNone/>
            </a:pPr>
            <a:r>
              <a:rPr lang="en-US" b="1" dirty="0"/>
              <a:t>YELLOW:  </a:t>
            </a:r>
            <a:r>
              <a:rPr lang="en-US" dirty="0"/>
              <a:t>Slow /  Yield</a:t>
            </a:r>
          </a:p>
          <a:p>
            <a:pPr marL="45720" indent="0">
              <a:buNone/>
            </a:pPr>
            <a:r>
              <a:rPr lang="en-US" b="1" dirty="0"/>
              <a:t>GREEN:  </a:t>
            </a:r>
            <a:r>
              <a:rPr lang="en-US" dirty="0"/>
              <a:t>Go!</a:t>
            </a:r>
          </a:p>
          <a:p>
            <a:pPr marL="45720" indent="0">
              <a:buNone/>
            </a:pPr>
            <a:r>
              <a:rPr lang="en-US" b="1" dirty="0"/>
              <a:t>BLUE:  </a:t>
            </a:r>
            <a:r>
              <a:rPr lang="en-US" dirty="0"/>
              <a:t>???</a:t>
            </a:r>
          </a:p>
          <a:p>
            <a:pPr marL="45720" indent="0">
              <a:buNone/>
            </a:pPr>
            <a:r>
              <a:rPr lang="en-US" b="1" dirty="0"/>
              <a:t>ORANGE:</a:t>
            </a:r>
            <a:r>
              <a:rPr lang="en-US" dirty="0"/>
              <a:t> ???</a:t>
            </a:r>
          </a:p>
          <a:p>
            <a:pPr marL="45720" indent="0">
              <a:buNone/>
            </a:pPr>
            <a:r>
              <a:rPr lang="en-US" b="1" dirty="0"/>
              <a:t>WHITE: </a:t>
            </a:r>
            <a:r>
              <a:rPr lang="en-US" dirty="0"/>
              <a:t>???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32" y="3849306"/>
            <a:ext cx="1284088" cy="1287146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3" idx="2"/>
          </p:cNvCxnSpPr>
          <p:nvPr/>
        </p:nvCxnSpPr>
        <p:spPr>
          <a:xfrm>
            <a:off x="9545476" y="5136452"/>
            <a:ext cx="0" cy="172154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33" y="5341454"/>
            <a:ext cx="2056295" cy="103842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2362" y="6197320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EVEN THE COLOR OF THE LINES ON THE ROAD HAVE MEANING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678518"/>
            <a:ext cx="9872663" cy="3948508"/>
          </a:xfrm>
        </p:spPr>
      </p:pic>
      <p:sp>
        <p:nvSpPr>
          <p:cNvPr id="3" name="TextBox 2"/>
          <p:cNvSpPr txBox="1"/>
          <p:nvPr/>
        </p:nvSpPr>
        <p:spPr>
          <a:xfrm>
            <a:off x="5749098" y="2450083"/>
            <a:ext cx="582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White</a:t>
            </a:r>
            <a:r>
              <a:rPr lang="en-US" dirty="0"/>
              <a:t> – Edge of your lane; If there are multiple lanes with white lines, traffic on either side of the white lines will be travelling in the </a:t>
            </a:r>
            <a:r>
              <a:rPr lang="en-US" i="1" dirty="0"/>
              <a:t>same</a:t>
            </a:r>
            <a:r>
              <a:rPr lang="en-US" dirty="0"/>
              <a:t> direction</a:t>
            </a:r>
          </a:p>
        </p:txBody>
      </p:sp>
      <p:cxnSp>
        <p:nvCxnSpPr>
          <p:cNvPr id="5" name="Straight Arrow Connector 4"/>
          <p:cNvCxnSpPr>
            <a:stCxn id="12" idx="1"/>
          </p:cNvCxnSpPr>
          <p:nvPr/>
        </p:nvCxnSpPr>
        <p:spPr>
          <a:xfrm flipH="1">
            <a:off x="3227942" y="2223678"/>
            <a:ext cx="2521156" cy="1819512"/>
          </a:xfrm>
          <a:prstGeom prst="straightConnector1">
            <a:avLst/>
          </a:prstGeom>
          <a:ln w="53975">
            <a:solidFill>
              <a:schemeClr val="accent4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5034708" y="2911748"/>
            <a:ext cx="714390" cy="870708"/>
          </a:xfrm>
          <a:prstGeom prst="straightConnector1">
            <a:avLst/>
          </a:prstGeom>
          <a:ln w="53975">
            <a:solidFill>
              <a:schemeClr val="accent4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49098" y="1900512"/>
            <a:ext cx="565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Yellow</a:t>
            </a:r>
            <a:r>
              <a:rPr lang="en-US" dirty="0"/>
              <a:t> – Traffic on the other side of this line is travelling the </a:t>
            </a:r>
            <a:r>
              <a:rPr lang="en-US" i="1" dirty="0"/>
              <a:t>opposite</a:t>
            </a:r>
            <a:r>
              <a:rPr lang="en-US" dirty="0"/>
              <a:t>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5411" y="6187252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V O C A B U L A R 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Traffic lights operate in </a:t>
            </a:r>
            <a:r>
              <a:rPr lang="en-US" sz="2800" b="1" i="1" dirty="0"/>
              <a:t>phases</a:t>
            </a:r>
            <a:r>
              <a:rPr lang="en-US" sz="2800" i="1" dirty="0"/>
              <a:t> and are indicated by colors. (They sometimes include arrows, too.)</a:t>
            </a:r>
          </a:p>
          <a:p>
            <a:r>
              <a:rPr lang="en-US" sz="2800" i="1" dirty="0"/>
              <a:t>The </a:t>
            </a:r>
            <a:r>
              <a:rPr lang="en-US" sz="2800" b="1" i="1" dirty="0"/>
              <a:t>timing</a:t>
            </a:r>
            <a:r>
              <a:rPr lang="en-US" sz="2800" i="1" dirty="0"/>
              <a:t> of these traffic lights refers to the amount of time (usually in seconds) that is dedicated to each phase.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13" y="2057400"/>
            <a:ext cx="3880237" cy="4022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5411" y="6171565"/>
            <a:ext cx="17062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7069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854</TotalTime>
  <Words>1788</Words>
  <Application>Microsoft Office PowerPoint</Application>
  <PresentationFormat>Widescreen</PresentationFormat>
  <Paragraphs>288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Corbel</vt:lpstr>
      <vt:lpstr>Basis</vt:lpstr>
      <vt:lpstr>introduction to transportation</vt:lpstr>
      <vt:lpstr>Want to answer? Have a question? PLEASE RAISE YOUR HAND.</vt:lpstr>
      <vt:lpstr>INTRODUCTIONS</vt:lpstr>
      <vt:lpstr>PowerPoint Presentation</vt:lpstr>
      <vt:lpstr>WHAT’S YOUR  FAVORITE COLOR?</vt:lpstr>
      <vt:lpstr>When other people see it,</vt:lpstr>
      <vt:lpstr>COLORS IN TRANSPORTATION</vt:lpstr>
      <vt:lpstr>EVEN THE COLOR OF THE LINES ON THE ROAD HAVE MEANING</vt:lpstr>
      <vt:lpstr>V O C A B U L A R Y</vt:lpstr>
      <vt:lpstr>WHEN WE’RE STUCK AT A RED LIGHT</vt:lpstr>
      <vt:lpstr>WHILE IT MAY BE FRUSTRATING…</vt:lpstr>
      <vt:lpstr>BUT WE ALSO DON’T WANT PEOPLE WAITING UNNECESSARILY </vt:lpstr>
      <vt:lpstr>What happens if we  have a really long cycle?</vt:lpstr>
      <vt:lpstr>IF THE LIGHT STAYS RED FOR A LONG TIME,  CARS BEGIN TO FORM A LINE.</vt:lpstr>
      <vt:lpstr>E F F I C I E N C Y</vt:lpstr>
      <vt:lpstr>Y O U R    T U R N </vt:lpstr>
      <vt:lpstr>ON YOUR DESKTOP</vt:lpstr>
      <vt:lpstr>H O W    T O    P L A Y</vt:lpstr>
      <vt:lpstr>PowerPoint Presentation</vt:lpstr>
      <vt:lpstr>MANUAL TRAFFIC CONTROL</vt:lpstr>
      <vt:lpstr>PowerPoint Presentation</vt:lpstr>
      <vt:lpstr>FIXED-TIME CONTROL</vt:lpstr>
      <vt:lpstr>NEW OPTIONS IN THE  BOTTOM LEFT CORNER</vt:lpstr>
      <vt:lpstr>PowerPoint Presentation</vt:lpstr>
      <vt:lpstr>ACTUATED SIGNAL CONTROL</vt:lpstr>
      <vt:lpstr>PowerPoint Presentation</vt:lpstr>
      <vt:lpstr>TO THE CVEG LOUNGE!</vt:lpstr>
      <vt:lpstr>FOUR-WAY INTERSECTIONS</vt:lpstr>
      <vt:lpstr>UNDER CONSTRUCTION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multi-modal transit</dc:title>
  <dc:creator>Mariah Crews</dc:creator>
  <cp:lastModifiedBy>Mariah Crews</cp:lastModifiedBy>
  <cp:revision>226</cp:revision>
  <cp:lastPrinted>2019-07-02T18:45:26Z</cp:lastPrinted>
  <dcterms:created xsi:type="dcterms:W3CDTF">2019-05-22T16:43:32Z</dcterms:created>
  <dcterms:modified xsi:type="dcterms:W3CDTF">2019-07-08T18:55:26Z</dcterms:modified>
</cp:coreProperties>
</file>